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5"/>
  </p:notesMasterIdLst>
  <p:sldIdLst>
    <p:sldId id="257" r:id="rId2"/>
    <p:sldId id="256" r:id="rId3"/>
    <p:sldId id="264" r:id="rId4"/>
    <p:sldId id="266" r:id="rId5"/>
    <p:sldId id="265" r:id="rId6"/>
    <p:sldId id="277" r:id="rId7"/>
    <p:sldId id="267" r:id="rId8"/>
    <p:sldId id="281" r:id="rId9"/>
    <p:sldId id="278" r:id="rId10"/>
    <p:sldId id="258" r:id="rId11"/>
    <p:sldId id="261" r:id="rId12"/>
    <p:sldId id="279" r:id="rId13"/>
    <p:sldId id="259" r:id="rId14"/>
    <p:sldId id="260" r:id="rId15"/>
    <p:sldId id="263" r:id="rId16"/>
    <p:sldId id="275" r:id="rId17"/>
    <p:sldId id="268" r:id="rId18"/>
    <p:sldId id="269" r:id="rId19"/>
    <p:sldId id="272" r:id="rId20"/>
    <p:sldId id="276" r:id="rId21"/>
    <p:sldId id="282" r:id="rId22"/>
    <p:sldId id="262" r:id="rId23"/>
    <p:sldId id="28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9D624"/>
    <a:srgbClr val="5AE048"/>
    <a:srgbClr val="61D6FF"/>
    <a:srgbClr val="FF5050"/>
    <a:srgbClr val="FF0000"/>
    <a:srgbClr val="C59EE2"/>
    <a:srgbClr val="A568D2"/>
    <a:srgbClr val="FF0066"/>
    <a:srgbClr val="FC3F20"/>
    <a:srgbClr val="F3CD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F8B67D-EA87-42C6-B313-4FFDC6070143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EF0DB3-EC29-4E4E-9DF3-E0F2F32284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762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C54684-E5DB-456C-A401-54DDDA474F9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45E39BC-4F09-4F6F-8970-C115BD6A4E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54684-E5DB-456C-A401-54DDDA474F9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5E39BC-4F09-4F6F-8970-C115BD6A4E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C54684-E5DB-456C-A401-54DDDA474F9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45E39BC-4F09-4F6F-8970-C115BD6A4E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54684-E5DB-456C-A401-54DDDA474F9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45E39BC-4F09-4F6F-8970-C115BD6A4E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54684-E5DB-456C-A401-54DDDA474F9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45E39BC-4F09-4F6F-8970-C115BD6A4E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54684-E5DB-456C-A401-54DDDA474F9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5E39BC-4F09-4F6F-8970-C115BD6A4E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54684-E5DB-456C-A401-54DDDA474F9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5E39BC-4F09-4F6F-8970-C115BD6A4E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C54684-E5DB-456C-A401-54DDDA474F9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45E39BC-4F09-4F6F-8970-C115BD6A4E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C54684-E5DB-456C-A401-54DDDA474F9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45E39BC-4F09-4F6F-8970-C115BD6A4E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54684-E5DB-456C-A401-54DDDA474F9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5E39BC-4F09-4F6F-8970-C115BD6A4E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54684-E5DB-456C-A401-54DDDA474F9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5E39BC-4F09-4F6F-8970-C115BD6A4E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5C54684-E5DB-456C-A401-54DDDA474F9C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45E39BC-4F09-4F6F-8970-C115BD6A4E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1649249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17.5.2013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VY_32_INOVACE_18_PŘÍRODOPIS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Vstavač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orchid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556792"/>
            <a:ext cx="4867275" cy="329565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rgbClr val="5AE048"/>
                </a:solidFill>
              </a:rPr>
              <a:t>Jednoděložné rostliny</a:t>
            </a:r>
            <a:r>
              <a:rPr lang="cs-CZ" sz="6600" b="1" dirty="0" smtClean="0">
                <a:solidFill>
                  <a:srgbClr val="5AE048"/>
                </a:solidFill>
              </a:rPr>
              <a:t/>
            </a:r>
            <a:br>
              <a:rPr lang="cs-CZ" sz="6600" b="1" dirty="0" smtClean="0">
                <a:solidFill>
                  <a:srgbClr val="5AE048"/>
                </a:solidFill>
              </a:rPr>
            </a:br>
            <a:r>
              <a:rPr lang="cs-CZ" sz="6600" b="1" dirty="0" smtClean="0">
                <a:solidFill>
                  <a:srgbClr val="5AE048"/>
                </a:solidFill>
              </a:rPr>
              <a:t>Vstavačovité</a:t>
            </a:r>
            <a:endParaRPr lang="cs-CZ" sz="6600" b="1" dirty="0">
              <a:solidFill>
                <a:srgbClr val="5AE048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Orchidej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212976"/>
            <a:ext cx="4867275" cy="324802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Picture 2" descr="Vemeník dvoulistý (Platanthera bifolia L. C. Richard)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4869160"/>
            <a:ext cx="1329612" cy="177281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2" descr="Soubor:Knabenkraut 228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4605131"/>
            <a:ext cx="1459936" cy="194658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/>
              <a:t>až </a:t>
            </a:r>
            <a:r>
              <a:rPr lang="cs-CZ" dirty="0" smtClean="0">
                <a:solidFill>
                  <a:srgbClr val="61D6FF"/>
                </a:solidFill>
              </a:rPr>
              <a:t>20 000 </a:t>
            </a:r>
            <a:r>
              <a:rPr lang="cs-CZ" dirty="0" smtClean="0"/>
              <a:t>druhů</a:t>
            </a:r>
          </a:p>
          <a:p>
            <a:pPr algn="ctr"/>
            <a:r>
              <a:rPr lang="cs-CZ" dirty="0" smtClean="0"/>
              <a:t>především </a:t>
            </a:r>
            <a:r>
              <a:rPr lang="cs-CZ" dirty="0" smtClean="0">
                <a:solidFill>
                  <a:srgbClr val="61D6FF"/>
                </a:solidFill>
              </a:rPr>
              <a:t>v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61D6FF"/>
                </a:solidFill>
              </a:rPr>
              <a:t>tropech</a:t>
            </a:r>
          </a:p>
          <a:p>
            <a:pPr algn="ctr"/>
            <a:r>
              <a:rPr lang="cs-CZ" dirty="0" smtClean="0">
                <a:solidFill>
                  <a:srgbClr val="61D6FF"/>
                </a:solidFill>
              </a:rPr>
              <a:t>u nás </a:t>
            </a:r>
            <a:r>
              <a:rPr lang="cs-CZ" dirty="0" smtClean="0"/>
              <a:t>asi</a:t>
            </a:r>
            <a:r>
              <a:rPr lang="cs-CZ" dirty="0" smtClean="0">
                <a:solidFill>
                  <a:srgbClr val="61D6FF"/>
                </a:solidFill>
              </a:rPr>
              <a:t> 50 </a:t>
            </a:r>
            <a:r>
              <a:rPr lang="cs-CZ" dirty="0" smtClean="0"/>
              <a:t>druhů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15816" y="1988840"/>
            <a:ext cx="331236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vytrvalé </a:t>
            </a:r>
            <a:r>
              <a:rPr lang="cs-CZ" sz="3200" dirty="0" smtClean="0">
                <a:solidFill>
                  <a:srgbClr val="FF0066"/>
                </a:solidFill>
              </a:rPr>
              <a:t>byliny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!!!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endParaRPr lang="cs-CZ" dirty="0" smtClean="0">
              <a:solidFill>
                <a:schemeClr val="accent6">
                  <a:lumMod val="90000"/>
                </a:schemeClr>
              </a:solidFill>
            </a:endParaRPr>
          </a:p>
          <a:p>
            <a:pPr algn="ctr"/>
            <a:r>
              <a:rPr lang="cs-CZ" dirty="0" smtClean="0"/>
              <a:t>- většina -</a:t>
            </a:r>
            <a:r>
              <a:rPr lang="cs-CZ" dirty="0" smtClean="0">
                <a:solidFill>
                  <a:schemeClr val="accent6">
                    <a:lumMod val="9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ohrožené</a:t>
            </a:r>
            <a:r>
              <a:rPr lang="cs-CZ" dirty="0" smtClean="0">
                <a:solidFill>
                  <a:schemeClr val="accent6">
                    <a:lumMod val="90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druhy</a:t>
            </a:r>
            <a:endParaRPr lang="cs-CZ" dirty="0" smtClean="0">
              <a:solidFill>
                <a:schemeClr val="accent6">
                  <a:lumMod val="90000"/>
                </a:schemeClr>
              </a:solidFill>
            </a:endParaRPr>
          </a:p>
          <a:p>
            <a:pPr algn="ctr"/>
            <a:endParaRPr lang="cs-CZ" dirty="0" smtClean="0">
              <a:solidFill>
                <a:schemeClr val="accent6">
                  <a:lumMod val="90000"/>
                </a:schemeClr>
              </a:solidFill>
            </a:endParaRP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- v ČR jsou vstavačovité rostliny</a:t>
            </a:r>
          </a:p>
          <a:p>
            <a:pPr algn="ctr"/>
            <a:r>
              <a:rPr lang="cs-CZ" i="1" dirty="0" smtClean="0">
                <a:solidFill>
                  <a:srgbClr val="FF0000"/>
                </a:solidFill>
              </a:rPr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chráněné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zákonem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o ochraně rostlin </a:t>
            </a:r>
            <a:r>
              <a:rPr lang="cs-CZ" dirty="0" smtClean="0">
                <a:solidFill>
                  <a:schemeClr val="accent6">
                    <a:lumMod val="90000"/>
                  </a:schemeClr>
                </a:solidFill>
              </a:rPr>
              <a:t>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99CC"/>
                </a:solidFill>
              </a:rPr>
              <a:t>Květ</a:t>
            </a:r>
          </a:p>
          <a:p>
            <a:r>
              <a:rPr lang="cs-CZ" dirty="0" smtClean="0"/>
              <a:t>           souměrný</a:t>
            </a:r>
          </a:p>
          <a:p>
            <a:r>
              <a:rPr lang="cs-CZ" dirty="0" smtClean="0"/>
              <a:t>           </a:t>
            </a:r>
          </a:p>
          <a:p>
            <a:r>
              <a:rPr lang="cs-CZ" dirty="0" smtClean="0"/>
              <a:t>           </a:t>
            </a:r>
            <a:r>
              <a:rPr lang="cs-CZ" dirty="0" err="1" smtClean="0"/>
              <a:t>oboupohlavný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6 okvětních lístků</a:t>
            </a:r>
          </a:p>
          <a:p>
            <a:endParaRPr lang="cs-CZ" dirty="0" smtClean="0"/>
          </a:p>
          <a:p>
            <a:r>
              <a:rPr lang="cs-CZ" dirty="0" smtClean="0"/>
              <a:t>           pestík a tyčinky srůstají</a:t>
            </a:r>
          </a:p>
          <a:p>
            <a:endParaRPr lang="cs-CZ" dirty="0" smtClean="0"/>
          </a:p>
        </p:txBody>
      </p:sp>
      <p:pic>
        <p:nvPicPr>
          <p:cNvPr id="1536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700808"/>
            <a:ext cx="2533650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Elipsa 7"/>
          <p:cNvSpPr/>
          <p:nvPr/>
        </p:nvSpPr>
        <p:spPr>
          <a:xfrm>
            <a:off x="6012160" y="4005064"/>
            <a:ext cx="201622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66"/>
                </a:solidFill>
              </a:rPr>
              <a:t>pysk</a:t>
            </a:r>
            <a:endParaRPr lang="cs-CZ" dirty="0">
              <a:solidFill>
                <a:srgbClr val="FF0066"/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9756576" y="3861048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6948264" y="3501008"/>
            <a:ext cx="72008" cy="36004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5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FF00"/>
                </a:solidFill>
              </a:rPr>
              <a:t>Květenství</a:t>
            </a:r>
            <a:r>
              <a:rPr lang="cs-CZ" dirty="0" smtClean="0">
                <a:solidFill>
                  <a:srgbClr val="FFFF00"/>
                </a:solidFill>
              </a:rPr>
              <a:t>           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                           </a:t>
            </a:r>
            <a:r>
              <a:rPr lang="cs-CZ" dirty="0" smtClean="0"/>
              <a:t>nejčastěji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     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       hrozen                                lata</a:t>
            </a:r>
          </a:p>
          <a:p>
            <a:r>
              <a:rPr lang="cs-CZ" dirty="0" smtClean="0"/>
              <a:t>                             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                               </a:t>
            </a:r>
          </a:p>
          <a:p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652120" y="2708920"/>
            <a:ext cx="1008112" cy="936104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2627784" y="2708920"/>
            <a:ext cx="1080120" cy="936104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rgbClr val="FFC000"/>
                </a:solidFill>
              </a:rPr>
              <a:t>Plod 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tobolka</a:t>
            </a:r>
            <a:r>
              <a:rPr lang="cs-CZ" dirty="0" smtClean="0"/>
              <a:t> – obsahuje tisíce semen</a:t>
            </a:r>
          </a:p>
          <a:p>
            <a:pPr>
              <a:buNone/>
            </a:pPr>
            <a:r>
              <a:rPr lang="cs-CZ" dirty="0" smtClean="0"/>
              <a:t>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8" descr="Soubor:Vanilla fragrans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700808"/>
            <a:ext cx="2450046" cy="32667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zemi mají – </a:t>
            </a:r>
            <a:r>
              <a:rPr lang="cs-CZ" dirty="0" smtClean="0">
                <a:solidFill>
                  <a:srgbClr val="61D6FF"/>
                </a:solidFill>
              </a:rPr>
              <a:t>hlízy</a:t>
            </a:r>
            <a:r>
              <a:rPr lang="cs-CZ" dirty="0" smtClean="0">
                <a:solidFill>
                  <a:schemeClr val="accent6">
                    <a:lumMod val="90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dirty="0" smtClean="0">
                <a:solidFill>
                  <a:srgbClr val="61D6FF"/>
                </a:solidFill>
              </a:rPr>
              <a:t>oddenky</a:t>
            </a:r>
            <a:r>
              <a:rPr lang="cs-CZ" dirty="0" smtClean="0">
                <a:solidFill>
                  <a:schemeClr val="accent6">
                    <a:lumMod val="90000"/>
                  </a:schemeClr>
                </a:solidFill>
              </a:rPr>
              <a:t>.</a:t>
            </a:r>
          </a:p>
          <a:p>
            <a:endParaRPr lang="cs-CZ" dirty="0" smtClean="0">
              <a:solidFill>
                <a:schemeClr val="accent6">
                  <a:lumMod val="90000"/>
                </a:schemeClr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Mnohé </a:t>
            </a:r>
            <a:r>
              <a:rPr lang="cs-CZ" dirty="0" smtClean="0">
                <a:solidFill>
                  <a:srgbClr val="39D624"/>
                </a:solidFill>
              </a:rPr>
              <a:t>žijí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39D624"/>
                </a:solidFill>
              </a:rPr>
              <a:t>v</a:t>
            </a:r>
            <a:r>
              <a:rPr lang="cs-CZ" dirty="0" smtClean="0">
                <a:solidFill>
                  <a:srgbClr val="5AE048"/>
                </a:solidFill>
              </a:rPr>
              <a:t> </a:t>
            </a:r>
            <a:r>
              <a:rPr lang="cs-CZ" dirty="0" smtClean="0">
                <a:solidFill>
                  <a:srgbClr val="39D624"/>
                </a:solidFill>
              </a:rPr>
              <a:t>symbióze</a:t>
            </a:r>
            <a:r>
              <a:rPr lang="cs-CZ" dirty="0" smtClean="0">
                <a:solidFill>
                  <a:srgbClr val="5AE048"/>
                </a:solidFill>
              </a:rPr>
              <a:t> </a:t>
            </a:r>
            <a:r>
              <a:rPr lang="cs-CZ" dirty="0" smtClean="0"/>
              <a:t>s houbovými vlákny</a:t>
            </a:r>
            <a:r>
              <a:rPr lang="cs-CZ" dirty="0" smtClean="0">
                <a:solidFill>
                  <a:srgbClr val="5AE048"/>
                </a:solidFill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C59EE2"/>
                </a:solidFill>
              </a:rPr>
              <a:t>Některé v ČR rostoucí druhy</a:t>
            </a:r>
            <a:endParaRPr lang="cs-CZ" b="1" dirty="0">
              <a:solidFill>
                <a:srgbClr val="C59EE2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400" dirty="0" smtClean="0"/>
              <a:t>střevíčník pantoflíček               vstavač mužský</a:t>
            </a:r>
          </a:p>
          <a:p>
            <a:r>
              <a:rPr lang="cs-CZ" sz="2400" dirty="0" smtClean="0"/>
              <a:t>vemeník dvoulistý                    </a:t>
            </a:r>
            <a:r>
              <a:rPr lang="cs-CZ" sz="2400" dirty="0" err="1" smtClean="0"/>
              <a:t>prstnatec</a:t>
            </a:r>
            <a:r>
              <a:rPr lang="cs-CZ" sz="2400" dirty="0" smtClean="0"/>
              <a:t> májový</a:t>
            </a:r>
          </a:p>
          <a:p>
            <a:r>
              <a:rPr lang="cs-CZ" sz="2400" dirty="0" err="1" smtClean="0"/>
              <a:t>okrotice</a:t>
            </a:r>
            <a:r>
              <a:rPr lang="cs-CZ" sz="2400" dirty="0" smtClean="0"/>
              <a:t> bílá</a:t>
            </a:r>
            <a:endParaRPr lang="cs-CZ" sz="2400" dirty="0"/>
          </a:p>
        </p:txBody>
      </p:sp>
      <p:sp>
        <p:nvSpPr>
          <p:cNvPr id="6" name="Elipsa 5"/>
          <p:cNvSpPr/>
          <p:nvPr/>
        </p:nvSpPr>
        <p:spPr>
          <a:xfrm>
            <a:off x="971600" y="2564904"/>
            <a:ext cx="223224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hájích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076056" y="2564904"/>
            <a:ext cx="223224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loukách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Střevíčník pantoflíček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5122" name="Picture 2" descr="Soubor:Strevicnik pantoflic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700808"/>
            <a:ext cx="2826928" cy="4265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Vemeník dvoulistý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050" name="Picture 2" descr="Vemeník dvoulistý (Platanthera bifolia L. C. Richard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700808"/>
            <a:ext cx="3242388" cy="43231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Okrotice bílá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36866" name="Picture 2" descr="Soubor:Cephalanthera damasonium 2805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772816"/>
            <a:ext cx="2584742" cy="42028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Hlístník hnízdák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PROCHYMICHAL.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Wikipedia.cz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 [online]. [cit. 8.5.2013]. Dostupný na WWW: http://cs.wikipedia.org/wiki/Soubor:Strevicnik_pantoflicek.JPG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9" name="Picture 3" descr="Soubor:Neottia nidus-avis plan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700808"/>
            <a:ext cx="2744408" cy="4471814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611560" y="1916832"/>
            <a:ext cx="309634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nezelená rostlina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004048" y="4941168"/>
            <a:ext cx="360040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přijímá organické látky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rgbClr val="FFFF00"/>
                </a:solidFill>
              </a:rPr>
              <a:t>Prstnatec</a:t>
            </a:r>
            <a:r>
              <a:rPr lang="cs-CZ" dirty="0" smtClean="0">
                <a:solidFill>
                  <a:srgbClr val="FFFF00"/>
                </a:solidFill>
              </a:rPr>
              <a:t> májový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10242" name="Picture 2" descr="Soubor:Knabenkraut 228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484784"/>
            <a:ext cx="3530166" cy="4706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Vstavač mužský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71682" name="Picture 2" descr="Soubor:Early Purple Orchid (Orchis mascula) - geograph.org.uk - 134789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479396"/>
            <a:ext cx="2560884" cy="46307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6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6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71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Kruštík </a:t>
            </a:r>
            <a:r>
              <a:rPr lang="cs-CZ" dirty="0" err="1" smtClean="0">
                <a:solidFill>
                  <a:srgbClr val="FFFF00"/>
                </a:solidFill>
              </a:rPr>
              <a:t>šírolistý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33794" name="Picture 2" descr="Soubor:Epipactis helleborine flowers1 2207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628800"/>
            <a:ext cx="2947659" cy="44813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b="1" dirty="0" smtClean="0">
                <a:solidFill>
                  <a:srgbClr val="C59EE2"/>
                </a:solidFill>
              </a:rPr>
              <a:t>Krása cizokrajných druhů - orchidejí</a:t>
            </a:r>
            <a:endParaRPr lang="cs-CZ" sz="4000" b="1" dirty="0">
              <a:solidFill>
                <a:srgbClr val="A568D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1026" name="Picture 2" descr="Orchidej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988840"/>
            <a:ext cx="5622620" cy="37520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9.   10.   11.   12.</a:t>
            </a:r>
            <a:endParaRPr lang="cs-CZ" dirty="0"/>
          </a:p>
        </p:txBody>
      </p:sp>
      <p:pic>
        <p:nvPicPr>
          <p:cNvPr id="28674" name="Picture 2" descr="orchid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76672"/>
            <a:ext cx="3591111" cy="243155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8676" name="Picture 4" descr="http://www.ireceptar.cz/res/data/063/007780_05_0460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573016"/>
            <a:ext cx="4187577" cy="190815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6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3140968"/>
            <a:ext cx="2786007" cy="288529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7" name="Picture 2" descr="Orchidej: Co dělat, aby krásně kvetla fotogaleri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764704"/>
            <a:ext cx="3888432" cy="25922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13.                        14.</a:t>
            </a:r>
            <a:endParaRPr lang="cs-CZ" dirty="0"/>
          </a:p>
        </p:txBody>
      </p:sp>
      <p:pic>
        <p:nvPicPr>
          <p:cNvPr id="4" name="Picture 4" descr="Orchidej: Co dělat, aby krásně kvetla fotogaler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764704"/>
            <a:ext cx="6788943" cy="452596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933056"/>
            <a:ext cx="2937260" cy="254052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>
                <a:solidFill>
                  <a:srgbClr val="FFFF00"/>
                </a:solidFill>
              </a:rPr>
              <a:t>Vanilovník</a:t>
            </a:r>
            <a:r>
              <a:rPr lang="cs-CZ" dirty="0" smtClean="0">
                <a:solidFill>
                  <a:srgbClr val="FFFF00"/>
                </a:solidFill>
              </a:rPr>
              <a:t> plocholistý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15.           16.</a:t>
            </a:r>
            <a:endParaRPr lang="cs-CZ" dirty="0"/>
          </a:p>
        </p:txBody>
      </p:sp>
      <p:pic>
        <p:nvPicPr>
          <p:cNvPr id="34818" name="Picture 2" descr="Soubor:Vanilla planifolia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772815"/>
            <a:ext cx="5184576" cy="4188165"/>
          </a:xfrm>
          <a:prstGeom prst="rect">
            <a:avLst/>
          </a:prstGeom>
          <a:noFill/>
        </p:spPr>
      </p:pic>
      <p:pic>
        <p:nvPicPr>
          <p:cNvPr id="34820" name="Picture 4" descr="Soubor:Vanilla plantation in wood dsc0019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772816"/>
            <a:ext cx="2436101" cy="3654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Plody vanilky - tobolky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17.                                 18.</a:t>
            </a:r>
            <a:endParaRPr lang="cs-CZ" dirty="0"/>
          </a:p>
        </p:txBody>
      </p:sp>
      <p:pic>
        <p:nvPicPr>
          <p:cNvPr id="38914" name="Picture 2" descr="http://daz2-cz.fix-i.net/version1369910401/images/design/blan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-136525"/>
            <a:ext cx="95250" cy="95250"/>
          </a:xfrm>
          <a:prstGeom prst="rect">
            <a:avLst/>
          </a:prstGeom>
          <a:noFill/>
        </p:spPr>
      </p:pic>
      <p:pic>
        <p:nvPicPr>
          <p:cNvPr id="38916" name="Picture 4" descr="http://daz2-cz.fix-i.net/version1369910401/images/design/blan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-136525"/>
            <a:ext cx="95250" cy="95250"/>
          </a:xfrm>
          <a:prstGeom prst="rect">
            <a:avLst/>
          </a:prstGeom>
          <a:noFill/>
        </p:spPr>
      </p:pic>
      <p:pic>
        <p:nvPicPr>
          <p:cNvPr id="38918" name="Picture 6" descr="http://daz2-cz.fix-i.net/version1369910401/images/design/blan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-136525"/>
            <a:ext cx="95250" cy="95250"/>
          </a:xfrm>
          <a:prstGeom prst="rect">
            <a:avLst/>
          </a:prstGeom>
          <a:noFill/>
        </p:spPr>
      </p:pic>
      <p:pic>
        <p:nvPicPr>
          <p:cNvPr id="38920" name="Picture 8" descr="http://daz2-cz.fix-i.net/version1369910401/images/design/blan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-136525"/>
            <a:ext cx="95250" cy="95250"/>
          </a:xfrm>
          <a:prstGeom prst="rect">
            <a:avLst/>
          </a:prstGeom>
          <a:noFill/>
        </p:spPr>
      </p:pic>
      <p:pic>
        <p:nvPicPr>
          <p:cNvPr id="38922" name="Picture 10" descr="http://daz2-cz.fix-i.net/version1369910401/images/design/blan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-136525"/>
            <a:ext cx="95250" cy="95250"/>
          </a:xfrm>
          <a:prstGeom prst="rect">
            <a:avLst/>
          </a:prstGeom>
          <a:noFill/>
        </p:spPr>
      </p:pic>
      <p:pic>
        <p:nvPicPr>
          <p:cNvPr id="38924" name="Picture 12" descr="http://daz2-cz.fix-i.net/version1369910401/images/design/blan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-136525"/>
            <a:ext cx="95250" cy="95250"/>
          </a:xfrm>
          <a:prstGeom prst="rect">
            <a:avLst/>
          </a:prstGeom>
          <a:noFill/>
        </p:spPr>
      </p:pic>
      <p:pic>
        <p:nvPicPr>
          <p:cNvPr id="38926" name="Picture 14" descr="http://daz2-cz.fix-i.net/version1369910401/images/design/blan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-136525"/>
            <a:ext cx="95250" cy="95250"/>
          </a:xfrm>
          <a:prstGeom prst="rect">
            <a:avLst/>
          </a:prstGeom>
          <a:noFill/>
        </p:spPr>
      </p:pic>
      <p:pic>
        <p:nvPicPr>
          <p:cNvPr id="38928" name="Picture 16" descr="http://www.magazinzahrada.cz/uploads/gallery/vanilka-prava-orchidej-z-rodu-vanilla/vanilka-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420888"/>
            <a:ext cx="4824536" cy="2894722"/>
          </a:xfrm>
          <a:prstGeom prst="rect">
            <a:avLst/>
          </a:prstGeom>
          <a:noFill/>
        </p:spPr>
      </p:pic>
      <p:pic>
        <p:nvPicPr>
          <p:cNvPr id="12" name="Picture 8" descr="Soubor:Vanilla fragrans 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2420888"/>
            <a:ext cx="2646294" cy="3528392"/>
          </a:xfrm>
          <a:prstGeom prst="rect">
            <a:avLst/>
          </a:prstGeom>
          <a:noFill/>
        </p:spPr>
      </p:pic>
      <p:sp>
        <p:nvSpPr>
          <p:cNvPr id="13" name="Zaoblený obdélník 12"/>
          <p:cNvSpPr/>
          <p:nvPr/>
        </p:nvSpPr>
        <p:spPr>
          <a:xfrm>
            <a:off x="971600" y="1556792"/>
            <a:ext cx="237626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nezralé plody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4283968" y="1556792"/>
            <a:ext cx="345638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sušené plody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89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89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38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   Zdroje a citace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3600" dirty="0" smtClean="0"/>
              <a:t>Vlastní tvorba</a:t>
            </a:r>
          </a:p>
          <a:p>
            <a:endParaRPr lang="cs-CZ" sz="3600" dirty="0" smtClean="0"/>
          </a:p>
          <a:p>
            <a:r>
              <a:rPr lang="cs-CZ" sz="3600" dirty="0" smtClean="0"/>
              <a:t>Obrázky</a:t>
            </a:r>
          </a:p>
          <a:p>
            <a:r>
              <a:rPr lang="cs-CZ" sz="3600" dirty="0" smtClean="0"/>
              <a:t>1. PROCHYMICHAL.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8.5.2013]. Dostupný na WWW: http://cs.wikipedia.org/wiki/Soubor:Strevicnik_pantoflicek.JPG</a:t>
            </a:r>
          </a:p>
          <a:p>
            <a:endParaRPr lang="cs-CZ" sz="3600" dirty="0" smtClean="0"/>
          </a:p>
          <a:p>
            <a:r>
              <a:rPr lang="cs-CZ" sz="3600" dirty="0" smtClean="0"/>
              <a:t>2.  AUTOR NEUVEDEN. </a:t>
            </a:r>
            <a:r>
              <a:rPr lang="cs-CZ" sz="3600" i="1" dirty="0" smtClean="0"/>
              <a:t>e-</a:t>
            </a:r>
            <a:r>
              <a:rPr lang="cs-CZ" sz="3600" i="1" dirty="0" err="1" smtClean="0"/>
              <a:t>herbar.net</a:t>
            </a:r>
            <a:r>
              <a:rPr lang="cs-CZ" sz="3600" dirty="0" smtClean="0"/>
              <a:t> [online]. [cit. 8.5.2013]. Dostupný na WWW: http://www.e-</a:t>
            </a:r>
            <a:r>
              <a:rPr lang="cs-CZ" sz="3600" dirty="0" err="1" smtClean="0"/>
              <a:t>herbar.net</a:t>
            </a:r>
            <a:r>
              <a:rPr lang="cs-CZ" sz="3600" dirty="0" smtClean="0"/>
              <a:t>/</a:t>
            </a:r>
            <a:r>
              <a:rPr lang="cs-CZ" sz="3600" dirty="0" err="1" smtClean="0"/>
              <a:t>main.php</a:t>
            </a:r>
            <a:r>
              <a:rPr lang="cs-CZ" sz="3600" dirty="0" smtClean="0"/>
              <a:t>?g2_</a:t>
            </a:r>
            <a:r>
              <a:rPr lang="cs-CZ" sz="3600" dirty="0" err="1" smtClean="0"/>
              <a:t>itemId</a:t>
            </a:r>
            <a:r>
              <a:rPr lang="cs-CZ" sz="3600" dirty="0" smtClean="0"/>
              <a:t>=367</a:t>
            </a:r>
          </a:p>
          <a:p>
            <a:endParaRPr lang="cs-CZ" sz="3600" dirty="0" smtClean="0"/>
          </a:p>
          <a:p>
            <a:r>
              <a:rPr lang="cs-CZ" sz="3600" dirty="0" smtClean="0"/>
              <a:t>3. </a:t>
            </a:r>
            <a:r>
              <a:rPr lang="cs-CZ" sz="3600" dirty="0" err="1" smtClean="0"/>
              <a:t>Wikipedia.org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4. BERNDH.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8.5.2013]. Dostupný na WWW: http://cs.wikipedia.org/wiki/Soubor:Neottia_nidus-avis_plants.jpg</a:t>
            </a:r>
          </a:p>
          <a:p>
            <a:endParaRPr lang="cs-CZ" sz="3600" dirty="0" smtClean="0"/>
          </a:p>
          <a:p>
            <a:r>
              <a:rPr lang="cs-CZ" sz="3600" dirty="0" smtClean="0"/>
              <a:t>5. BEYER, </a:t>
            </a:r>
            <a:r>
              <a:rPr lang="cs-CZ" sz="3600" dirty="0" err="1" smtClean="0"/>
              <a:t>Dirk</a:t>
            </a:r>
            <a:r>
              <a:rPr lang="cs-CZ" sz="3600" dirty="0" smtClean="0"/>
              <a:t>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11.5.2013]. Dostupný na WWW: http://cs.wikipedia.org/wiki/Soubor:Knabenkraut_2286.jpg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6.  BURGESS, </a:t>
            </a:r>
            <a:r>
              <a:rPr lang="cs-CZ" sz="3600" dirty="0" err="1" smtClean="0"/>
              <a:t>Anne</a:t>
            </a:r>
            <a:r>
              <a:rPr lang="cs-CZ" sz="3600" dirty="0" smtClean="0"/>
              <a:t>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8.5.2013]. Dostupný na WWW: http://cs.wikipedia.org/wiki/Soubor:Early_Purple_Orchid_(Orchis_mascula)_-_geograph.org.uk_-_1347894.jpg</a:t>
            </a:r>
          </a:p>
          <a:p>
            <a:endParaRPr lang="cs-CZ" sz="3600" dirty="0" smtClean="0"/>
          </a:p>
          <a:p>
            <a:r>
              <a:rPr lang="cs-CZ" sz="3600" dirty="0" smtClean="0"/>
              <a:t>7.BERNDH.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11.5.2013]. Dostupný na WWW: http://cs.wikipedia.org/wiki/Soubor:Epipactis_helleborine_flowers1_220703.jpg</a:t>
            </a:r>
          </a:p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8. AUTOR NEUVEDEN. </a:t>
            </a:r>
            <a:r>
              <a:rPr lang="cs-CZ" sz="3600" i="1" dirty="0" smtClean="0"/>
              <a:t>Přírodní matrace</a:t>
            </a:r>
            <a:r>
              <a:rPr lang="cs-CZ" sz="3600" dirty="0" smtClean="0"/>
              <a:t> [online]. [cit. 11.5.2013]. Dostupný na WWW: http://www.</a:t>
            </a:r>
            <a:r>
              <a:rPr lang="cs-CZ" sz="3600" dirty="0" err="1" smtClean="0"/>
              <a:t>prirodni</a:t>
            </a:r>
            <a:r>
              <a:rPr lang="cs-CZ" sz="3600" dirty="0" smtClean="0"/>
              <a:t>-matrace.</a:t>
            </a:r>
            <a:r>
              <a:rPr lang="cs-CZ" sz="3600" dirty="0" err="1" smtClean="0"/>
              <a:t>cz</a:t>
            </a:r>
            <a:r>
              <a:rPr lang="cs-CZ" sz="3600" dirty="0" smtClean="0"/>
              <a:t>/</a:t>
            </a:r>
            <a:r>
              <a:rPr lang="cs-CZ" sz="3600" dirty="0" err="1" smtClean="0"/>
              <a:t>nazory</a:t>
            </a:r>
            <a:r>
              <a:rPr lang="cs-CZ" sz="3600" dirty="0" smtClean="0"/>
              <a:t>-</a:t>
            </a:r>
            <a:r>
              <a:rPr lang="cs-CZ" sz="3600" dirty="0" err="1" smtClean="0"/>
              <a:t>lekaru</a:t>
            </a:r>
            <a:r>
              <a:rPr lang="cs-CZ" sz="3600" dirty="0" smtClean="0"/>
              <a:t>/orchideje</a:t>
            </a:r>
          </a:p>
          <a:p>
            <a:endParaRPr lang="cs-CZ" sz="3600" dirty="0" smtClean="0"/>
          </a:p>
          <a:p>
            <a:r>
              <a:rPr lang="cs-CZ" sz="3600" dirty="0" smtClean="0"/>
              <a:t>9.,10. AUTOR NEUVEDEN. </a:t>
            </a:r>
            <a:r>
              <a:rPr lang="cs-CZ" sz="3600" i="1" dirty="0" err="1" smtClean="0"/>
              <a:t>iReceptář.cz</a:t>
            </a:r>
            <a:r>
              <a:rPr lang="cs-CZ" sz="3600" dirty="0" smtClean="0"/>
              <a:t> [online]. [cit. 11.5.2013]. Dostupný na WWW: http://www.</a:t>
            </a:r>
            <a:r>
              <a:rPr lang="cs-CZ" sz="3600" dirty="0" err="1" smtClean="0"/>
              <a:t>ireceptar.cz</a:t>
            </a:r>
            <a:r>
              <a:rPr lang="cs-CZ" sz="3600" dirty="0" smtClean="0"/>
              <a:t>/zahrada/</a:t>
            </a:r>
            <a:r>
              <a:rPr lang="cs-CZ" sz="3600" dirty="0" err="1" smtClean="0"/>
              <a:t>pokojove</a:t>
            </a:r>
            <a:r>
              <a:rPr lang="cs-CZ" sz="3600" dirty="0" smtClean="0"/>
              <a:t>-rostliny/jak-</a:t>
            </a:r>
            <a:r>
              <a:rPr lang="cs-CZ" sz="3600" dirty="0" err="1" smtClean="0"/>
              <a:t>pestovat</a:t>
            </a:r>
            <a:r>
              <a:rPr lang="cs-CZ" sz="3600" dirty="0" smtClean="0"/>
              <a:t>-orchideje-</a:t>
            </a:r>
            <a:r>
              <a:rPr lang="cs-CZ" sz="3600" dirty="0" err="1" smtClean="0"/>
              <a:t>kompletni</a:t>
            </a:r>
            <a:r>
              <a:rPr lang="cs-CZ" sz="3600" dirty="0" smtClean="0"/>
              <a:t>-</a:t>
            </a:r>
            <a:r>
              <a:rPr lang="cs-CZ" sz="3600" dirty="0" err="1" smtClean="0"/>
              <a:t>pruvodce</a:t>
            </a:r>
            <a:r>
              <a:rPr lang="cs-CZ" sz="3600" dirty="0" smtClean="0"/>
              <a:t>/</a:t>
            </a:r>
          </a:p>
          <a:p>
            <a:endParaRPr lang="cs-CZ" sz="3600" dirty="0" smtClean="0"/>
          </a:p>
          <a:p>
            <a:r>
              <a:rPr lang="cs-CZ" sz="3600" dirty="0" smtClean="0"/>
              <a:t>11.,12.,13.,14. AUTOR NEUVEDEN. </a:t>
            </a:r>
            <a:r>
              <a:rPr lang="cs-CZ" sz="3600" i="1" dirty="0" err="1" smtClean="0"/>
              <a:t>Femina</a:t>
            </a:r>
            <a:r>
              <a:rPr lang="cs-CZ" sz="3600" dirty="0" smtClean="0"/>
              <a:t> [online]. [cit. 10.5.2013]. Dostupný na WWW: http://www.</a:t>
            </a:r>
            <a:r>
              <a:rPr lang="cs-CZ" sz="3600" dirty="0" err="1" smtClean="0"/>
              <a:t>femina.cz</a:t>
            </a:r>
            <a:r>
              <a:rPr lang="cs-CZ" sz="3600" dirty="0" smtClean="0"/>
              <a:t>/</a:t>
            </a:r>
            <a:r>
              <a:rPr lang="cs-CZ" sz="3600" dirty="0" err="1" smtClean="0"/>
              <a:t>magazin</a:t>
            </a:r>
            <a:r>
              <a:rPr lang="cs-CZ" sz="3600" dirty="0" smtClean="0"/>
              <a:t>/</a:t>
            </a:r>
            <a:r>
              <a:rPr lang="cs-CZ" sz="3600" dirty="0" err="1" smtClean="0"/>
              <a:t>wellness</a:t>
            </a:r>
            <a:r>
              <a:rPr lang="cs-CZ" sz="3600" dirty="0" smtClean="0"/>
              <a:t>/orchidej-co-</a:t>
            </a:r>
            <a:r>
              <a:rPr lang="cs-CZ" sz="3600" dirty="0" err="1" smtClean="0"/>
              <a:t>delat</a:t>
            </a:r>
            <a:r>
              <a:rPr lang="cs-CZ" sz="3600" dirty="0" smtClean="0"/>
              <a:t>-aby-</a:t>
            </a:r>
            <a:r>
              <a:rPr lang="cs-CZ" sz="3600" dirty="0" err="1" smtClean="0"/>
              <a:t>krasne</a:t>
            </a:r>
            <a:r>
              <a:rPr lang="cs-CZ" sz="3600" dirty="0" smtClean="0"/>
              <a:t>-kvetla.</a:t>
            </a:r>
            <a:r>
              <a:rPr lang="cs-CZ" sz="3600" dirty="0" err="1" smtClean="0"/>
              <a:t>html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15.,16.,17. </a:t>
            </a:r>
            <a:r>
              <a:rPr lang="cs-CZ" sz="3600" dirty="0" err="1" smtClean="0"/>
              <a:t>Wikipedia.cz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/>
              <a:t>18. AUTOR NEUVEDEN. </a:t>
            </a:r>
            <a:r>
              <a:rPr lang="cs-CZ" sz="3600" i="1" dirty="0" smtClean="0"/>
              <a:t>Magazín zahrada</a:t>
            </a:r>
            <a:r>
              <a:rPr lang="cs-CZ" sz="3600" dirty="0" smtClean="0"/>
              <a:t> [online]. [cit. 11.5.2013]. Dostupný na WWW: http://www.</a:t>
            </a:r>
            <a:r>
              <a:rPr lang="cs-CZ" sz="3600" dirty="0" err="1" smtClean="0"/>
              <a:t>magazinzahrada.cz</a:t>
            </a:r>
            <a:r>
              <a:rPr lang="cs-CZ" sz="3600" dirty="0" smtClean="0"/>
              <a:t>/rostliny/vanilka-</a:t>
            </a:r>
            <a:r>
              <a:rPr lang="cs-CZ" sz="3600" dirty="0" err="1" smtClean="0"/>
              <a:t>prava</a:t>
            </a:r>
            <a:r>
              <a:rPr lang="cs-CZ" sz="3600" dirty="0" smtClean="0"/>
              <a:t>-orchidej-z-rodu-</a:t>
            </a:r>
            <a:r>
              <a:rPr lang="cs-CZ" sz="3600" dirty="0" err="1" smtClean="0"/>
              <a:t>vanilla.html</a:t>
            </a:r>
            <a:endParaRPr lang="cs-CZ" sz="3600" dirty="0" smtClean="0"/>
          </a:p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http://daz2-cz.fix-i.net/version1369910401/images/design/blan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-136525"/>
            <a:ext cx="95250" cy="95250"/>
          </a:xfrm>
          <a:prstGeom prst="rect">
            <a:avLst/>
          </a:prstGeom>
          <a:noFill/>
        </p:spPr>
      </p:pic>
      <p:pic>
        <p:nvPicPr>
          <p:cNvPr id="1028" name="Picture 4" descr="http://daz2-cz.fix-i.net/version1369910401/images/design/blan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-136525"/>
            <a:ext cx="95250" cy="95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    Anotace 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Prezentace je určena žákům 7. ročníku ZŠ. Prostřednictvím ní mohou získat </a:t>
            </a:r>
          </a:p>
          <a:p>
            <a:r>
              <a:rPr lang="cs-CZ" sz="1200" dirty="0" smtClean="0"/>
              <a:t>základní poznatky o rostlinách čeledi vstavačovitých. </a:t>
            </a:r>
            <a:r>
              <a:rPr lang="cs-CZ" sz="1200" dirty="0"/>
              <a:t>Slouží také jako zápis</a:t>
            </a:r>
          </a:p>
          <a:p>
            <a:r>
              <a:rPr lang="cs-CZ" sz="1200" dirty="0"/>
              <a:t>a jako prvotní příprava pro poznávací test </a:t>
            </a:r>
            <a:r>
              <a:rPr lang="cs-CZ" sz="1200" dirty="0" smtClean="0"/>
              <a:t>rostlin.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77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Vlastní 1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981</TotalTime>
  <Words>265</Words>
  <Application>Microsoft Office PowerPoint</Application>
  <PresentationFormat>Předvádění na obrazovce (4:3)</PresentationFormat>
  <Paragraphs>226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Lití písma</vt:lpstr>
      <vt:lpstr>Prezentace aplikace PowerPoint</vt:lpstr>
      <vt:lpstr>Jednoděložné rostliny Vstavačovité</vt:lpstr>
      <vt:lpstr>Prezentace aplikace PowerPoint</vt:lpstr>
      <vt:lpstr>!!!</vt:lpstr>
      <vt:lpstr>Prezentace aplikace PowerPoint</vt:lpstr>
      <vt:lpstr>Prezentace aplikace PowerPoint</vt:lpstr>
      <vt:lpstr>Prezentace aplikace PowerPoint</vt:lpstr>
      <vt:lpstr>Prezentace aplikace PowerPoint</vt:lpstr>
      <vt:lpstr>Některé v ČR rostoucí druhy</vt:lpstr>
      <vt:lpstr>Střevíčník pantoflíček</vt:lpstr>
      <vt:lpstr>Vemeník dvoulistý</vt:lpstr>
      <vt:lpstr>Okrotice bílá</vt:lpstr>
      <vt:lpstr>Hlístník hnízdák</vt:lpstr>
      <vt:lpstr>Prstnatec májový</vt:lpstr>
      <vt:lpstr>Vstavač mužský</vt:lpstr>
      <vt:lpstr>Kruštík šírolistý</vt:lpstr>
      <vt:lpstr>Krása cizokrajných druhů - orchidejí</vt:lpstr>
      <vt:lpstr>Prezentace aplikace PowerPoint</vt:lpstr>
      <vt:lpstr>Prezentace aplikace PowerPoint</vt:lpstr>
      <vt:lpstr>Vanilovník plocholistý</vt:lpstr>
      <vt:lpstr>Plody vanilky - tobolky</vt:lpstr>
      <vt:lpstr>   Zdroje a citace</vt:lpstr>
      <vt:lpstr>   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Vesna202261</cp:lastModifiedBy>
  <cp:revision>91</cp:revision>
  <dcterms:created xsi:type="dcterms:W3CDTF">2013-04-15T17:32:34Z</dcterms:created>
  <dcterms:modified xsi:type="dcterms:W3CDTF">2013-06-05T10:03:09Z</dcterms:modified>
</cp:coreProperties>
</file>