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69" r:id="rId2"/>
    <p:sldId id="256" r:id="rId3"/>
    <p:sldId id="270" r:id="rId4"/>
    <p:sldId id="257" r:id="rId5"/>
    <p:sldId id="264" r:id="rId6"/>
    <p:sldId id="265" r:id="rId7"/>
    <p:sldId id="277" r:id="rId8"/>
    <p:sldId id="266" r:id="rId9"/>
    <p:sldId id="261" r:id="rId10"/>
    <p:sldId id="271" r:id="rId11"/>
    <p:sldId id="272" r:id="rId12"/>
    <p:sldId id="267" r:id="rId13"/>
    <p:sldId id="263" r:id="rId14"/>
    <p:sldId id="268" r:id="rId15"/>
    <p:sldId id="273" r:id="rId16"/>
    <p:sldId id="275" r:id="rId17"/>
    <p:sldId id="258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FE6514-BB78-4A53-9599-828E1AE62313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D35811-E157-4FBB-B813-5E0DE2571D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951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1760475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19.5.2013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VY_32_INOVACE_19_PŘÍRODOPIS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Exotické užitkové rostliny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tx2">
                    <a:lumMod val="50000"/>
                  </a:schemeClr>
                </a:solidFill>
              </a:rPr>
              <a:t>EXOTICKÉ UŽITKOVÉ ROSTLINY</a:t>
            </a:r>
            <a:endParaRPr lang="cs-CZ" sz="9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SKRÝVAJÍ OBRÁZKY?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a                           b                          c</a:t>
            </a:r>
          </a:p>
          <a:p>
            <a:r>
              <a:rPr lang="cs-CZ" dirty="0" smtClean="0"/>
              <a:t>Nápověda se skrývá v následující prezentaci.</a:t>
            </a:r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1790916" cy="3096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268760"/>
            <a:ext cx="1800200" cy="3139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5692986" y="1875966"/>
            <a:ext cx="3096344" cy="1881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BANÁNOVNÍK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1.                                  2.</a:t>
            </a:r>
            <a:endParaRPr lang="cs-CZ" sz="2000" dirty="0"/>
          </a:p>
        </p:txBody>
      </p:sp>
      <p:pic>
        <p:nvPicPr>
          <p:cNvPr id="1026" name="Picture 2" descr="Soubor:Luxor, Banana Island, Banana Tree, Egypt, Oct 2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2722708" cy="3977811"/>
          </a:xfrm>
          <a:prstGeom prst="rect">
            <a:avLst/>
          </a:prstGeom>
          <a:noFill/>
        </p:spPr>
      </p:pic>
      <p:pic>
        <p:nvPicPr>
          <p:cNvPr id="5" name="Picture 2" descr="Soubor:Banana.plant.kewgardens.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276872"/>
            <a:ext cx="4734433" cy="3698776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499992" y="1556792"/>
            <a:ext cx="338437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dozrávající plody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3.</a:t>
            </a:r>
            <a:endParaRPr lang="cs-CZ" sz="2000" dirty="0"/>
          </a:p>
        </p:txBody>
      </p:sp>
      <p:pic>
        <p:nvPicPr>
          <p:cNvPr id="22530" name="Picture 2" descr="Soubor:Inside a wild-type ban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24744"/>
            <a:ext cx="6433620" cy="484138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1043608" y="1340768"/>
            <a:ext cx="374441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divoký banán se semeny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vytrvalá bylina (vzhledem připomíná strom) mnoho odrůd </a:t>
            </a:r>
          </a:p>
          <a:p>
            <a:r>
              <a:rPr lang="cs-CZ" u="sng" dirty="0" smtClean="0"/>
              <a:t>Výška</a:t>
            </a:r>
            <a:r>
              <a:rPr lang="cs-CZ" dirty="0" smtClean="0"/>
              <a:t>: několik desítek centimetrů</a:t>
            </a:r>
          </a:p>
          <a:p>
            <a:r>
              <a:rPr lang="cs-CZ" dirty="0" smtClean="0"/>
              <a:t>            několik metrů ( až 16 )</a:t>
            </a:r>
          </a:p>
          <a:p>
            <a:r>
              <a:rPr lang="cs-CZ" u="sng" dirty="0" smtClean="0"/>
              <a:t>Využití</a:t>
            </a:r>
            <a:r>
              <a:rPr lang="cs-CZ" dirty="0" smtClean="0"/>
              <a:t>: potrava – sušení</a:t>
            </a:r>
          </a:p>
          <a:p>
            <a:r>
              <a:rPr lang="cs-CZ" dirty="0" smtClean="0"/>
              <a:t>                                mletá mouka</a:t>
            </a:r>
          </a:p>
          <a:p>
            <a:r>
              <a:rPr lang="cs-CZ" dirty="0" smtClean="0"/>
              <a:t>                                pečení chleba</a:t>
            </a:r>
          </a:p>
          <a:p>
            <a:r>
              <a:rPr lang="cs-CZ" dirty="0" smtClean="0"/>
              <a:t>                                marmeláda</a:t>
            </a:r>
          </a:p>
          <a:p>
            <a:r>
              <a:rPr lang="cs-CZ" dirty="0" smtClean="0"/>
              <a:t>              z vláken – tkaniny, rohože, provazy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DATLOVNÍK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4. 5. 6.</a:t>
            </a:r>
            <a:endParaRPr lang="cs-CZ" sz="2000" dirty="0"/>
          </a:p>
        </p:txBody>
      </p:sp>
      <p:pic>
        <p:nvPicPr>
          <p:cNvPr id="4" name="Picture 2" descr="Soubor:Phoenix dactylifera100 42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268760"/>
            <a:ext cx="3707565" cy="2780674"/>
          </a:xfrm>
          <a:prstGeom prst="rect">
            <a:avLst/>
          </a:prstGeom>
          <a:noFill/>
        </p:spPr>
      </p:pic>
      <p:pic>
        <p:nvPicPr>
          <p:cNvPr id="5" name="Picture 2" descr="Soubor:Dates on date pal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340768"/>
            <a:ext cx="3260916" cy="4752528"/>
          </a:xfrm>
          <a:prstGeom prst="rect">
            <a:avLst/>
          </a:prstGeom>
          <a:noFill/>
        </p:spPr>
      </p:pic>
      <p:pic>
        <p:nvPicPr>
          <p:cNvPr id="6" name="Picture 4" descr="Soubor:Valencia market - dat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077072"/>
            <a:ext cx="2828132" cy="151216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2987824" y="4437112"/>
            <a:ext cx="201622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sušené datle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Dřevina – strom - dvoudomá rostlina</a:t>
            </a:r>
          </a:p>
          <a:p>
            <a:r>
              <a:rPr lang="cs-CZ" u="sng" dirty="0" smtClean="0"/>
              <a:t>Původ</a:t>
            </a:r>
            <a:r>
              <a:rPr lang="cs-CZ" dirty="0" smtClean="0"/>
              <a:t>: severní Afrika, blízký východ</a:t>
            </a:r>
          </a:p>
          <a:p>
            <a:r>
              <a:rPr lang="cs-CZ" dirty="0" smtClean="0"/>
              <a:t>             (v oázách na okrajích pouští)</a:t>
            </a:r>
          </a:p>
          <a:p>
            <a:r>
              <a:rPr lang="cs-CZ" dirty="0" smtClean="0"/>
              <a:t>Dlouhým </a:t>
            </a:r>
            <a:r>
              <a:rPr lang="cs-CZ" dirty="0" err="1" smtClean="0"/>
              <a:t>kůlovitým</a:t>
            </a:r>
            <a:r>
              <a:rPr lang="cs-CZ" dirty="0" smtClean="0"/>
              <a:t> </a:t>
            </a:r>
            <a:r>
              <a:rPr lang="cs-CZ" u="sng" dirty="0" smtClean="0"/>
              <a:t>kořenem</a:t>
            </a:r>
            <a:r>
              <a:rPr lang="cs-CZ" dirty="0" smtClean="0"/>
              <a:t> vyhledává vodu</a:t>
            </a:r>
          </a:p>
          <a:p>
            <a:r>
              <a:rPr lang="cs-CZ" u="sng" dirty="0" smtClean="0"/>
              <a:t>Květenství</a:t>
            </a:r>
            <a:r>
              <a:rPr lang="cs-CZ" dirty="0" smtClean="0"/>
              <a:t>: lata</a:t>
            </a:r>
          </a:p>
          <a:p>
            <a:r>
              <a:rPr lang="cs-CZ" u="sng" dirty="0" smtClean="0"/>
              <a:t>Plod</a:t>
            </a:r>
            <a:r>
              <a:rPr lang="cs-CZ" dirty="0" smtClean="0"/>
              <a:t>: datle – peckovice</a:t>
            </a:r>
          </a:p>
          <a:p>
            <a:r>
              <a:rPr lang="cs-CZ" u="sng" dirty="0" smtClean="0"/>
              <a:t>Využití</a:t>
            </a:r>
            <a:r>
              <a:rPr lang="cs-CZ" dirty="0" smtClean="0"/>
              <a:t>: z listů - rohože, provazy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KOKOSOVNÍK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7.  8.</a:t>
            </a:r>
            <a:endParaRPr lang="cs-CZ" sz="2000" dirty="0"/>
          </a:p>
        </p:txBody>
      </p:sp>
      <p:pic>
        <p:nvPicPr>
          <p:cNvPr id="18434" name="Picture 2" descr="Soubor:Cocos nucifera - Köhler–s Medizinal-Pflanzen-18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3575391" cy="4903862"/>
          </a:xfrm>
          <a:prstGeom prst="rect">
            <a:avLst/>
          </a:prstGeom>
          <a:noFill/>
        </p:spPr>
      </p:pic>
      <p:pic>
        <p:nvPicPr>
          <p:cNvPr id="5" name="Picture 2" descr="http://klubpp.palmparadise.biz/clanky/fotogalerie_zajimavosti/imgs/img-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628800"/>
            <a:ext cx="3230724" cy="43076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9.</a:t>
            </a:r>
            <a:endParaRPr lang="cs-CZ" sz="2000" dirty="0"/>
          </a:p>
        </p:txBody>
      </p:sp>
      <p:pic>
        <p:nvPicPr>
          <p:cNvPr id="24578" name="Picture 2" descr="Kokosový oře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6096677" cy="43896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5966123"/>
          </a:xfrm>
        </p:spPr>
        <p:txBody>
          <a:bodyPr/>
          <a:lstStyle/>
          <a:p>
            <a:r>
              <a:rPr lang="cs-CZ" dirty="0" smtClean="0"/>
              <a:t>KRAB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PALMOVÝ</a:t>
            </a:r>
          </a:p>
          <a:p>
            <a:r>
              <a:rPr lang="cs-CZ" sz="2400" dirty="0" smtClean="0"/>
              <a:t>Největší suchozemský krab – až 40cm, 4kg</a:t>
            </a:r>
          </a:p>
          <a:p>
            <a:r>
              <a:rPr lang="cs-CZ" sz="2400" dirty="0" smtClean="0"/>
              <a:t>Dožívá se až 50 let</a:t>
            </a:r>
          </a:p>
          <a:p>
            <a:r>
              <a:rPr lang="cs-CZ" sz="2400" dirty="0" smtClean="0"/>
              <a:t>Živí se pouze kokosovými ořechy, které rozlouskává klepety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              10.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5058" name="Picture 2" descr="Krab palmový&#10; - Největší suchozemský krab na světě. Krab palmový se dorůstá délky až 40cm a dosahuje hmot 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492896"/>
            <a:ext cx="4762500" cy="357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Palma</a:t>
            </a:r>
          </a:p>
          <a:p>
            <a:r>
              <a:rPr lang="cs-CZ" u="sng" dirty="0" smtClean="0"/>
              <a:t>Původ</a:t>
            </a:r>
            <a:r>
              <a:rPr lang="cs-CZ" dirty="0" smtClean="0"/>
              <a:t>: jihovýchodní Asie</a:t>
            </a:r>
          </a:p>
          <a:p>
            <a:r>
              <a:rPr lang="cs-CZ" dirty="0" smtClean="0"/>
              <a:t>             (břehy řek a moří)</a:t>
            </a:r>
          </a:p>
          <a:p>
            <a:r>
              <a:rPr lang="cs-CZ" u="sng" dirty="0" smtClean="0"/>
              <a:t>Plod</a:t>
            </a:r>
            <a:r>
              <a:rPr lang="cs-CZ" dirty="0" smtClean="0"/>
              <a:t>: peckovice (pecka v obchodech je známý</a:t>
            </a:r>
          </a:p>
          <a:p>
            <a:r>
              <a:rPr lang="cs-CZ" dirty="0" smtClean="0"/>
              <a:t>                              kokosový ořech)</a:t>
            </a:r>
          </a:p>
          <a:p>
            <a:r>
              <a:rPr lang="cs-CZ" u="sng" dirty="0" smtClean="0"/>
              <a:t>Využití</a:t>
            </a:r>
            <a:r>
              <a:rPr lang="cs-CZ" dirty="0" smtClean="0"/>
              <a:t>: z jádra – kokos</a:t>
            </a:r>
          </a:p>
          <a:p>
            <a:r>
              <a:rPr lang="cs-CZ" dirty="0" smtClean="0"/>
              <a:t>                               výroba tuků</a:t>
            </a:r>
          </a:p>
          <a:p>
            <a:r>
              <a:rPr lang="cs-CZ" dirty="0" smtClean="0"/>
              <a:t>              z vláken – rohože, pytle</a:t>
            </a:r>
          </a:p>
          <a:p>
            <a:r>
              <a:rPr lang="cs-CZ" dirty="0" smtClean="0"/>
              <a:t>              z listů – rohože</a:t>
            </a:r>
          </a:p>
          <a:p>
            <a:r>
              <a:rPr lang="cs-CZ" dirty="0" smtClean="0"/>
              <a:t>                             krytí střech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ANANASOVNÍK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     11. 12. 13.</a:t>
            </a:r>
            <a:endParaRPr lang="cs-CZ" sz="2000" dirty="0"/>
          </a:p>
        </p:txBody>
      </p:sp>
      <p:pic>
        <p:nvPicPr>
          <p:cNvPr id="3076" name="Picture 4" descr="Soubor:Pineapple 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068960"/>
            <a:ext cx="3432043" cy="2574032"/>
          </a:xfrm>
          <a:prstGeom prst="rect">
            <a:avLst/>
          </a:prstGeom>
          <a:noFill/>
        </p:spPr>
      </p:pic>
      <p:pic>
        <p:nvPicPr>
          <p:cNvPr id="3078" name="Picture 6" descr="http://upload.wikimedia.org/wikipedia/commons/e/ec/Ananas-wilde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268760"/>
            <a:ext cx="2835810" cy="3783782"/>
          </a:xfrm>
          <a:prstGeom prst="rect">
            <a:avLst/>
          </a:prstGeom>
          <a:noFill/>
        </p:spPr>
      </p:pic>
      <p:pic>
        <p:nvPicPr>
          <p:cNvPr id="3074" name="Picture 2" descr="Soubor:AnanasComosusOnPl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340768"/>
            <a:ext cx="3117407" cy="2076972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611560" y="3933056"/>
            <a:ext cx="309634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plantáž </a:t>
            </a:r>
            <a:r>
              <a:rPr lang="cs-CZ" dirty="0" err="1" smtClean="0"/>
              <a:t>ananasovníku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4283968" y="1772816"/>
            <a:ext cx="244827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kvetoucí ananas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endParaRPr lang="cs-CZ" dirty="0" smtClean="0"/>
          </a:p>
          <a:p>
            <a:r>
              <a:rPr lang="cs-CZ" u="sng" dirty="0" smtClean="0"/>
              <a:t>Původ</a:t>
            </a:r>
            <a:r>
              <a:rPr lang="cs-CZ" dirty="0" smtClean="0"/>
              <a:t>: tropické oblasti Ameriky</a:t>
            </a:r>
          </a:p>
          <a:p>
            <a:r>
              <a:rPr lang="cs-CZ" dirty="0" smtClean="0"/>
              <a:t>             ( vyšlechtili z plané rostliny </a:t>
            </a:r>
          </a:p>
          <a:p>
            <a:r>
              <a:rPr lang="cs-CZ" dirty="0" smtClean="0"/>
              <a:t>             a pěstovali ho již Aztékové a Inkové)</a:t>
            </a:r>
          </a:p>
          <a:p>
            <a:r>
              <a:rPr lang="cs-CZ" dirty="0" smtClean="0"/>
              <a:t>Pěstuje se na plantážích – rodí 4 roky</a:t>
            </a:r>
          </a:p>
          <a:p>
            <a:r>
              <a:rPr lang="cs-CZ" u="sng" dirty="0" smtClean="0"/>
              <a:t>Listy</a:t>
            </a:r>
            <a:r>
              <a:rPr lang="cs-CZ" dirty="0" smtClean="0"/>
              <a:t> – v přízemní růžici</a:t>
            </a:r>
          </a:p>
          <a:p>
            <a:r>
              <a:rPr lang="cs-CZ" u="sng" dirty="0" smtClean="0"/>
              <a:t>Plodenství</a:t>
            </a:r>
            <a:r>
              <a:rPr lang="cs-CZ" dirty="0" smtClean="0"/>
              <a:t> z bobulí</a:t>
            </a:r>
          </a:p>
          <a:p>
            <a:endParaRPr lang="cs-CZ" dirty="0" smtClean="0"/>
          </a:p>
          <a:p>
            <a:r>
              <a:rPr lang="cs-CZ" dirty="0" smtClean="0"/>
              <a:t>                </a:t>
            </a:r>
          </a:p>
          <a:p>
            <a:r>
              <a:rPr lang="cs-CZ" dirty="0" smtClean="0"/>
              <a:t>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SKRÝVAJÍ OBRÁZKY?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a                           b                          c</a:t>
            </a:r>
          </a:p>
          <a:p>
            <a:pPr algn="ctr"/>
            <a:r>
              <a:rPr lang="cs-CZ" dirty="0" smtClean="0"/>
              <a:t>Jaká je odpověď?</a:t>
            </a:r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00808"/>
            <a:ext cx="1790916" cy="3096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00808"/>
            <a:ext cx="1800200" cy="3139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5620978" y="2308014"/>
            <a:ext cx="3096344" cy="1881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SKRÝVAJÍ OBRÁZKY?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endParaRPr lang="cs-CZ" dirty="0"/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00808"/>
            <a:ext cx="1790916" cy="3096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00808"/>
            <a:ext cx="1800200" cy="3139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5580112" y="2348880"/>
            <a:ext cx="309634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/>
          <p:cNvSpPr/>
          <p:nvPr/>
        </p:nvSpPr>
        <p:spPr>
          <a:xfrm>
            <a:off x="971600" y="5085184"/>
            <a:ext cx="194421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banány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563888" y="5085184"/>
            <a:ext cx="194421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datle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156176" y="5085184"/>
            <a:ext cx="194421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ananas květenství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2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3600" dirty="0" smtClean="0"/>
              <a:t>Vlastní tvorba</a:t>
            </a:r>
          </a:p>
          <a:p>
            <a:endParaRPr lang="cs-CZ" sz="3600" dirty="0" smtClean="0"/>
          </a:p>
          <a:p>
            <a:r>
              <a:rPr lang="cs-CZ" sz="3600" dirty="0" smtClean="0"/>
              <a:t>Články</a:t>
            </a:r>
          </a:p>
          <a:p>
            <a:r>
              <a:rPr lang="cs-CZ" sz="3600" dirty="0" smtClean="0"/>
              <a:t>1. AUTOR </a:t>
            </a:r>
            <a:r>
              <a:rPr lang="cs-CZ" sz="3600" dirty="0"/>
              <a:t>NEUVEDEN. </a:t>
            </a:r>
            <a:r>
              <a:rPr lang="cs-CZ" sz="3600" i="1" dirty="0"/>
              <a:t>Kokosový ořech (kokos) - popis</a:t>
            </a:r>
            <a:r>
              <a:rPr lang="cs-CZ" sz="3600" dirty="0"/>
              <a:t> [online]. [cit. </a:t>
            </a:r>
            <a:r>
              <a:rPr lang="cs-CZ" sz="3600" dirty="0" smtClean="0"/>
              <a:t>14.5.2013</a:t>
            </a:r>
            <a:r>
              <a:rPr lang="cs-CZ" sz="3600" dirty="0"/>
              <a:t>]. Dostupný na WWW: http://exoticke-ovoce.coajak.cz/home/kokosovy-orech/kokosovy-orech-kokos-popis.htm</a:t>
            </a:r>
          </a:p>
          <a:p>
            <a:r>
              <a:rPr lang="cs-CZ" sz="3600" dirty="0" smtClean="0"/>
              <a:t>2. </a:t>
            </a:r>
            <a:r>
              <a:rPr lang="cs-CZ" sz="3600" dirty="0" err="1" smtClean="0"/>
              <a:t>Wikipedia.cz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Obrázky </a:t>
            </a:r>
            <a:endParaRPr lang="cs-CZ" sz="3600" dirty="0"/>
          </a:p>
          <a:p>
            <a:r>
              <a:rPr lang="cs-CZ" sz="3600" dirty="0" smtClean="0"/>
              <a:t>1.IDZKIEWICZ, </a:t>
            </a:r>
            <a:r>
              <a:rPr lang="cs-CZ" sz="3600" dirty="0" err="1" smtClean="0"/>
              <a:t>Przemyslaw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19.5.2013]. Dostupný na WWW: http://cs.wikipedia.org/wiki/Soubor:Luxor,_Banana_Island,_Banana_Tree,_Egypt,_Oct_2004.jpg</a:t>
            </a:r>
          </a:p>
          <a:p>
            <a:endParaRPr lang="cs-CZ" sz="3600" dirty="0" smtClean="0"/>
          </a:p>
          <a:p>
            <a:r>
              <a:rPr lang="cs-CZ" sz="3600" dirty="0" smtClean="0"/>
              <a:t>2. PINGSTONE, Adrian.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19.5.2013]. Dostupný na WWW: http://cs.wikipedia.org/wiki/Soubor:Banana.plant.kewgardens.arp.jpg</a:t>
            </a:r>
          </a:p>
          <a:p>
            <a:endParaRPr lang="cs-CZ" sz="3600" dirty="0" smtClean="0"/>
          </a:p>
          <a:p>
            <a:r>
              <a:rPr lang="cs-CZ" sz="3600" dirty="0" smtClean="0"/>
              <a:t>3. ROONGUTHAI, </a:t>
            </a:r>
            <a:r>
              <a:rPr lang="cs-CZ" sz="3600" dirty="0" err="1" smtClean="0"/>
              <a:t>Warut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14.5.2013]. Dostupný na WWW: http://cs.wikipedia.org/wiki/Soubor:Inside_a_wild-type_banana.jpg</a:t>
            </a:r>
          </a:p>
          <a:p>
            <a:endParaRPr lang="cs-CZ" sz="3600" dirty="0" smtClean="0"/>
          </a:p>
          <a:p>
            <a:r>
              <a:rPr lang="cs-CZ" sz="3600" dirty="0" smtClean="0"/>
              <a:t>4. MMCKNIGHT4.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19.5.2013]. Dostupný na WWW: http://cs.wikipedia.org/wiki/Soubor:Phoenix_dactylifera100_4209.JPG</a:t>
            </a:r>
          </a:p>
          <a:p>
            <a:endParaRPr lang="cs-CZ" sz="3600" dirty="0" smtClean="0"/>
          </a:p>
          <a:p>
            <a:r>
              <a:rPr lang="cs-CZ" sz="3600" dirty="0" smtClean="0"/>
              <a:t>5. HILLEWAERT, Hans.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14.5.2013]. Dostupný na WWW: http://cs.wikipedia.org/wiki/Soubor:Valencia_market_-_dates.jpg</a:t>
            </a:r>
          </a:p>
          <a:p>
            <a:endParaRPr lang="cs-CZ" sz="3600" dirty="0" smtClean="0"/>
          </a:p>
          <a:p>
            <a:r>
              <a:rPr lang="cs-CZ" sz="3600" dirty="0" smtClean="0"/>
              <a:t>6. </a:t>
            </a:r>
            <a:r>
              <a:rPr lang="cs-CZ" sz="3600" dirty="0" err="1" smtClean="0"/>
              <a:t>Wikipedia.cz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 smtClean="0"/>
          </a:p>
          <a:p>
            <a:r>
              <a:rPr lang="cs-CZ" sz="3600" dirty="0" smtClean="0"/>
              <a:t>7. KÖHLER, </a:t>
            </a:r>
            <a:r>
              <a:rPr lang="cs-CZ" sz="3600" dirty="0" err="1" smtClean="0"/>
              <a:t>Franz</a:t>
            </a:r>
            <a:r>
              <a:rPr lang="cs-CZ" sz="3600" dirty="0" smtClean="0"/>
              <a:t> </a:t>
            </a:r>
            <a:r>
              <a:rPr lang="cs-CZ" sz="3600" dirty="0" err="1" smtClean="0"/>
              <a:t>Eugen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19.5.2013]. Dostupný na WWW: http://cs.wikipedia.org/wiki/Soubor:Cocos_nucifera_-_K%C3%B6hler%E2%80%93s_Medizinal-Pflanzen-187.jpg</a:t>
            </a:r>
          </a:p>
          <a:p>
            <a:endParaRPr lang="cs-CZ" sz="3600" dirty="0" smtClean="0"/>
          </a:p>
          <a:p>
            <a:r>
              <a:rPr lang="cs-CZ" sz="3600" dirty="0" smtClean="0"/>
              <a:t>8. AUTOR NEUVEDEN. </a:t>
            </a:r>
            <a:r>
              <a:rPr lang="cs-CZ" sz="3600" i="1" dirty="0" smtClean="0"/>
              <a:t>Palm </a:t>
            </a:r>
            <a:r>
              <a:rPr lang="cs-CZ" sz="3600" i="1" dirty="0" err="1" smtClean="0"/>
              <a:t>Paradise</a:t>
            </a:r>
            <a:r>
              <a:rPr lang="cs-CZ" sz="3600" dirty="0" smtClean="0"/>
              <a:t> [online]. [cit. 19.5.2013]. Dostupný na WWW: http://klubpp.palmparadise.biz/clanky/fotogalerie_zajimavosti/imgs/img-06.jpg</a:t>
            </a:r>
          </a:p>
          <a:p>
            <a:endParaRPr lang="cs-CZ" sz="3600" dirty="0" smtClean="0"/>
          </a:p>
          <a:p>
            <a:r>
              <a:rPr lang="cs-CZ" sz="3600" dirty="0" smtClean="0"/>
              <a:t>9.,10. AUTOR </a:t>
            </a:r>
            <a:r>
              <a:rPr lang="cs-CZ" sz="3600" dirty="0"/>
              <a:t>NEUVEDEN. </a:t>
            </a:r>
            <a:r>
              <a:rPr lang="cs-CZ" sz="3600" i="1" dirty="0"/>
              <a:t>Exotické ovoce</a:t>
            </a:r>
            <a:r>
              <a:rPr lang="cs-CZ" sz="3600" dirty="0"/>
              <a:t> [online]. [cit. </a:t>
            </a:r>
            <a:r>
              <a:rPr lang="cs-CZ" sz="3600" dirty="0" smtClean="0"/>
              <a:t>14.5.2013</a:t>
            </a:r>
            <a:r>
              <a:rPr lang="cs-CZ" sz="3600" dirty="0"/>
              <a:t>]. Dostupný na WWW: http://exoticke-ovoce.coajak.cz/home/kokosovy-orech/kokosovy-orech-kokos-popis.htm</a:t>
            </a:r>
          </a:p>
          <a:p>
            <a:endParaRPr lang="cs-CZ" sz="3600" dirty="0" smtClean="0"/>
          </a:p>
          <a:p>
            <a:r>
              <a:rPr lang="cs-CZ" sz="3600" dirty="0" smtClean="0"/>
              <a:t>11 LEUPOLD-LÖWENTHAL, </a:t>
            </a:r>
            <a:r>
              <a:rPr lang="cs-CZ" sz="3600" dirty="0" err="1" smtClean="0"/>
              <a:t>Markus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14.5.2013]. Dostupný na WWW: http://cs.wikipedia.org/wiki/Soubor:AnanasComosusOnPlant.jpg</a:t>
            </a:r>
          </a:p>
          <a:p>
            <a:endParaRPr lang="cs-CZ" sz="3600" dirty="0" smtClean="0"/>
          </a:p>
          <a:p>
            <a:r>
              <a:rPr lang="cs-CZ" sz="3600" dirty="0" smtClean="0"/>
              <a:t>12. RUS, </a:t>
            </a:r>
            <a:r>
              <a:rPr lang="cs-CZ" sz="3600" dirty="0" err="1" smtClean="0"/>
              <a:t>Jacob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14.5.2013]. Dostupný na WWW: http://cs.wikipedia.org/wiki/Soubor:Pineapple_field.jpg</a:t>
            </a:r>
          </a:p>
          <a:p>
            <a:endParaRPr lang="cs-CZ" sz="3600" dirty="0" smtClean="0"/>
          </a:p>
          <a:p>
            <a:r>
              <a:rPr lang="cs-CZ" sz="3600" dirty="0" smtClean="0"/>
              <a:t>13. DE:BENUTZER:ESSKAY.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14.5.2013]. Dostupný na WWW: http://cs.wikipedia.org/wiki/Soubor:Ananas-wilde.jpeg</a:t>
            </a:r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 Anotace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 smtClean="0"/>
              <a:t>Prezentace je určena žákům 7. ročníku ZŠ. Prostřednictvím ní mohou získat </a:t>
            </a:r>
          </a:p>
          <a:p>
            <a:r>
              <a:rPr lang="cs-CZ" sz="1000" dirty="0" smtClean="0"/>
              <a:t>některé poznatky o jednoděložných rostlinách patřících mezi exotické ovoce. </a:t>
            </a:r>
          </a:p>
          <a:p>
            <a:r>
              <a:rPr lang="cs-CZ" sz="1000" dirty="0" smtClean="0"/>
              <a:t>Slouží také jako zápis do sešitů.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372</Words>
  <Application>Microsoft Office PowerPoint</Application>
  <PresentationFormat>Předvádění na obrazovce (4:3)</PresentationFormat>
  <Paragraphs>205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EXOTICKÉ UŽITKOVÉ ROSTLINY</vt:lpstr>
      <vt:lpstr>CO SKRÝVAJÍ OBRÁZKY?</vt:lpstr>
      <vt:lpstr>BANÁNOVNÍK</vt:lpstr>
      <vt:lpstr>Prezentace aplikace PowerPoint</vt:lpstr>
      <vt:lpstr>Prezentace aplikace PowerPoint</vt:lpstr>
      <vt:lpstr>DATLOVNÍK</vt:lpstr>
      <vt:lpstr>Prezentace aplikace PowerPoint</vt:lpstr>
      <vt:lpstr>KOKOSOVNÍK</vt:lpstr>
      <vt:lpstr>Prezentace aplikace PowerPoint</vt:lpstr>
      <vt:lpstr>Prezentace aplikace PowerPoint</vt:lpstr>
      <vt:lpstr>Prezentace aplikace PowerPoint</vt:lpstr>
      <vt:lpstr>ANANASOVNÍK</vt:lpstr>
      <vt:lpstr>Prezentace aplikace PowerPoint</vt:lpstr>
      <vt:lpstr>CO SKRÝVAJÍ OBRÁZKY?</vt:lpstr>
      <vt:lpstr>CO SKRÝVAJÍ OBRÁZKY?</vt:lpstr>
      <vt:lpstr>      Zdroje a citace</vt:lpstr>
      <vt:lpstr>    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44</cp:revision>
  <dcterms:created xsi:type="dcterms:W3CDTF">2013-05-08T15:07:07Z</dcterms:created>
  <dcterms:modified xsi:type="dcterms:W3CDTF">2013-06-05T10:04:13Z</dcterms:modified>
</cp:coreProperties>
</file>