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6" r:id="rId3"/>
    <p:sldId id="257" r:id="rId4"/>
    <p:sldId id="259" r:id="rId5"/>
    <p:sldId id="265" r:id="rId6"/>
    <p:sldId id="261" r:id="rId7"/>
    <p:sldId id="266" r:id="rId8"/>
    <p:sldId id="267" r:id="rId9"/>
    <p:sldId id="268" r:id="rId10"/>
    <p:sldId id="269" r:id="rId11"/>
    <p:sldId id="271" r:id="rId12"/>
    <p:sldId id="270" r:id="rId13"/>
    <p:sldId id="272" r:id="rId14"/>
    <p:sldId id="273" r:id="rId15"/>
    <p:sldId id="274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5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842677-59AE-4EE6-8832-4BDF85785205}" type="doc">
      <dgm:prSet loTypeId="urn:microsoft.com/office/officeart/2005/8/layout/target3" loCatId="relationship" qsTypeId="urn:microsoft.com/office/officeart/2005/8/quickstyle/simple1" qsCatId="simple" csTypeId="urn:microsoft.com/office/officeart/2005/8/colors/accent2_1" csCatId="accent2"/>
      <dgm:spPr/>
      <dgm:t>
        <a:bodyPr/>
        <a:lstStyle/>
        <a:p>
          <a:endParaRPr lang="cs-CZ"/>
        </a:p>
      </dgm:t>
    </dgm:pt>
    <dgm:pt modelId="{3E80EDC8-E26F-4E1F-A59B-43D65DA47697}" type="pres">
      <dgm:prSet presAssocID="{07842677-59AE-4EE6-8832-4BDF85785205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5FB93BCD-A3E6-49DE-872F-27A6F0E7CA21}" type="presOf" srcId="{07842677-59AE-4EE6-8832-4BDF85785205}" destId="{3E80EDC8-E26F-4E1F-A59B-43D65DA47697}" srcOrd="0" destOrd="0" presId="urn:microsoft.com/office/officeart/2005/8/layout/target3"/>
  </dgm:cxnLst>
  <dgm:bg>
    <a:noFill/>
  </dgm:bg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EA39C-D5E5-4025-A1DF-12D6F3D2A1D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B877E-0926-493E-9C57-E9F0380C09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9AB7D-69E4-4D53-B36F-A0040E7FCFB1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E7E8FB-CE92-4304-8883-4769599F1A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639AA-9E5A-4D35-90D9-07CC69D382C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E7E77-3E13-48F9-B45A-57FEE47A6A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256C0-037A-4F4F-B09F-8C31362D05D5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E2D22-A8AF-4D22-810C-D915E12DF5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23A52-53E8-4F60-A350-3964F6A3F25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E6D48-EE82-4A86-A1DF-6A5803AA0E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A2A68C-6E28-48DA-ABB7-B07CB767F17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6EB11-7587-4A70-A01E-9789F12003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65FA4-4F54-4904-A602-5F3A4F3A0AB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68A3E-C198-4D13-B179-6AD31685AE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DF124-68D5-4741-8819-F5527D0FCC4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EE411-1B5E-4ECB-859F-F721725E95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EFDEE-C2FB-4A9F-9506-E6AB71A25202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09349-2E2E-4CEB-8888-061FDADB4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1A04C-3C31-455C-ADB4-9ABEB703C94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B55AD-A2E4-45BC-8161-DB2F468915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04FEE-12D0-4D94-A356-08E39FA7891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8E01A-6FB9-4A9B-94E3-E14758E181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EFF1828-66D9-41A5-A05D-8DB2E1998D36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7964EE2-2C38-4B27-9C4B-98D1C58D49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8/85/Contrail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3/36/Helix_pomatia_(Dourbes)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dum.rvp.cz/materialy/pohyb-a-klid-telesa.html" TargetMode="External"/><Relationship Id="rId3" Type="http://schemas.openxmlformats.org/officeDocument/2006/relationships/diagramLayout" Target="../diagrams/layout1.xml"/><Relationship Id="rId7" Type="http://schemas.openxmlformats.org/officeDocument/2006/relationships/hyperlink" Target="http://testy.nanic.cz/testy/fyzika/klid-a-pohyb-teles-rovnomerny-nerovnomerny-pohyb/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diagramColors" Target="../diagrams/colors1.xml"/><Relationship Id="rId10" Type="http://schemas.openxmlformats.org/officeDocument/2006/relationships/hyperlink" Target="http://dum.rvp.cz/materialy/pohyb-primocary-a-krivocary-translacni-a-rotacni.html" TargetMode="External"/><Relationship Id="rId4" Type="http://schemas.openxmlformats.org/officeDocument/2006/relationships/diagramQuickStyle" Target="../diagrams/quickStyle1.xml"/><Relationship Id="rId9" Type="http://schemas.openxmlformats.org/officeDocument/2006/relationships/hyperlink" Target="http://dum.rvp.cz/materialy/pohyb-telesa.html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2924175"/>
          <a:ext cx="6405563" cy="2659128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VY_32_INOVACE_10B_4_Pohyb a klid tělesa, trajektorie a dráha tělesa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10B_Fy 7.roč.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17.9.2012 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Žáci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si na jednotlivých příkladech osvojují znalosti daného učiva. Prezentace slouží k výkladu, zápisu a pochopení daného učiva.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rachotova\Local Settings\Temporary Internet Files\Content.IE5\ABZX8RPH\MP90018065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714356"/>
            <a:ext cx="8040582" cy="5279982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683568" y="980728"/>
            <a:ext cx="7560840" cy="144655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POHYB  TĚLESA</a:t>
            </a:r>
          </a:p>
        </p:txBody>
      </p:sp>
      <p:sp>
        <p:nvSpPr>
          <p:cNvPr id="8" name="Obdélník 7"/>
          <p:cNvSpPr/>
          <p:nvPr/>
        </p:nvSpPr>
        <p:spPr>
          <a:xfrm>
            <a:off x="642910" y="4000504"/>
            <a:ext cx="7804189" cy="18774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+mn-lt"/>
              </a:rPr>
              <a:t> Pohyb </a:t>
            </a:r>
            <a:r>
              <a: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+mn-lt"/>
              </a:rPr>
              <a:t>a klid tělesa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8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latin typeface="+mn-lt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+mn-lt"/>
              </a:rPr>
              <a:t> Trajektorie </a:t>
            </a:r>
            <a:r>
              <a: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+mn-lt"/>
              </a:rPr>
              <a:t>a dráha tělesa</a:t>
            </a:r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TextovéPole 2"/>
          <p:cNvSpPr txBox="1">
            <a:spLocks noChangeArrowheads="1"/>
          </p:cNvSpPr>
          <p:nvPr/>
        </p:nvSpPr>
        <p:spPr bwMode="auto">
          <a:xfrm>
            <a:off x="611188" y="549275"/>
            <a:ext cx="746127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+mn-lt"/>
              </a:rPr>
              <a:t>Podívejte se na obrázek. Popište z pohledu maminky,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            kdo </a:t>
            </a:r>
            <a:r>
              <a:rPr lang="cs-CZ" sz="2400" b="1" dirty="0">
                <a:solidFill>
                  <a:schemeClr val="bg1"/>
                </a:solidFill>
                <a:latin typeface="+mn-lt"/>
              </a:rPr>
              <a:t>a co je v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pohybu, kdo </a:t>
            </a:r>
            <a:r>
              <a:rPr lang="cs-CZ" sz="2400" b="1" dirty="0">
                <a:solidFill>
                  <a:schemeClr val="bg1"/>
                </a:solidFill>
                <a:latin typeface="+mn-lt"/>
              </a:rPr>
              <a:t>a co je naopak  v klidu.</a:t>
            </a:r>
          </a:p>
          <a:p>
            <a:r>
              <a:rPr lang="cs-CZ" sz="2400" b="1" dirty="0">
                <a:solidFill>
                  <a:schemeClr val="bg1"/>
                </a:solidFill>
                <a:latin typeface="+mn-lt"/>
              </a:rPr>
              <a:t>Totéž proveďte z pohledu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chlapce na houpačce.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+mn-lt"/>
              </a:rPr>
              <a:t>Změní se popis situace?</a:t>
            </a:r>
          </a:p>
        </p:txBody>
      </p:sp>
      <p:pic>
        <p:nvPicPr>
          <p:cNvPr id="2052" name="Picture 4" descr="C:\Documents and Settings\rachotova\Local Settings\Temporary Internet Files\Content.IE5\61WXIA5M\MC9002911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2643182"/>
            <a:ext cx="4714908" cy="36974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571472" y="285728"/>
            <a:ext cx="8175654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+mn-lt"/>
              </a:rPr>
              <a:t>Podívejte se na obrázek. Popište z pohledu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cyklistky, </a:t>
            </a:r>
            <a:r>
              <a:rPr lang="cs-CZ" sz="2400" b="1" dirty="0">
                <a:solidFill>
                  <a:schemeClr val="bg1"/>
                </a:solidFill>
                <a:latin typeface="+mn-lt"/>
              </a:rPr>
              <a:t>kdo a co je v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pohybu, kdo </a:t>
            </a:r>
            <a:r>
              <a:rPr lang="cs-CZ" sz="2400" b="1" dirty="0">
                <a:solidFill>
                  <a:schemeClr val="bg1"/>
                </a:solidFill>
                <a:latin typeface="+mn-lt"/>
              </a:rPr>
              <a:t>a co je naopak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v </a:t>
            </a:r>
            <a:r>
              <a:rPr lang="cs-CZ" sz="2400" b="1" dirty="0">
                <a:solidFill>
                  <a:schemeClr val="bg1"/>
                </a:solidFill>
                <a:latin typeface="+mn-lt"/>
              </a:rPr>
              <a:t>klidu.</a:t>
            </a:r>
          </a:p>
          <a:p>
            <a:r>
              <a:rPr lang="cs-CZ" sz="2400" b="1" dirty="0">
                <a:solidFill>
                  <a:schemeClr val="bg1"/>
                </a:solidFill>
                <a:latin typeface="+mn-lt"/>
              </a:rPr>
              <a:t>Totéž proveďte z pohledu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cestujícího v autobuse, člověka stojícího na zastávce.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+mn-lt"/>
              </a:rPr>
              <a:t>Popis provádějte pro různé situace: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autobus </a:t>
            </a:r>
            <a:r>
              <a:rPr lang="cs-CZ" sz="2400" b="1" dirty="0">
                <a:solidFill>
                  <a:schemeClr val="bg1"/>
                </a:solidFill>
                <a:latin typeface="+mn-lt"/>
              </a:rPr>
              <a:t>zastavuje,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autobus </a:t>
            </a:r>
            <a:r>
              <a:rPr lang="cs-CZ" sz="2400" b="1" dirty="0">
                <a:solidFill>
                  <a:schemeClr val="bg1"/>
                </a:solidFill>
                <a:latin typeface="+mn-lt"/>
              </a:rPr>
              <a:t>stojí,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autobus </a:t>
            </a:r>
            <a:r>
              <a:rPr lang="cs-CZ" sz="2400" b="1" dirty="0">
                <a:solidFill>
                  <a:schemeClr val="bg1"/>
                </a:solidFill>
                <a:latin typeface="+mn-lt"/>
              </a:rPr>
              <a:t>se pohybuje stejnou rychlostí jako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cyklistka, </a:t>
            </a:r>
            <a:r>
              <a:rPr lang="cs-CZ" sz="2400" b="1" dirty="0">
                <a:solidFill>
                  <a:schemeClr val="bg1"/>
                </a:solidFill>
                <a:latin typeface="+mn-lt"/>
              </a:rPr>
              <a:t>…?</a:t>
            </a:r>
          </a:p>
        </p:txBody>
      </p:sp>
      <p:pic>
        <p:nvPicPr>
          <p:cNvPr id="3079" name="Picture 7" descr="C:\Documents and Settings\rachotova\Local Settings\Temporary Internet Files\Content.IE5\DGC6USFP\MC9004354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3357562"/>
            <a:ext cx="1841500" cy="1809750"/>
          </a:xfrm>
          <a:prstGeom prst="rect">
            <a:avLst/>
          </a:prstGeom>
          <a:noFill/>
        </p:spPr>
      </p:pic>
      <p:pic>
        <p:nvPicPr>
          <p:cNvPr id="3084" name="Picture 12" descr="C:\Documents and Settings\rachotova\Local Settings\Temporary Internet Files\Content.IE5\DGC6USFP\MC90032092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3143248"/>
            <a:ext cx="2118240" cy="1285884"/>
          </a:xfrm>
          <a:prstGeom prst="rect">
            <a:avLst/>
          </a:prstGeom>
          <a:noFill/>
        </p:spPr>
      </p:pic>
      <p:pic>
        <p:nvPicPr>
          <p:cNvPr id="3089" name="Picture 17" descr="C:\Documents and Settings\rachotova\Local Settings\Temporary Internet Files\Content.IE5\61WXIA5M\MC9004419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4000504"/>
            <a:ext cx="598486" cy="1036331"/>
          </a:xfrm>
          <a:prstGeom prst="rect">
            <a:avLst/>
          </a:prstGeom>
          <a:noFill/>
        </p:spPr>
      </p:pic>
      <p:pic>
        <p:nvPicPr>
          <p:cNvPr id="3091" name="Picture 19" descr="C:\Documents and Settings\rachotova\Local Settings\Temporary Internet Files\Content.IE5\61WXIA5M\MC90031875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28992" y="4714884"/>
            <a:ext cx="930859" cy="1815084"/>
          </a:xfrm>
          <a:prstGeom prst="rect">
            <a:avLst/>
          </a:prstGeom>
          <a:noFill/>
        </p:spPr>
      </p:pic>
      <p:pic>
        <p:nvPicPr>
          <p:cNvPr id="3093" name="Picture 21" descr="C:\Documents and Settings\rachotova\Local Settings\Temporary Internet Files\Content.IE5\RWF5BG08\MC90041241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00958" y="2928934"/>
            <a:ext cx="361139" cy="525711"/>
          </a:xfrm>
          <a:prstGeom prst="rect">
            <a:avLst/>
          </a:prstGeom>
          <a:noFill/>
        </p:spPr>
      </p:pic>
      <p:pic>
        <p:nvPicPr>
          <p:cNvPr id="3096" name="Picture 24" descr="C:\Documents and Settings\rachotova\Local Settings\Temporary Internet Files\Content.IE5\61WXIA5M\MC900436401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572132" y="4500570"/>
            <a:ext cx="757002" cy="7570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2"/>
          <p:cNvSpPr txBox="1">
            <a:spLocks noChangeArrowheads="1"/>
          </p:cNvSpPr>
          <p:nvPr/>
        </p:nvSpPr>
        <p:spPr bwMode="auto">
          <a:xfrm>
            <a:off x="1285852" y="5143512"/>
            <a:ext cx="7283454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  <a:latin typeface="+mn-lt"/>
              </a:rPr>
              <a:t>V </a:t>
            </a:r>
            <a:r>
              <a:rPr lang="cs-CZ" sz="2400" b="1" i="1" dirty="0">
                <a:solidFill>
                  <a:schemeClr val="bg1"/>
                </a:solidFill>
                <a:latin typeface="+mn-lt"/>
              </a:rPr>
              <a:t>praxi uvažujeme pohyb těles vzhledem k Zemi nebo vzhledem k tělesům s povrchem pevně spojenými, aniž to zdůrazňujeme.</a:t>
            </a:r>
          </a:p>
        </p:txBody>
      </p:sp>
      <p:sp>
        <p:nvSpPr>
          <p:cNvPr id="3" name="Vodorovný svitek 2"/>
          <p:cNvSpPr/>
          <p:nvPr/>
        </p:nvSpPr>
        <p:spPr>
          <a:xfrm>
            <a:off x="642910" y="285728"/>
            <a:ext cx="7858180" cy="5214974"/>
          </a:xfrm>
          <a:prstGeom prst="horizontalScroll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lin ang="13500000" scaled="1"/>
            <a:tileRect/>
          </a:gradFill>
          <a:ln>
            <a:solidFill>
              <a:schemeClr val="bg1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/>
              <a:t>Pohyb tělesa uvažujeme i popisujeme vzhledem k jinému tělesu. </a:t>
            </a:r>
            <a:r>
              <a:rPr lang="cs-CZ" sz="2400" b="1" i="1" dirty="0" smtClean="0"/>
              <a:t>Hovoříme o relativnosti pohybu (relativní = jsoucí ve vztahu k něčemu). </a:t>
            </a:r>
          </a:p>
          <a:p>
            <a:r>
              <a:rPr lang="cs-CZ" sz="2400" b="1" dirty="0" smtClean="0"/>
              <a:t>Těleso se pohybuje, mění-li svoji polohu vzhledem k jinému tělesu.</a:t>
            </a:r>
          </a:p>
          <a:p>
            <a:r>
              <a:rPr lang="cs-CZ" sz="2400" b="1" dirty="0" smtClean="0"/>
              <a:t>Rozhodnutí o klidu či pohybu tělesa můžeme provést, je-li určeno těleso, k němuž se změna polohy vztahuje.</a:t>
            </a:r>
            <a:endParaRPr lang="cs-CZ" sz="2400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Náhled verze z 4. 11. 2005, 04:53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57166"/>
            <a:ext cx="3286148" cy="2163384"/>
          </a:xfrm>
          <a:prstGeom prst="rect">
            <a:avLst/>
          </a:prstGeom>
          <a:noFill/>
        </p:spPr>
      </p:pic>
      <p:sp>
        <p:nvSpPr>
          <p:cNvPr id="6148" name="TextovéPole 4"/>
          <p:cNvSpPr txBox="1">
            <a:spLocks noChangeArrowheads="1"/>
          </p:cNvSpPr>
          <p:nvPr/>
        </p:nvSpPr>
        <p:spPr bwMode="auto">
          <a:xfrm>
            <a:off x="2051050" y="692150"/>
            <a:ext cx="635603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+mn-lt"/>
              </a:rPr>
              <a:t>Z obrázku je zřejmé, kudy se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letadla pohybovala.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6149" name="TextovéPole 5"/>
          <p:cNvSpPr txBox="1">
            <a:spLocks noChangeArrowheads="1"/>
          </p:cNvSpPr>
          <p:nvPr/>
        </p:nvSpPr>
        <p:spPr bwMode="auto">
          <a:xfrm>
            <a:off x="5643570" y="4143380"/>
            <a:ext cx="3143272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+mn-lt"/>
              </a:rPr>
              <a:t>Na tomto obrázku je 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znázorněna trajektorie  letu komety 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Borrelly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.</a:t>
            </a:r>
            <a:endParaRPr lang="cs-CZ" sz="2400" dirty="0" smtClean="0"/>
          </a:p>
          <a:p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6150" name="Picture 6" descr="http://hvezdarna.plzen.eu/pozorovani/expedice_2008/expedici_denik/tabora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472" y="3000372"/>
            <a:ext cx="4714909" cy="3145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1" name="TextovéPole 10"/>
          <p:cNvSpPr txBox="1">
            <a:spLocks noChangeArrowheads="1"/>
          </p:cNvSpPr>
          <p:nvPr/>
        </p:nvSpPr>
        <p:spPr bwMode="auto">
          <a:xfrm>
            <a:off x="571472" y="6143644"/>
            <a:ext cx="678467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+mn-lt"/>
              </a:rPr>
              <a:t>Na tomto obrázku vidíme „cestu“ odletujících jisker.</a:t>
            </a:r>
          </a:p>
        </p:txBody>
      </p:sp>
      <p:pic>
        <p:nvPicPr>
          <p:cNvPr id="4102" name="Picture 6" descr="http://upload.wikimedia.org/wikipedia/commons/d/d2/Borrelly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5" y="1285860"/>
            <a:ext cx="3524275" cy="26432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0"/>
      <p:bldP spid="615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0" y="1500174"/>
            <a:ext cx="8572528" cy="3857652"/>
          </a:xfrm>
          <a:prstGeom prst="horizontalScroll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solidFill>
              <a:schemeClr val="bg1"/>
            </a:solidFill>
          </a:ln>
          <a:effectLst>
            <a:innerShdw blurRad="114300">
              <a:prstClr val="black"/>
            </a:innerShdw>
            <a:softEdge rad="31750"/>
          </a:effectLst>
          <a:scene3d>
            <a:camera prst="isometricOffAxis2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Čára, kterou při pohybu těleso opisuje, se nazývá </a:t>
            </a:r>
            <a:r>
              <a:rPr lang="cs-CZ" sz="3600" b="1" dirty="0" smtClean="0">
                <a:solidFill>
                  <a:srgbClr val="C00000"/>
                </a:solidFill>
              </a:rPr>
              <a:t>trajektorie pohybu tělesa</a:t>
            </a:r>
            <a:r>
              <a:rPr lang="cs-CZ" sz="3600" b="1" dirty="0" smtClean="0">
                <a:solidFill>
                  <a:schemeClr val="bg1"/>
                </a:solidFill>
              </a:rPr>
              <a:t>.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4572000" y="285728"/>
            <a:ext cx="4214842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+mn-lt"/>
              </a:rPr>
              <a:t>Načrtni si (z pohledu shora) trajektorii pohybu lyžaře jedoucího na vleku a lyžaře trénujícího slalom.</a:t>
            </a:r>
          </a:p>
          <a:p>
            <a:r>
              <a:rPr lang="cs-CZ" sz="2400" b="1" dirty="0">
                <a:solidFill>
                  <a:schemeClr val="bg1"/>
                </a:solidFill>
                <a:latin typeface="+mn-lt"/>
              </a:rPr>
              <a:t>Jaký tvar mají znázorněné trajektorie?</a:t>
            </a:r>
          </a:p>
        </p:txBody>
      </p:sp>
      <p:sp>
        <p:nvSpPr>
          <p:cNvPr id="5" name="Vodorovný svitek 4"/>
          <p:cNvSpPr/>
          <p:nvPr/>
        </p:nvSpPr>
        <p:spPr>
          <a:xfrm>
            <a:off x="714348" y="3643314"/>
            <a:ext cx="7572428" cy="2857520"/>
          </a:xfrm>
          <a:prstGeom prst="horizontalScroll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solidFill>
              <a:schemeClr val="bg1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Podle tvaru trajektorie rozlišujeme: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pohyb přímočarý</a:t>
            </a:r>
            <a:r>
              <a:rPr lang="cs-CZ" sz="2400" b="1" dirty="0" smtClean="0">
                <a:solidFill>
                  <a:schemeClr val="bg1"/>
                </a:solidFill>
              </a:rPr>
              <a:t>: trajektorie má tvar přímky nebo její části (úsečky, polopřímky),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pohyb křivočarý</a:t>
            </a:r>
            <a:r>
              <a:rPr lang="cs-CZ" sz="2400" b="1" dirty="0" smtClean="0">
                <a:solidFill>
                  <a:schemeClr val="bg1"/>
                </a:solidFill>
              </a:rPr>
              <a:t>: trajektorie je vždy křivka.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3314" name="Picture 2" descr="http://www.babyfriendlyregion.cz/wp-content/uploads/2010/10/Lyžařský-vlek-Hradiště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85728"/>
            <a:ext cx="3810000" cy="3133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357166"/>
            <a:ext cx="656673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Pavlík, tříletý vášnivý pozorovatel přírody, se chlubil svému staršímu bratrovi:„Já jsem dneska změřil délku cestičky šneka 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Pepíka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. Byla celá ze slizu a měřila 36cm.“  Kryšpín, který při hodině fyziky dává vždy pozor, se rozhodl svého mladšího brášku poučit. „Pavlíku, té cestičce, kterou šnek za sebou zanechal, se říká </a:t>
            </a:r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trajektorie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, podle ní se dozvíš, kudy se šnek či jiné těleso pohybovalo.           No a délka té trajektorie je </a:t>
            </a:r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dráha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. Typuji, že šnek dráhu 36cm ulezl nejméně za hodinu.“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12290" name="Picture 2" descr="Soubor:Helix pomatia (Dourbes)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4071942"/>
            <a:ext cx="3047968" cy="22859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1000100" y="357166"/>
            <a:ext cx="7572428" cy="6143668"/>
          </a:xfrm>
          <a:prstGeom prst="horizontalScroll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solidFill>
              <a:schemeClr val="tx1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softEdge rad="63500"/>
          </a:effectLst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Dráha tělesa </a:t>
            </a:r>
            <a:r>
              <a:rPr lang="cs-CZ" sz="2400" b="1" dirty="0" smtClean="0">
                <a:solidFill>
                  <a:schemeClr val="bg1"/>
                </a:solidFill>
              </a:rPr>
              <a:t>označuje délku trajektorie, kterou pohybující se těleso opíše za určitou dobu.</a:t>
            </a: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r>
              <a:rPr lang="cs-CZ" sz="2400" b="1" dirty="0" smtClean="0">
                <a:solidFill>
                  <a:schemeClr val="bg1"/>
                </a:solidFill>
              </a:rPr>
              <a:t>Dráha je fyzikální veličina.</a:t>
            </a: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r>
              <a:rPr lang="cs-CZ" sz="2400" b="1" dirty="0" smtClean="0">
                <a:solidFill>
                  <a:schemeClr val="bg1"/>
                </a:solidFill>
              </a:rPr>
              <a:t>Označujeme ji písmenem </a:t>
            </a:r>
            <a:r>
              <a:rPr lang="cs-CZ" sz="2400" b="1" i="1" dirty="0" smtClean="0">
                <a:solidFill>
                  <a:srgbClr val="C00000"/>
                </a:solidFill>
              </a:rPr>
              <a:t>s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r>
              <a:rPr lang="cs-CZ" sz="2400" b="1" dirty="0" smtClean="0">
                <a:solidFill>
                  <a:schemeClr val="bg1"/>
                </a:solidFill>
              </a:rPr>
              <a:t>Měříme ji v jednotkách délky.</a:t>
            </a: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r>
              <a:rPr lang="cs-CZ" sz="2400" b="1" dirty="0" smtClean="0">
                <a:solidFill>
                  <a:schemeClr val="bg1"/>
                </a:solidFill>
              </a:rPr>
              <a:t>Stručný zápis naměřené dráhy: </a:t>
            </a:r>
            <a:r>
              <a:rPr lang="cs-CZ" sz="2400" b="1" i="1" dirty="0" smtClean="0">
                <a:solidFill>
                  <a:srgbClr val="C00000"/>
                </a:solidFill>
              </a:rPr>
              <a:t>s</a:t>
            </a:r>
            <a:r>
              <a:rPr lang="cs-CZ" sz="2400" b="1" dirty="0" smtClean="0">
                <a:solidFill>
                  <a:srgbClr val="C00000"/>
                </a:solidFill>
              </a:rPr>
              <a:t>= 36cm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214290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Bedřich posunul na papíře úhloměr a poté otočil na budíku velkou ručičku kolem dokola, ale ani to mu ke správné myšlence nepomohlo.</a:t>
            </a:r>
          </a:p>
          <a:p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1500174"/>
            <a:ext cx="7715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Porovnej vyznačené trajektorii jednotlivých bodů                               u úhloměru a hodinových ručiček.                                                    Dále porovnej i jejich dráhu.</a:t>
            </a:r>
          </a:p>
          <a:p>
            <a:endParaRPr lang="cs-CZ" dirty="0"/>
          </a:p>
        </p:txBody>
      </p:sp>
      <p:pic>
        <p:nvPicPr>
          <p:cNvPr id="5121" name="Picture 1" descr="C:\Documents and Settings\rachotova\Local Settings\Temporary Internet Files\Content.IE5\RWF5BG08\MP90038522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3071810"/>
            <a:ext cx="2357454" cy="3300436"/>
          </a:xfrm>
          <a:prstGeom prst="rect">
            <a:avLst/>
          </a:prstGeom>
          <a:noFill/>
        </p:spPr>
      </p:pic>
      <p:pic>
        <p:nvPicPr>
          <p:cNvPr id="10243" name="Picture 3" descr="C:\Documents and Settings\rachotova\Local Settings\Temporary Internet Files\Content.IE5\DGC6USFP\MC90034040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3500438"/>
            <a:ext cx="2935030" cy="20717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7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57290" y="428604"/>
            <a:ext cx="6527078" cy="28563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1403648" y="3501008"/>
            <a:ext cx="5688632" cy="3168352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2" name="Přímá spojovací šipka 61"/>
          <p:cNvCxnSpPr>
            <a:stCxn id="35" idx="2"/>
          </p:cNvCxnSpPr>
          <p:nvPr/>
        </p:nvCxnSpPr>
        <p:spPr>
          <a:xfrm flipV="1">
            <a:off x="3707904" y="4941168"/>
            <a:ext cx="0" cy="9716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Vývojový diagram: spojka 72"/>
          <p:cNvSpPr/>
          <p:nvPr/>
        </p:nvSpPr>
        <p:spPr>
          <a:xfrm flipV="1">
            <a:off x="6948264" y="4869160"/>
            <a:ext cx="117727" cy="144016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6" name="Skupina 105"/>
          <p:cNvGrpSpPr/>
          <p:nvPr/>
        </p:nvGrpSpPr>
        <p:grpSpPr>
          <a:xfrm>
            <a:off x="1475656" y="3429000"/>
            <a:ext cx="5497482" cy="3187784"/>
            <a:chOff x="1475656" y="3429000"/>
            <a:chExt cx="5497482" cy="3187784"/>
          </a:xfrm>
        </p:grpSpPr>
        <p:sp>
          <p:nvSpPr>
            <p:cNvPr id="35" name="Prstenec 34"/>
            <p:cNvSpPr/>
            <p:nvPr/>
          </p:nvSpPr>
          <p:spPr>
            <a:xfrm>
              <a:off x="3707904" y="4581128"/>
              <a:ext cx="914400" cy="914400"/>
            </a:xfrm>
            <a:prstGeom prst="donu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6" name="Prstenec 35"/>
            <p:cNvSpPr/>
            <p:nvPr/>
          </p:nvSpPr>
          <p:spPr>
            <a:xfrm>
              <a:off x="2987824" y="3933056"/>
              <a:ext cx="2448272" cy="2276872"/>
            </a:xfrm>
            <a:prstGeom prst="donut">
              <a:avLst>
                <a:gd name="adj" fmla="val 15816"/>
              </a:avLst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9" name="Přímá spojovací šipka 48"/>
            <p:cNvCxnSpPr/>
            <p:nvPr/>
          </p:nvCxnSpPr>
          <p:spPr>
            <a:xfrm flipV="1">
              <a:off x="3491880" y="4077072"/>
              <a:ext cx="72008" cy="72008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ovací šipka 58"/>
            <p:cNvCxnSpPr/>
            <p:nvPr/>
          </p:nvCxnSpPr>
          <p:spPr>
            <a:xfrm flipV="1">
              <a:off x="3851920" y="4293096"/>
              <a:ext cx="144016" cy="72008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ovací šipka 65"/>
            <p:cNvCxnSpPr/>
            <p:nvPr/>
          </p:nvCxnSpPr>
          <p:spPr>
            <a:xfrm flipH="1">
              <a:off x="4139952" y="5229200"/>
              <a:ext cx="144016" cy="72008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Vývojový diagram: spojka 70"/>
            <p:cNvSpPr/>
            <p:nvPr/>
          </p:nvSpPr>
          <p:spPr>
            <a:xfrm flipH="1" flipV="1">
              <a:off x="4211960" y="6453336"/>
              <a:ext cx="144015" cy="163448"/>
            </a:xfrm>
            <a:prstGeom prst="flowChartConnector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Vývojový diagram: spojka 71"/>
            <p:cNvSpPr/>
            <p:nvPr/>
          </p:nvSpPr>
          <p:spPr>
            <a:xfrm flipV="1">
              <a:off x="4067944" y="3429000"/>
              <a:ext cx="144016" cy="216024"/>
            </a:xfrm>
            <a:prstGeom prst="flowChartConnector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Vývojový diagram: spojka 73"/>
            <p:cNvSpPr/>
            <p:nvPr/>
          </p:nvSpPr>
          <p:spPr>
            <a:xfrm flipH="1" flipV="1">
              <a:off x="1475656" y="5013176"/>
              <a:ext cx="216024" cy="144016"/>
            </a:xfrm>
            <a:prstGeom prst="flowChartConnector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1619672" y="4869160"/>
              <a:ext cx="31290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6660232" y="479715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</p:grpSp>
      <p:cxnSp>
        <p:nvCxnSpPr>
          <p:cNvPr id="24" name="Přímá spojovací šipka 23"/>
          <p:cNvCxnSpPr/>
          <p:nvPr/>
        </p:nvCxnSpPr>
        <p:spPr>
          <a:xfrm flipV="1">
            <a:off x="4139952" y="3645024"/>
            <a:ext cx="0" cy="1368152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4139952" y="4437112"/>
            <a:ext cx="648072" cy="576064"/>
          </a:xfrm>
          <a:prstGeom prst="straightConnector1">
            <a:avLst/>
          </a:prstGeom>
          <a:ln w="76200">
            <a:solidFill>
              <a:schemeClr val="tx1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17" name="Picture 1" descr="C:\Documents and Settings\rachotova\Local Settings\Temporary Internet Files\Content.IE5\DGC6USFP\MC90034040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714356"/>
            <a:ext cx="1443299" cy="1018758"/>
          </a:xfrm>
          <a:prstGeom prst="rect">
            <a:avLst/>
          </a:prstGeom>
          <a:noFill/>
        </p:spPr>
      </p:pic>
      <p:pic>
        <p:nvPicPr>
          <p:cNvPr id="27" name="Picture 1" descr="C:\Documents and Settings\rachotova\Local Settings\Temporary Internet Files\Content.IE5\DGC6USFP\MC90034040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1785926"/>
            <a:ext cx="1443299" cy="1018758"/>
          </a:xfrm>
          <a:prstGeom prst="rect">
            <a:avLst/>
          </a:prstGeom>
          <a:noFill/>
        </p:spPr>
      </p:pic>
      <p:cxnSp>
        <p:nvCxnSpPr>
          <p:cNvPr id="29" name="Přímá spojovací šipka 28"/>
          <p:cNvCxnSpPr/>
          <p:nvPr/>
        </p:nvCxnSpPr>
        <p:spPr>
          <a:xfrm>
            <a:off x="3357554" y="1142984"/>
            <a:ext cx="3500462" cy="1000132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2714612" y="1357298"/>
            <a:ext cx="3500462" cy="1000132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2143108" y="1714488"/>
            <a:ext cx="3500462" cy="1000132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2357422" y="1428736"/>
            <a:ext cx="3500462" cy="1000132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2571736" y="857232"/>
            <a:ext cx="3500462" cy="1000132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928662" y="428604"/>
            <a:ext cx="7286676" cy="5715040"/>
          </a:xfrm>
          <a:prstGeom prst="horizontalScroll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rgbClr val="0070C0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solidFill>
              <a:schemeClr val="bg1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Posuvný pohyb tělesa </a:t>
            </a:r>
            <a:r>
              <a:rPr lang="cs-CZ" sz="2400" b="1" dirty="0" smtClean="0"/>
              <a:t>– všechny body tělesa mají  shodnou trajektorii a dráhu mají stejně dlouhou (např. zboží na posuvném pásu, volný pád míčku, …).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C00000"/>
                </a:solidFill>
              </a:rPr>
              <a:t>Otáčivý pohyb </a:t>
            </a:r>
            <a:r>
              <a:rPr lang="cs-CZ" sz="2400" b="1" dirty="0" smtClean="0"/>
              <a:t>kolem nehybné osy – trajektorie všech bodů tělesa mají tvary částí kružnic, ale dráhy jsou různě dlouhé (</a:t>
            </a:r>
            <a:r>
              <a:rPr lang="cs-CZ" sz="2400" b="1" i="1" dirty="0" smtClean="0"/>
              <a:t>záleží na vzdálenosti od osy otáčení</a:t>
            </a:r>
            <a:r>
              <a:rPr lang="cs-CZ" sz="2400" b="1" dirty="0" smtClean="0"/>
              <a:t>), (např. vrtule letadla, brusný kotouč, …).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571472" y="571480"/>
          <a:ext cx="5715040" cy="857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42910" y="357166"/>
            <a:ext cx="37886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A  nyní něco na procvičení …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29702" name="Picture 6" descr="opice inteligent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15008" y="4196958"/>
            <a:ext cx="3071809" cy="230385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28596" y="928670"/>
            <a:ext cx="828680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+mn-lt"/>
                <a:hlinkClick r:id="rId7"/>
              </a:rPr>
              <a:t>http://testy.nanic.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  <a:hlinkClick r:id="rId7"/>
              </a:rPr>
              <a:t>cz</a:t>
            </a:r>
            <a:r>
              <a:rPr lang="cs-CZ" sz="2400" dirty="0" smtClean="0">
                <a:solidFill>
                  <a:schemeClr val="bg1"/>
                </a:solidFill>
                <a:latin typeface="+mn-lt"/>
                <a:hlinkClick r:id="rId7"/>
              </a:rPr>
              <a:t>/testy/fyzika/klid-a-pohyb-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  <a:hlinkClick r:id="rId7"/>
              </a:rPr>
              <a:t>teles</a:t>
            </a:r>
            <a:r>
              <a:rPr lang="cs-CZ" sz="2400" dirty="0" smtClean="0">
                <a:solidFill>
                  <a:schemeClr val="bg1"/>
                </a:solidFill>
                <a:latin typeface="+mn-lt"/>
                <a:hlinkClick r:id="rId7"/>
              </a:rPr>
              <a:t>-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  <a:hlinkClick r:id="rId7"/>
              </a:rPr>
              <a:t>rovnomerny</a:t>
            </a:r>
            <a:r>
              <a:rPr lang="cs-CZ" sz="2400" dirty="0" smtClean="0">
                <a:solidFill>
                  <a:schemeClr val="bg1"/>
                </a:solidFill>
                <a:latin typeface="+mn-lt"/>
                <a:hlinkClick r:id="rId7"/>
              </a:rPr>
              <a:t>-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  <a:hlinkClick r:id="rId7"/>
              </a:rPr>
              <a:t>nerovnomerny</a:t>
            </a:r>
            <a:r>
              <a:rPr lang="cs-CZ" sz="2400" dirty="0" smtClean="0">
                <a:solidFill>
                  <a:schemeClr val="bg1"/>
                </a:solidFill>
                <a:latin typeface="+mn-lt"/>
                <a:hlinkClick r:id="rId7"/>
              </a:rPr>
              <a:t>-pohyb/</a:t>
            </a:r>
            <a:endParaRPr lang="cs-CZ" sz="2400" dirty="0" smtClean="0">
              <a:solidFill>
                <a:schemeClr val="bg1"/>
              </a:solidFill>
              <a:latin typeface="+mn-lt"/>
            </a:endParaRPr>
          </a:p>
          <a:p>
            <a:endParaRPr lang="cs-CZ" sz="2400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+mn-lt"/>
                <a:hlinkClick r:id="rId8"/>
              </a:rPr>
              <a:t>http://dum.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  <a:hlinkClick r:id="rId8"/>
              </a:rPr>
              <a:t>rvp.cz</a:t>
            </a:r>
            <a:r>
              <a:rPr lang="cs-CZ" sz="2400" dirty="0" smtClean="0">
                <a:solidFill>
                  <a:schemeClr val="bg1"/>
                </a:solidFill>
                <a:latin typeface="+mn-lt"/>
                <a:hlinkClick r:id="rId8"/>
              </a:rPr>
              <a:t>/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  <a:hlinkClick r:id="rId8"/>
              </a:rPr>
              <a:t>materialy</a:t>
            </a:r>
            <a:r>
              <a:rPr lang="cs-CZ" sz="2400" dirty="0" smtClean="0">
                <a:solidFill>
                  <a:schemeClr val="bg1"/>
                </a:solidFill>
                <a:latin typeface="+mn-lt"/>
                <a:hlinkClick r:id="rId8"/>
              </a:rPr>
              <a:t>/pohyb-a-klid-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  <a:hlinkClick r:id="rId8"/>
              </a:rPr>
              <a:t>telesa.html</a:t>
            </a:r>
            <a:endParaRPr lang="cs-CZ" sz="2400" dirty="0" smtClean="0">
              <a:solidFill>
                <a:schemeClr val="bg1"/>
              </a:solidFill>
              <a:latin typeface="+mn-lt"/>
            </a:endParaRPr>
          </a:p>
          <a:p>
            <a:endParaRPr lang="cs-CZ" sz="2400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+mn-lt"/>
                <a:hlinkClick r:id="rId9"/>
              </a:rPr>
              <a:t>http://dum.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  <a:hlinkClick r:id="rId9"/>
              </a:rPr>
              <a:t>rvp.cz</a:t>
            </a:r>
            <a:r>
              <a:rPr lang="cs-CZ" sz="2400" dirty="0" smtClean="0">
                <a:solidFill>
                  <a:schemeClr val="bg1"/>
                </a:solidFill>
                <a:latin typeface="+mn-lt"/>
                <a:hlinkClick r:id="rId9"/>
              </a:rPr>
              <a:t>/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  <a:hlinkClick r:id="rId9"/>
              </a:rPr>
              <a:t>materialy</a:t>
            </a:r>
            <a:r>
              <a:rPr lang="cs-CZ" sz="2400" dirty="0" smtClean="0">
                <a:solidFill>
                  <a:schemeClr val="bg1"/>
                </a:solidFill>
                <a:latin typeface="+mn-lt"/>
                <a:hlinkClick r:id="rId9"/>
              </a:rPr>
              <a:t>/pohyb-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  <a:hlinkClick r:id="rId9"/>
              </a:rPr>
              <a:t>telesa.html</a:t>
            </a:r>
            <a:endParaRPr lang="cs-CZ" sz="2400" dirty="0" smtClean="0">
              <a:solidFill>
                <a:schemeClr val="bg1"/>
              </a:solidFill>
              <a:latin typeface="+mn-lt"/>
            </a:endParaRPr>
          </a:p>
          <a:p>
            <a:endParaRPr lang="cs-CZ" sz="2400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+mn-lt"/>
                <a:hlinkClick r:id="rId10"/>
              </a:rPr>
              <a:t>http://dum.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  <a:hlinkClick r:id="rId10"/>
              </a:rPr>
              <a:t>rvp.cz</a:t>
            </a:r>
            <a:r>
              <a:rPr lang="cs-CZ" sz="2400" dirty="0" smtClean="0">
                <a:solidFill>
                  <a:schemeClr val="bg1"/>
                </a:solidFill>
                <a:latin typeface="+mn-lt"/>
                <a:hlinkClick r:id="rId10"/>
              </a:rPr>
              <a:t>/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  <a:hlinkClick r:id="rId10"/>
              </a:rPr>
              <a:t>materialy</a:t>
            </a:r>
            <a:r>
              <a:rPr lang="cs-CZ" sz="2400" dirty="0" smtClean="0">
                <a:solidFill>
                  <a:schemeClr val="bg1"/>
                </a:solidFill>
                <a:latin typeface="+mn-lt"/>
                <a:hlinkClick r:id="rId10"/>
              </a:rPr>
              <a:t>/pohyb-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  <a:hlinkClick r:id="rId10"/>
              </a:rPr>
              <a:t>primocary</a:t>
            </a:r>
            <a:r>
              <a:rPr lang="cs-CZ" sz="2400" dirty="0" smtClean="0">
                <a:solidFill>
                  <a:schemeClr val="bg1"/>
                </a:solidFill>
                <a:latin typeface="+mn-lt"/>
                <a:hlinkClick r:id="rId10"/>
              </a:rPr>
              <a:t>-a-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  <a:hlinkClick r:id="rId10"/>
              </a:rPr>
              <a:t>krivocary</a:t>
            </a:r>
            <a:r>
              <a:rPr lang="cs-CZ" sz="2400" dirty="0" smtClean="0">
                <a:solidFill>
                  <a:schemeClr val="bg1"/>
                </a:solidFill>
                <a:latin typeface="+mn-lt"/>
                <a:hlinkClick r:id="rId10"/>
              </a:rPr>
              <a:t>-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  <a:hlinkClick r:id="rId10"/>
              </a:rPr>
              <a:t>translacni</a:t>
            </a:r>
            <a:r>
              <a:rPr lang="cs-CZ" sz="2400" dirty="0" smtClean="0">
                <a:solidFill>
                  <a:schemeClr val="bg1"/>
                </a:solidFill>
                <a:latin typeface="+mn-lt"/>
                <a:hlinkClick r:id="rId10"/>
              </a:rPr>
              <a:t>-a-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  <a:hlinkClick r:id="rId10"/>
              </a:rPr>
              <a:t>rotacni.html</a:t>
            </a:r>
            <a:endParaRPr lang="cs-CZ" sz="2400" dirty="0" smtClean="0">
              <a:solidFill>
                <a:schemeClr val="bg1"/>
              </a:solidFill>
              <a:latin typeface="+mn-lt"/>
            </a:endParaRPr>
          </a:p>
          <a:p>
            <a:endParaRPr lang="cs-CZ" sz="2400" dirty="0" smtClean="0">
              <a:solidFill>
                <a:schemeClr val="bg1"/>
              </a:solidFill>
              <a:latin typeface="+mn-lt"/>
            </a:endParaRPr>
          </a:p>
          <a:p>
            <a:endParaRPr lang="cs-CZ" sz="2400" dirty="0" smtClean="0">
              <a:solidFill>
                <a:schemeClr val="bg1"/>
              </a:solidFill>
              <a:latin typeface="+mn-lt"/>
            </a:endParaRPr>
          </a:p>
          <a:p>
            <a:endParaRPr lang="cs-CZ" sz="2400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57290" y="3071810"/>
          <a:ext cx="6407150" cy="3581400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BOHUNĚK, Jiří; KOLÁŘOVÁ, Růžena. </a:t>
                      </a:r>
                      <a:r>
                        <a:rPr lang="cs-CZ" sz="1200" i="1" dirty="0" smtClean="0"/>
                        <a:t>Fyzika pro 7. ročník základní školy</a:t>
                      </a:r>
                      <a:r>
                        <a:rPr lang="cs-CZ" sz="1200" dirty="0" smtClean="0"/>
                        <a:t>. Olomouc: </a:t>
                      </a:r>
                      <a:r>
                        <a:rPr lang="cs-CZ" sz="1200" dirty="0" err="1" smtClean="0"/>
                        <a:t>Prometheus</a:t>
                      </a:r>
                      <a:r>
                        <a:rPr lang="cs-CZ" sz="1200" dirty="0" smtClean="0"/>
                        <a:t>, spol. s r.o., 2000, ISBN 80-7196-119-1. </a:t>
                      </a:r>
                    </a:p>
                    <a:p>
                      <a:r>
                        <a:rPr lang="cs-CZ" sz="1200" dirty="0" smtClean="0"/>
                        <a:t>MÍČEK, Arnošt; KROUPA, Roman. </a:t>
                      </a:r>
                      <a:r>
                        <a:rPr lang="cs-CZ" sz="1200" i="1" dirty="0" smtClean="0"/>
                        <a:t>Fyzika 2</a:t>
                      </a:r>
                      <a:r>
                        <a:rPr lang="cs-CZ" sz="1200" dirty="0" smtClean="0"/>
                        <a:t>. Brno: Tvořivá škola, 2009, ISBN 80-903397-7-4.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err="1" smtClean="0"/>
                        <a:t>Tupounův</a:t>
                      </a:r>
                      <a:r>
                        <a:rPr lang="cs-CZ" sz="1100" i="1" dirty="0" smtClean="0"/>
                        <a:t> blog</a:t>
                      </a:r>
                      <a:r>
                        <a:rPr lang="cs-CZ" sz="1100" dirty="0" smtClean="0"/>
                        <a:t> [online]. [cit. 8.8.2011]]. Dostupný na WWW: http://tupoun.wordpress.com/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err="1" smtClean="0"/>
                        <a:t>wikimedia</a:t>
                      </a:r>
                      <a:r>
                        <a:rPr lang="cs-CZ" sz="1100" i="1" dirty="0" smtClean="0"/>
                        <a:t> </a:t>
                      </a:r>
                      <a:r>
                        <a:rPr lang="cs-CZ" sz="1100" i="1" dirty="0" err="1" smtClean="0"/>
                        <a:t>commons</a:t>
                      </a:r>
                      <a:r>
                        <a:rPr lang="cs-CZ" sz="1100" dirty="0" smtClean="0"/>
                        <a:t> [online]. [cit8.8.2011]. Dostupný na WWW: http://upload.wikimedia.org/wikipedia/commons/8/85/Contrails.jpg </a:t>
                      </a:r>
                    </a:p>
                    <a:p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smtClean="0"/>
                        <a:t>Hvězdárna a planetárium Plzeň</a:t>
                      </a:r>
                      <a:r>
                        <a:rPr lang="cs-CZ" sz="1100" dirty="0" smtClean="0"/>
                        <a:t> [online]. [cit. 8.8.2011]. Dostupný na WWW: http://hvezdarna.plzen.eu/pozorovani/expedice_2008/expedici_denik/taborak.jpg</a:t>
                      </a:r>
                    </a:p>
                    <a:p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err="1" smtClean="0"/>
                        <a:t>wikimedia</a:t>
                      </a:r>
                      <a:r>
                        <a:rPr lang="cs-CZ" sz="1100" i="1" dirty="0" smtClean="0"/>
                        <a:t> </a:t>
                      </a:r>
                      <a:r>
                        <a:rPr lang="cs-CZ" sz="1100" i="1" dirty="0" err="1" smtClean="0"/>
                        <a:t>commons</a:t>
                      </a:r>
                      <a:r>
                        <a:rPr lang="cs-CZ" sz="1100" dirty="0" smtClean="0"/>
                        <a:t> [online]. [cit. 8.8.2011]. Dostupný na WWW: http://upload.wikimedia.org/wikipedia/commons/d/d2/Borrelly.jpg</a:t>
                      </a:r>
                    </a:p>
                    <a:p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err="1" smtClean="0"/>
                        <a:t>babyfriendlyregion.cz</a:t>
                      </a:r>
                      <a:r>
                        <a:rPr lang="cs-CZ" sz="1100" dirty="0" smtClean="0"/>
                        <a:t> [online]. [cit. 8.8.2011]. Dostupný na WWW: http://www.</a:t>
                      </a:r>
                      <a:r>
                        <a:rPr lang="cs-CZ" sz="1100" dirty="0" err="1" smtClean="0"/>
                        <a:t>babyfriendlyregion.cz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wp</a:t>
                      </a:r>
                      <a:r>
                        <a:rPr lang="cs-CZ" sz="1100" dirty="0" smtClean="0"/>
                        <a:t>-</a:t>
                      </a:r>
                      <a:r>
                        <a:rPr lang="cs-CZ" sz="1100" dirty="0" err="1" smtClean="0"/>
                        <a:t>content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uploads</a:t>
                      </a:r>
                      <a:r>
                        <a:rPr lang="cs-CZ" sz="1100" dirty="0" smtClean="0"/>
                        <a:t>/2010/10/Lyžařský-vlek-Hradiště2.jpg</a:t>
                      </a:r>
                    </a:p>
                    <a:p>
                      <a:r>
                        <a:rPr lang="cs-CZ" sz="1100" dirty="0" smtClean="0"/>
                        <a:t>HILLEWAERT, Hans. </a:t>
                      </a:r>
                      <a:r>
                        <a:rPr lang="cs-CZ" sz="1100" i="1" dirty="0" err="1" smtClean="0"/>
                        <a:t>wikimedia</a:t>
                      </a:r>
                      <a:r>
                        <a:rPr lang="cs-CZ" sz="1100" i="1" dirty="0" smtClean="0"/>
                        <a:t> </a:t>
                      </a:r>
                      <a:r>
                        <a:rPr lang="cs-CZ" sz="1100" i="1" dirty="0" err="1" smtClean="0"/>
                        <a:t>commons</a:t>
                      </a:r>
                      <a:r>
                        <a:rPr lang="cs-CZ" sz="1100" dirty="0" smtClean="0"/>
                        <a:t> [online]. [cit. 8.8.2011]. Dostupný na WWW: http://cs.wikipedia.org/wiki/Soubor:Helix_pomatia_(Dourbes).jpg</a:t>
                      </a:r>
                    </a:p>
                    <a:p>
                      <a:r>
                        <a:rPr lang="cs-CZ" sz="1100" dirty="0" smtClean="0"/>
                        <a:t>Obrázky z vlastní tvorby.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i z galerie Microsoft office.</a:t>
                      </a:r>
                      <a:r>
                        <a:rPr lang="cs-CZ" sz="1100" dirty="0" smtClean="0"/>
                        <a:t> </a:t>
                      </a:r>
                    </a:p>
                    <a:p>
                      <a:endParaRPr lang="cs-CZ" sz="1100" dirty="0" smtClean="0"/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6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87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88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588</TotalTime>
  <Words>819</Words>
  <Application>Microsoft Office PowerPoint</Application>
  <PresentationFormat>Předvádění na obrazovce (4:3)</PresentationFormat>
  <Paragraphs>89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ZS UPRKOVA</dc:creator>
  <cp:lastModifiedBy>rachotova</cp:lastModifiedBy>
  <cp:revision>64</cp:revision>
  <dcterms:created xsi:type="dcterms:W3CDTF">2012-07-16T19:36:11Z</dcterms:created>
  <dcterms:modified xsi:type="dcterms:W3CDTF">2013-06-05T11:30:52Z</dcterms:modified>
</cp:coreProperties>
</file>