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301" r:id="rId2"/>
    <p:sldId id="256" r:id="rId3"/>
    <p:sldId id="284" r:id="rId4"/>
    <p:sldId id="290" r:id="rId5"/>
    <p:sldId id="293" r:id="rId6"/>
    <p:sldId id="294" r:id="rId7"/>
    <p:sldId id="295" r:id="rId8"/>
    <p:sldId id="296" r:id="rId9"/>
    <p:sldId id="297" r:id="rId10"/>
    <p:sldId id="299" r:id="rId11"/>
    <p:sldId id="300" r:id="rId12"/>
    <p:sldId id="302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B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5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F70E6B-2455-4439-A9DD-66D193A4E397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DF615E-2DC0-4B64-A586-70F609F5AE0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BEA39C-D5E5-4025-A1DF-12D6F3D2A1DB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5B877E-0926-493E-9C57-E9F0380C09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9AB7D-69E4-4D53-B36F-A0040E7FCFB1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E7E8FB-CE92-4304-8883-4769599F1A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A639AA-9E5A-4D35-90D9-07CC69D382CD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6E7E77-3E13-48F9-B45A-57FEE47A6A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256C0-037A-4F4F-B09F-8C31362D05D5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E2D22-A8AF-4D22-810C-D915E12DF5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B23A52-53E8-4F60-A350-3964F6A3F250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EE6D48-EE82-4A86-A1DF-6A5803AA0E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A2A68C-6E28-48DA-ABB7-B07CB767F17D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E6EB11-7587-4A70-A01E-9789F12003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D65FA4-4F54-4904-A602-5F3A4F3A0AB0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68A3E-C198-4D13-B179-6AD31685AE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DF124-68D5-4741-8819-F5527D0FCC40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AEE411-1B5E-4ECB-859F-F721725E95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1EFDEE-C2FB-4A9F-9506-E6AB71A25202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A09349-2E2E-4CEB-8888-061FDADB44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F1A04C-3C31-455C-ADB4-9ABEB703C94F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B55AD-A2E4-45BC-8161-DB2F468915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804FEE-12D0-4D94-A356-08E39FA7891B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8E01A-6FB9-4A9B-94E3-E14758E181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EFF1828-66D9-41A5-A05D-8DB2E1998D36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7964EE2-2C38-4B27-9C4B-98D1C58D49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2924175"/>
          <a:ext cx="6405563" cy="3266824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VY_32_INOVACE_10B_06_Jednotky rychlosti, výpočet rychlosti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10B_Fy 7.roč.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4.10.2012 v 7.A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Prezentace je určena k procvičení výpočtu rychlosti  a převodu jednotek rychlosti. Při výpočtu rychlosti je zdůrazněno, že nelze porovnávat rychlost v rozdílných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jednotkách a žáci jsou vedeni k pečlivému zápisu slovní úlohy.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Převod jed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notek rychlosti je vysvětlen přes přímou úměrnost i přes vztah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1m/s=3,6km/h, který je vyvozen.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rachotova\Local Settings\Temporary Internet Files\Content.IE5\DGC6USFP\MP90020117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81000"/>
            <a:ext cx="9144000" cy="60960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683568" y="980728"/>
            <a:ext cx="7560840" cy="144655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POHYB  TĚLESA</a:t>
            </a:r>
          </a:p>
        </p:txBody>
      </p:sp>
      <p:sp>
        <p:nvSpPr>
          <p:cNvPr id="8" name="Obdélník 7"/>
          <p:cNvSpPr/>
          <p:nvPr/>
        </p:nvSpPr>
        <p:spPr>
          <a:xfrm>
            <a:off x="500034" y="3214686"/>
            <a:ext cx="835824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+mn-lt"/>
              </a:rPr>
              <a:t>Jednotky rychlosti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+mn-lt"/>
              </a:rPr>
              <a:t>Výpočet rychlosti</a:t>
            </a:r>
            <a:endParaRPr lang="cs-CZ" sz="54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  <a:latin typeface="+mn-lt"/>
            </a:endParaRPr>
          </a:p>
        </p:txBody>
      </p:sp>
      <p:sp>
        <p:nvSpPr>
          <p:cNvPr id="32774" name="AutoShape 6" descr="data:image/jpeg;base64,/9j/4AAQSkZJRgABAQAAAQABAAD/2wCEAAkGBhISEBQUEhQVFRUVFxUUFRYUFBgUFRUUFhUVFBQVFBIXHCYeFxkjGRQWHy8gIycpLCwsFR4xNTAqNSYrLCkBCQoKDgwOGg8PGiokHyQpLCwsKSwpLCwsLCwsKSksLCksLCksKSwsKSwpLCwsKSwpKSwpKSwsLCwsLCkpLCwpKf/AABEIAKoBKAMBIgACEQEDEQH/xAAcAAABBQEBAQAAAAAAAAAAAAACAQMEBQYABwj/xAA9EAABAwIEBAUBBwIEBgMAAAABAAIRAyEEEjFBBQZRYRMicYGRoTJCscHR4fAUUhUjkvEHFjNictIkQ6L/xAAZAQADAQEBAAAAAAAAAAAAAAAAAgMBBAX/xAAtEQACAgEDAwMDAwUBAAAAAAAAAQIRAwQhMRITQQUUUSJhoXGBkSMyQsHRFf/aAAwDAQACEQMRAD8A8/wmG6qWGhcGJxrF6mPGoKkeLObk7YgaiASwlViQoSrg1HlWoxgwiCUtSLKCwmhOgJlpTmy03qYrguaxcwSU7kARZtsRrU8xibLh+iRpKDHZJyBMVQikoXNTGWNuckFROMol2gJtNhNk1MJbGv7DwcuhRs19VoOFcsVK9QAOAbE5hcJJzUVcisIym6iimcEDh0KmcwcMOGqmmTO4PUKt8VEZKStA04umgwFzgUAeja5NYtjRBStBUlsFOiiEWbZEa0p0NT3hrsq2zBrIlATzRKBwRYrBmyTMhcEBCA6gi5dCHIU4xCBuzgxcWpyVyDKGFyJ4SLDbRAgdETQiASoFbEDUoCNjUsoMoAJwNTZKOUGMcpMBNzFjtMnouqXOgHohaUQC2wXFCBiVEHJHtsDIvsiwoSUWYrqYTlkWCQDQn6bV1NkKQ0BK2OkMFqGvSLTBBHqp7YhHVcHXN9rpXLcoooqmYh7DLSRIix2OoUV5R8c5gbQHhtyue4gmfssGxcfyWax/Gs2eX58xaWjwmw0CYAdaJm8C8DoueeoUXVbnTj07kr8HoXKnLTMXJNVgDT9mRnP1Wkx/A34VzRh3ODDZzSCfedl88ucM0312if8AdbDlL/ipi8E4NzOxFE2NKsZIv/8AU+SWHtp2XHPLKTv8HdDHGCrz8npvMfL7q2FY+C6o20i89lR8R5Gr0KIqugtOoGonqtzyRxqjiaZqsdLSTY2NN27HN2cP3CsuLFtVj2ONjZEM8obeLDJp45Lfmjx5uEOXNaJjUT8JW0gtJxTgbGODW+5KqnYKF6kZxlujyZ45RdNEEU0RdClHCnoh/pSNRrontEvqImdHmT76FoCAUQgLYjXBc6Ej6W66nQJQFhUqAc4NbqTF4A7X2SV8PlJa4Q5pg9o1ThwxCB7CjyHjgjuYkCde1NgJqFsJcUoC4ooOoGFyIFIsoOpELLCQIpLjolaIKL2MrcWERaIQgp2nh3OBIBIFz2HdYMkxuyUBJlRBq1CUCEsoxTXEQgymCJTlMdUVDElsxuIPokCw1+A8qcOgt6FCyk7ofhWVDAPIFjETOUwFHJnxY1cpL+Tqw6bLk2jF/wAEBPPqF0aCLWsp5wTBqHH2gfRc/DsP2fKf5svLyes6eLpWz1sfoeokt2kVw9dNkVFhqPa0QMxDb6CTEnspRw4AhpJnUxCDEYV1AeJMOb5myAWyNDBsRI+ixes4ZeGM/Qs63bVErivJeFo4GpVqufWqMe6pNRoY0gNDy1rGmzTO7iYA6hYfE8mNmvmr0GeE7y+YNNRpZ4ssY8g3aWwHOEb9UwzjVf8AqXVcRWqPqedgc5xflBtLIMN1IAFuyDjvMlM2ZTDjYy8S0OhogsgZ4DYvY9CpJsu1H9DsVyXFPM15e2Z8RtE5dDIzBxtOoN7SFl8ThwwxmBixG8/wI8bxOrVP+Y9zgNAT5Wjo1g8rR2ACjZVVEWbT/hpxp2HxlLzHw6zm0azZscxytf8A+TSQfkbr3Hm6n4eHBZaCNF878u02eNQdJGR9Nz4vMPmIJ6D6r3Pi/PeFIc0sqCZ1DYv3BMKTyRhNWWjilkg+lGadjnG5QvrFRn8QpGMs6m/W9rbJw42mdXCfdeitTg8SR5r0mp8xY94yBzpT2Fw7ao8jmk6xmufQbof6Zw20Me6tGUZcMhKE4/3IjmULaZJUlGyyonsRcdxl+H8hk32Ea9bpinTI9lMNTVN1K8mStTYSjEZdUcBJaYOnRMOqKS+tIjbWO/omHEJ0RltwxsXTb6d9UUwge66Ym5AFJdKuzp0ydWKbCVyF5lcso3qrgkM4NWbJIiLahQq1EtMHVTBjX1XhkmXOAA7kqTj+Hf0tUCsC5hBBItDtrnQd1xzzLC0pvdnp49NLUJvGtl5KiZ2U3BAw4S6CBIGhgzf01Wno8DpCm2qX0hRqAGXGw6+ZS2cnUhDw/LcHK0y0tjRp1v8AmovV42nZZaHImmjHGkHOBcYm7obYX1KaziYAkAm8RI6lek/8rioIY3K23YCAYneOylVOTsNTaIEnQk5ZPUxH0C55eowStJsv/wCdJum0vyeb0cOXzlYT7W+VYYXknFVNWZR1IO/ZbvDYE0xAYyQTlJA3AIkxqmsTjix5OeSNyZItttZefl9VyrhV+T0MXpOJ7Pd/wvwZzD8jNBhwe47j7IHr0VphuWMMwt+zmk7hwaALXJImeqicU5gc43cXH1/JOcPrZtSvNyazLPmTf7/8PVx6HFBbRS/b/bLzD8BpueTNgYGh9SY00PyE7j8AwyAAR13zR1Go7dlVeJBgb6/iLJw8ZLWhoBMWAH5/IUFkhTTRR4slpp2QMa8sHmyyDGUazFzPp7LLYiHPJB79upvtYGFacadUcS5+5zDqARoqJrzJDLutbc31A3IB+qklb2OtbLcvuEvbE1CNDawge/VQcfLwQC4y0wGiSQNgOlj8KsFKsXnyPkagtIjtdaHg/Cn55JNMljsr40mNO5Ej3VOiUWmLKcWmrMg7lNhpZ6+dhcYpxUpjNIzDM148ovOuloGqpuJciVIlj2mAC7M5oidYi5vOwXp3HeH5WyWNqsyhj2uLi05bNeWtI0G+uh2C86xfDqlP/o1ZDiCGl0A5r5AXHQDqvZxzlONxZ4OWEISqSbM4/lesBMs/1fsq6thXNMGJ9Vo+JVajQ3y1BnE+ZpaJOhzGyr6XDQ8zmM2JuO0zOoldGPrlu2jlzdEXSTK9pcCIdcdCtRj+ZWvERrr27KofhW+bLe5OaPtGdgNB0CLBcKNaoA5wbOpP90b/AKqc8ccjV+C2LNLFF15HqHFSCRMA/gVd4Co0tJdcwqHifCvBIMhzTawIgiZjqLa90zTxJGihlwXwdOLU/JZ4jjMEiN7GTIU7h/PVajAEVGbtfr7VNR9VmKlz6oCYVYR6OCOSfXyemYHnHCVR5s1N27XQQPR26vRTY5uZhDh1Bn/ZeLNJFwrHhvHa+Hdmpv11Bu0jo4H+BdcM8k9+Dinp4NfTyek1WxZNvoxrr+XVVPC+badZ7Wk+G828/wBi4/v0+Vp8RwCsx/hub5oBEEEEO0IPTX4XpRywf+R5U8WRPeJU1sOQgGFm8qfxCkGOLS4OiLtMg2VeQReDCrGTrkjKKuqIrmwULkVZ8k2SMwz3NLg0kDUjb16Ktr5Oem3shctkhpp+mHHLTgNdpf6JnEUHtMFL1Lgp0bWWLsG+rTdWa1oayGOg79Y9wkUOq+oBAJDXAEgGxjcgLkqb+xSSj8MY4divDr03n7rgV6fzbwtuJohoac5ABcRaI1svL67pdIbHorDinM+IdSbBdlBhxBt2n2Xl+pYpSipxR6/pWaEJOEn+haYDkChTZlr1nVYMimHHI3eMosPlajB8Xp0mhjGsAFpNz8nsvMTzVo2T0TI4w7M4OLpmw9dLrw3izT5PfeXAtj14cztsGwT/ADoq7i/Mx6tB7AA/OqwGGx9dpMU3ewnVMVqOKqvyhpBg/a8onWL79EPS5pOmJ7jTx+pLc0dfmrKILj8/Ch/8w+JobKvwvJNd5HinLpabkHYHqtFT5NotZDM7XWkkh021g91T2G3O4i9Q32WxTeM4m2qs+G4eoCSXAdASnqXIWJMEVJBEi1zvsVfcC5IGWazySfshpyyB1nVSekmuKLLWRfKZDpvc7rPzp0TNLElrjlaSfQm3stnheXaVOCAc3rJEyOmi6rw2nT0dlJgx0HpqRMI9o+WYtb4Rh8fRqVWQA4mbCD6RZS+UOUgHePVGYgy1s6AAEPtubiD+a1v+FAtBHlOpuQDOsnXT8k9gaBYHNFhIjtYW73JVMenUHYk9S5RpFJxPgIf5wYkk7k97neZHwn/8IIpBoPmkhtj1BA1Mb/6lfvZ5LCTB10B0vHom6dAZmnLIFydwYhXeNHOsrKDimEyjLrusXjaNNtakGUgXl2WzRmNyTfYAGZ9V6VxnDCAR0iPrKxPEOH02E1a1QU2tcTnJy5YGx3mQFwTh0zaPSw5FOCbMR/xNrtbiGNF8rAHR8/msZUoDp0Pzf81e814ynUfmpVGuM65pLokaD2VSKdgSQSbkCZbBi+19bL0cKqCPM1T/AKgIpudDRt+Eq2bgcjRBBB+9pJEbfzQouD4CTm1naCdO0LWYLhLKzXNqQCNNttRtM7d10wSSOGbczNUcP4rYf5mjYzr+vdRqnKJI/wAtxJvZw7dR3WmZw3w35ZFjfY6TPpH4pym1wBm23b2PwncbJqTR53Uwjmvcx4gtMHsRrdF/RvgGLE5QSLGOjtFtaPA6Tnk1Qdbxb5OpnqrLH8NpmmBPlaNABYg5mlpiRBERuCk7Q/dZ5zUwJb9oQdfm10D2AAHf4WjxPDyS11RrnMJBJBgkC0TsYVLj2tGmk7ie5ubiLDul7Xyas1leac6firThHNeLwxhlR2XQseczY6Nm7dfuxqoFaq5xBd0gWgQLQlfWGVwN7jKfQ37wQimuBlO9mehcL58wFUEV6bqVQxE+Zkj/ALhce4Whp4rCVRLS0A9CCF4i6iQT27pzD4kssHFtwbdpB7+yqsz8ivFF8HqeLwzXVIaQQtPwPgT6bKjGkHOGkSJAABLvovLOXuZ6lJ3iECq1hgh0D7UwRvoNdAvX+T+dKGMJZScKdUznpv1gDy5D94SdvhPk1HUqRPDplFuTqyOOU6Tx4jyWicxGaB0sdtOqpMbw5kuAg3AkHSD311hbmnhWtFQEE59ASQB92QHbXn0VHxPC0GBlN1QOe6zi1wJmbmNtYSLK75LPEq2RTM4Th2gCczvtHLpHQjquVtQpsblLCW5HAGbzNyD6rk/cfkn2l4Mtg+V3uaS57BplIqsLTJIuQT0t7q4wvCm0aZp1KlMhxkty5i4Wsc1ht3WEp4gk/KfFc/uSIXbOLls2edjnGG8Y7/qaZvK+EbV8VtMxms1xzMaNyWX8smLqTh+E4I1gXsptk62ygz3MbQsrSxzswM9PS2kxqnxjHGxm40JtHYbKfYXyW9w/KNnWZRpuBBDQ7QEbeycZXY8NLTYyRbUAwduqw4qGbSL99v59FMocVexpylwzDzEON22gH3H1SvAvDHWpflG2pHNZpbcWi9tdBP8ACrbhjWBsPuAc1gSbSdhM+WT2XnVHmCqJh7hpBEaiI20EI8NzJXaf+o42gE3/ADskenb8jLVJeGenM4i0wBmiehA9XfP1VgBEG0xptdeYDnGtABcQREHKHSZGbMI003/Z+jzjUaBJzG5+zkDSdIud+yk9NJFVqoHpDqg1FxO3VQcZRzOzeUbOnpqFiqHOT5kkNGW/mJzaaeWevz2TdHnAioSWyJmczib2JDTA/wBke3kHuoKjevoSQQbaeW5kxHpqVIFN0C/QdPcLKN5xptcLh2xN7tnWCBB9fqjHPjNm6d7TPUn02SdmXwU78Pk19O35pAY91laXPLXmAA2+8na+gjW0d11bnYMfD2T/AG5XTq2YP0+qOzL4M70ObL7HMLp6biY+D3sslzfwGnicK9rg4RIE/wB22U2nS06kozzy8kAUHEZtZn0sBcKv47xA4ljW5y0FweSw5skWJc3sTv7SllpW/BSGsjHhnkj+U2MqBrajny4NAyhsE7m8wPQKyPLLqNUsJzABpBI1BE/z0WyxP+Y5j81PO0ZS8jKXGRlcWk2MDf3jRMMwb3uzOY6WjL5nBpIJL/MDrqbq0dPLmRz5dXCW0VRL4PwhjWhxkHa2w9N57LSYfBNyw4WOsC0zIPwdVRYR/RtNxGwrMJIaM2gNtD8hTzxofZJuNRqb3FwSANN0SxSMhmj5KjjeFAxNQMGgaOuYgAl17bxboq7+nqZZIF3wBmnKDeD21+FcPxuYyCJd/wCIPtJEdFU1sEW5hmdvI1kXmYMKscb4OeeRcobxdfsBHQe/5pvxJEaSgNBrTF+9rgfXulEDaZ0Jn4kWBV1g2OZ6jciVaDQ0df3UN/Dg4kxMd9NtBraVc1WNMaCwkZ5A2jQkfummUwCfKL6Q6flb2bRjzb2UA5fBBAMgunXS2gPWLJjmXgraWVzZMgTA8oEC8wDMkfVahjhEEQfX1v6I8VSDwJi9/MCD7TaFKWBlo6hfJ5/4DiJdYWaCQenlJgaJplME6X2i4PRbmtg2WzBrr6dI0kb7pcdRpPy+UAtBEttrI0m1re6R6RsaOsSMI3D/AK6TaNZ6KXRqilUDmkO0P3o0IibEEdR7LSYXAUqbXgTLhlJtIB1DdhtbdRcNy7TzHO8kGQIGUiRYmenRI9JJFI62I9V5xxpYcznuYDALmkxT+w2ampMwL6lU+DrVKj80uzTaLX2haNvCKZpFmZ2V0TeSC12aWyYHSI6IKHB20TapPePpqprStO6LvW3GrNdwniR8MFxJIOYzuYjdcqbD4mm37Uuj7ugPST8Llfs/KI+4viSM7hBLwFMxTRNiodAQ4FSq9YE2ldEoS6hISh07hsYeuvZPmmZ3/wBKjtrhWLceyfjbspSjNcItHtPyDSoEkf8AqZMoq+EcN9diCPxVhw/HMJAtr0P4q2x7mnT6LlnknBnVDDjmtjM06LjAsb2tHpfon24B8XjuL7C0d1bYeqy0k63urPE46jMAn7MCwN/hTlqci8FFo8bMkcLeZG+p3jS+oUmhhCQJLIHe8+isMVi2ZoFxbY9N7KTgqrJMi/p+yZ6mVW0ItHC9mQzwokgNIt0dv8TolrcHIEm8bDdXVLEU+oFukIKuKYTEiyT3LH9nFlGOHx90+3b33T+H4cSCZgTvH4i49e6nV6rRuT6K04bTaaZcD12lOtQ2I9JFGf8A8JtrOwAcHd9JT+G4O8bHb7oi4tqLHVaF4a0CMu50i/dO4MNMaaIlqJUENLG+DM4vgrgJ/SY6H+bKlxVIjX89ZOnstxxmm0fAWRxtMEwN5+inDVNPkrPRRl4M9icYAbz/ADT1Ud3FiTcuJ6k3/FQuNVgKmX8vzUH+ov6aL0YaluJ5GXSJSaNLRxTzo4/NyP0up9AvaPK8tH/aSB1ggWKoMDiekD0V9h64jVbLOLHSjWS+t12U6EmNO177oX1ZebpJBGqbvE3p0mLkufyt6+q7wvf+dFDp1hOqdxTgBrsE3eEeBDpO1vpJ/Vc55ItEdmgD3VUcSZ1+pQePvmPzvsU3dTF7BaGnP7JS3Yn01VUMQdj+qdbUeTYn+d03cvgzsE3w/wCdUrKQ6hQs751+UbWOjZM5gsKZLFP9UTKAP8+qiNzfspNAncpXMdYA3Yf5XGiJtvI9jfokL7G6Zc89VnW2a8K+w6cKAdD8fh/N1yYzmftLkdZqwp/BCCWEoCUBdZA6EUQkRLKAdoVSDY/Kku4m/qPZQwEoSPHF8oossoqkyxw3GMpGZgdHchX2F47hKgIqU3NJEAh9p6/gslktK6FDJo8U/sdGPXZYfc32FwWHq1IpucJIgE9h36ypzeD+d4k2BOvQFebUqjm6Ej0Kt+Gceew+ZxO1z1EG687N6fNK4ys9LB6jCUqmqNzhuBGQQTFpvogx3ByCYM/imOAc0tByO0MQdesqVjOKtgEGZv7LypKcObPUi4ze1GYxjsmg+UWA5gdTBBbIuLJziVObqqER3krYzZsoIlv5hc8xBEd1c8O4o57vKD5AJv1JVH/Qjwy4Hp+H7peFYvwvEvElkTvdwj5cEuTJeyKY8SW7L7i2KkAk+vss6wf/ACGXBbF79pKPj9UmnUcXQ2mRI3dmIbb6/Cx1Xizg/MwHeJ0vonx6eTj1WJl1UIzUaB5xoZcY8N01+RKo3PupnG8W6pVLzvH4Qo7chtK9DHB9CPHz5E8ja8jlLFFpGm3wrVmNJMMP8lUTzMAGdgjo1X03JlL5EcbWxp6NQAS43yzJ7k/omMTxQWDIVRh6jnmT6eynjA+WU/UkT7bkRPEMzN0VTFuOp0QeGZRtw5Oydb8E2q5Gy9KymToFY4fANi6kNpgaBXx4HJ7kZ5UlsBhcGJGbpNvRO0gBp/OqKoZA9PzKAiy7VBJHK5M55I2SB6WsZPwgW9KoOp3sxTUXeKUBSEo6UHWxTVKAvSSkLkUjLYtlyHMVyyjbHISwiShOKDCINXSuagAglAXQlDUAHTt8pHlIAlR5A5q5KETQgwOm8jQ3UlnEXjeYUUIgknjjPaSKwzTxu4stKXEpHmSeK2VWk2Cbq1IGq8+fpuNu47How9TyJVLctanEQPLO4VZxXGwJB+8D8GfyUJ1Qzqu/w59drmtJlozesahQn6esa674OuPqMsn0JcljU4s19OnmI80B062P7qj4nj2Cw9dupT+H4G8sBMgtEkdLfq4fKoeN8LdReASTLWumNJ0H86qCgm6GlkklbQeIxoLVXGpDpHT8QZTMrmC4HcK8YUck59RY8GZNZnQT9AVe4jDhxVZwZoDvQa+6uWCSujHpVk+tiPVPHHoQVLAgAKR4VoRQihdHtIeTl95PwRzh29kopjonSEOVXjjjHhHPPLKXIICSEeVdCcQApAEZCQWQaO0sHNOo/wDsy9PvGPX4UYhPip5XDqQm8t0qvya68DbigcnXJotWija4oy1JlQaAVyMj0XLAHISo9lyYBAEoC4FLIQAuVcuXIMOARQuBShy0w4BFCGbopWmChLKSV2dYFhSo2Jfsny9Qa1SSih0IVc8p4wU65zRDmlt+pVGUrTCnlh1wcTow5O3kUvg3vPlRlF9aAPMzI2Oo/pnE/wD6IWN4lQZmYCQSAQ71aGix+U1zDxU1msJJMPkzro0X9mD4WfxfE3lxcdy4j3MrxlilFUz03mUmDxegATAVYweYeoUqvXc83uncNgSXn1V4Qb2Oacktyfwel9o9YVxh6d9lEoMgKbhRqvTxx6Y0cOSV2yTC6FyVUOcErkqSVjAQpClJXErDbBSFKVyAsEpAUcpCUGjZCEhOFAUGDcJITiAhYbYBXJSFyAsdSpEq0YRLKRcgwWV0oUhQYOByNqbanWLUYxlzzKTxSnXC6EhNRtgeKUvjFLC6EUFjdSvZMSjfqm0UOhZXApFyDRHtkKLUwQOylpCklBPkZSa4IdPBgKWynCUIwiMUjHJs5SaNSAo4ToTiMkeOEvjhRykWC0SvFCUFRFJZoECsOEiUJCsZgiQFKhWAEkK7ZIg0QoSiSFAAFCSjcm0AIuSpEAf/2Q=="/>
          <p:cNvSpPr>
            <a:spLocks noChangeAspect="1" noChangeArrowheads="1"/>
          </p:cNvSpPr>
          <p:nvPr/>
        </p:nvSpPr>
        <p:spPr bwMode="auto">
          <a:xfrm>
            <a:off x="0" y="-776288"/>
            <a:ext cx="2819400" cy="16192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2776" name="AutoShape 8" descr="data:image/jpeg;base64,/9j/4AAQSkZJRgABAQAAAQABAAD/2wCEAAkGBhISEBQUEhQVFRUVFxUUFRYUFBgUFRUUFhUVFBQVFBIXHCYeFxkjGRQWHy8gIycpLCwsFR4xNTAqNSYrLCkBCQoKDgwOGg8PGiokHyQpLCwsKSwpLCwsLCwsKSksLCksLCksKSwsKSwpLCwsKSwpKSwpKSwsLCwsLCkpLCwpKf/AABEIAKoBKAMBIgACEQEDEQH/xAAcAAABBQEBAQAAAAAAAAAAAAACAQMEBQYABwj/xAA9EAABAwIEBAUBBwIEBgMAAAABAAIRAyEEEjFBBQZRYRMicYGRoTJCscHR4fAUUhUjkvEHFjNictIkQ6L/xAAZAQADAQEBAAAAAAAAAAAAAAAAAgMBBAX/xAAtEQACAgEDAwMDAwUBAAAAAAAAAQIRAwQhMRITQQUUUSJhoXGBkSMyQsHRFf/aAAwDAQACEQMRAD8A8/wmG6qWGhcGJxrF6mPGoKkeLObk7YgaiASwlViQoSrg1HlWoxgwiCUtSLKCwmhOgJlpTmy03qYrguaxcwSU7kARZtsRrU8xibLh+iRpKDHZJyBMVQikoXNTGWNuckFROMol2gJtNhNk1MJbGv7DwcuhRs19VoOFcsVK9QAOAbE5hcJJzUVcisIym6iimcEDh0KmcwcMOGqmmTO4PUKt8VEZKStA04umgwFzgUAeja5NYtjRBStBUlsFOiiEWbZEa0p0NT3hrsq2zBrIlATzRKBwRYrBmyTMhcEBCA6gi5dCHIU4xCBuzgxcWpyVyDKGFyJ4SLDbRAgdETQiASoFbEDUoCNjUsoMoAJwNTZKOUGMcpMBNzFjtMnouqXOgHohaUQC2wXFCBiVEHJHtsDIvsiwoSUWYrqYTlkWCQDQn6bV1NkKQ0BK2OkMFqGvSLTBBHqp7YhHVcHXN9rpXLcoooqmYh7DLSRIix2OoUV5R8c5gbQHhtyue4gmfssGxcfyWax/Gs2eX58xaWjwmw0CYAdaJm8C8DoueeoUXVbnTj07kr8HoXKnLTMXJNVgDT9mRnP1Wkx/A34VzRh3ODDZzSCfedl88ucM0312if8AdbDlL/ipi8E4NzOxFE2NKsZIv/8AU+SWHtp2XHPLKTv8HdDHGCrz8npvMfL7q2FY+C6o20i89lR8R5Gr0KIqugtOoGonqtzyRxqjiaZqsdLSTY2NN27HN2cP3CsuLFtVj2ONjZEM8obeLDJp45Lfmjx5uEOXNaJjUT8JW0gtJxTgbGODW+5KqnYKF6kZxlujyZ45RdNEEU0RdClHCnoh/pSNRrontEvqImdHmT76FoCAUQgLYjXBc6Ej6W66nQJQFhUqAc4NbqTF4A7X2SV8PlJa4Q5pg9o1ThwxCB7CjyHjgjuYkCde1NgJqFsJcUoC4ooOoGFyIFIsoOpELLCQIpLjolaIKL2MrcWERaIQgp2nh3OBIBIFz2HdYMkxuyUBJlRBq1CUCEsoxTXEQgymCJTlMdUVDElsxuIPokCw1+A8qcOgt6FCyk7ofhWVDAPIFjETOUwFHJnxY1cpL+Tqw6bLk2jF/wAEBPPqF0aCLWsp5wTBqHH2gfRc/DsP2fKf5svLyes6eLpWz1sfoeokt2kVw9dNkVFhqPa0QMxDb6CTEnspRw4AhpJnUxCDEYV1AeJMOb5myAWyNDBsRI+ixes4ZeGM/Qs63bVErivJeFo4GpVqufWqMe6pNRoY0gNDy1rGmzTO7iYA6hYfE8mNmvmr0GeE7y+YNNRpZ4ssY8g3aWwHOEb9UwzjVf8AqXVcRWqPqedgc5xflBtLIMN1IAFuyDjvMlM2ZTDjYy8S0OhogsgZ4DYvY9CpJsu1H9DsVyXFPM15e2Z8RtE5dDIzBxtOoN7SFl8ThwwxmBixG8/wI8bxOrVP+Y9zgNAT5Wjo1g8rR2ACjZVVEWbT/hpxp2HxlLzHw6zm0azZscxytf8A+TSQfkbr3Hm6n4eHBZaCNF878u02eNQdJGR9Nz4vMPmIJ6D6r3Pi/PeFIc0sqCZ1DYv3BMKTyRhNWWjilkg+lGadjnG5QvrFRn8QpGMs6m/W9rbJw42mdXCfdeitTg8SR5r0mp8xY94yBzpT2Fw7ao8jmk6xmufQbof6Zw20Me6tGUZcMhKE4/3IjmULaZJUlGyyonsRcdxl+H8hk32Ea9bpinTI9lMNTVN1K8mStTYSjEZdUcBJaYOnRMOqKS+tIjbWO/omHEJ0RltwxsXTb6d9UUwge66Ym5AFJdKuzp0ydWKbCVyF5lcso3qrgkM4NWbJIiLahQq1EtMHVTBjX1XhkmXOAA7kqTj+Hf0tUCsC5hBBItDtrnQd1xzzLC0pvdnp49NLUJvGtl5KiZ2U3BAw4S6CBIGhgzf01Wno8DpCm2qX0hRqAGXGw6+ZS2cnUhDw/LcHK0y0tjRp1v8AmovV42nZZaHImmjHGkHOBcYm7obYX1KaziYAkAm8RI6lek/8rioIY3K23YCAYneOylVOTsNTaIEnQk5ZPUxH0C55eowStJsv/wCdJum0vyeb0cOXzlYT7W+VYYXknFVNWZR1IO/ZbvDYE0xAYyQTlJA3AIkxqmsTjix5OeSNyZItttZefl9VyrhV+T0MXpOJ7Pd/wvwZzD8jNBhwe47j7IHr0VphuWMMwt+zmk7hwaALXJImeqicU5gc43cXH1/JOcPrZtSvNyazLPmTf7/8PVx6HFBbRS/b/bLzD8BpueTNgYGh9SY00PyE7j8AwyAAR13zR1Go7dlVeJBgb6/iLJw8ZLWhoBMWAH5/IUFkhTTRR4slpp2QMa8sHmyyDGUazFzPp7LLYiHPJB79upvtYGFacadUcS5+5zDqARoqJrzJDLutbc31A3IB+qklb2OtbLcvuEvbE1CNDawge/VQcfLwQC4y0wGiSQNgOlj8KsFKsXnyPkagtIjtdaHg/Cn55JNMljsr40mNO5Ej3VOiUWmLKcWmrMg7lNhpZ6+dhcYpxUpjNIzDM148ovOuloGqpuJciVIlj2mAC7M5oidYi5vOwXp3HeH5WyWNqsyhj2uLi05bNeWtI0G+uh2C86xfDqlP/o1ZDiCGl0A5r5AXHQDqvZxzlONxZ4OWEISqSbM4/lesBMs/1fsq6thXNMGJ9Vo+JVajQ3y1BnE+ZpaJOhzGyr6XDQ8zmM2JuO0zOoldGPrlu2jlzdEXSTK9pcCIdcdCtRj+ZWvERrr27KofhW+bLe5OaPtGdgNB0CLBcKNaoA5wbOpP90b/AKqc8ccjV+C2LNLFF15HqHFSCRMA/gVd4Co0tJdcwqHifCvBIMhzTawIgiZjqLa90zTxJGihlwXwdOLU/JZ4jjMEiN7GTIU7h/PVajAEVGbtfr7VNR9VmKlz6oCYVYR6OCOSfXyemYHnHCVR5s1N27XQQPR26vRTY5uZhDh1Bn/ZeLNJFwrHhvHa+Hdmpv11Bu0jo4H+BdcM8k9+Dinp4NfTyek1WxZNvoxrr+XVVPC+badZ7Wk+G828/wBi4/v0+Vp8RwCsx/hub5oBEEEEO0IPTX4XpRywf+R5U8WRPeJU1sOQgGFm8qfxCkGOLS4OiLtMg2VeQReDCrGTrkjKKuqIrmwULkVZ8k2SMwz3NLg0kDUjb16Ktr5Oem3shctkhpp+mHHLTgNdpf6JnEUHtMFL1Lgp0bWWLsG+rTdWa1oayGOg79Y9wkUOq+oBAJDXAEgGxjcgLkqb+xSSj8MY4divDr03n7rgV6fzbwtuJohoac5ABcRaI1svL67pdIbHorDinM+IdSbBdlBhxBt2n2Xl+pYpSipxR6/pWaEJOEn+haYDkChTZlr1nVYMimHHI3eMosPlajB8Xp0mhjGsAFpNz8nsvMTzVo2T0TI4w7M4OLpmw9dLrw3izT5PfeXAtj14cztsGwT/ADoq7i/Mx6tB7AA/OqwGGx9dpMU3ewnVMVqOKqvyhpBg/a8onWL79EPS5pOmJ7jTx+pLc0dfmrKILj8/Ch/8w+JobKvwvJNd5HinLpabkHYHqtFT5NotZDM7XWkkh021g91T2G3O4i9Q32WxTeM4m2qs+G4eoCSXAdASnqXIWJMEVJBEi1zvsVfcC5IGWazySfshpyyB1nVSekmuKLLWRfKZDpvc7rPzp0TNLElrjlaSfQm3stnheXaVOCAc3rJEyOmi6rw2nT0dlJgx0HpqRMI9o+WYtb4Rh8fRqVWQA4mbCD6RZS+UOUgHePVGYgy1s6AAEPtubiD+a1v+FAtBHlOpuQDOsnXT8k9gaBYHNFhIjtYW73JVMenUHYk9S5RpFJxPgIf5wYkk7k97neZHwn/8IIpBoPmkhtj1BA1Mb/6lfvZ5LCTB10B0vHom6dAZmnLIFydwYhXeNHOsrKDimEyjLrusXjaNNtakGUgXl2WzRmNyTfYAGZ9V6VxnDCAR0iPrKxPEOH02E1a1QU2tcTnJy5YGx3mQFwTh0zaPSw5FOCbMR/xNrtbiGNF8rAHR8/msZUoDp0Pzf81e814ynUfmpVGuM65pLokaD2VSKdgSQSbkCZbBi+19bL0cKqCPM1T/AKgIpudDRt+Eq2bgcjRBBB+9pJEbfzQouD4CTm1naCdO0LWYLhLKzXNqQCNNttRtM7d10wSSOGbczNUcP4rYf5mjYzr+vdRqnKJI/wAtxJvZw7dR3WmZw3w35ZFjfY6TPpH4pym1wBm23b2PwncbJqTR53Uwjmvcx4gtMHsRrdF/RvgGLE5QSLGOjtFtaPA6Tnk1Qdbxb5OpnqrLH8NpmmBPlaNABYg5mlpiRBERuCk7Q/dZ5zUwJb9oQdfm10D2AAHf4WjxPDyS11RrnMJBJBgkC0TsYVLj2tGmk7ie5ubiLDul7Xyas1leac6firThHNeLwxhlR2XQseczY6Nm7dfuxqoFaq5xBd0gWgQLQlfWGVwN7jKfQ37wQimuBlO9mehcL58wFUEV6bqVQxE+Zkj/ALhce4Whp4rCVRLS0A9CCF4i6iQT27pzD4kssHFtwbdpB7+yqsz8ivFF8HqeLwzXVIaQQtPwPgT6bKjGkHOGkSJAABLvovLOXuZ6lJ3iECq1hgh0D7UwRvoNdAvX+T+dKGMJZScKdUznpv1gDy5D94SdvhPk1HUqRPDplFuTqyOOU6Tx4jyWicxGaB0sdtOqpMbw5kuAg3AkHSD311hbmnhWtFQEE59ASQB92QHbXn0VHxPC0GBlN1QOe6zi1wJmbmNtYSLK75LPEq2RTM4Th2gCczvtHLpHQjquVtQpsblLCW5HAGbzNyD6rk/cfkn2l4Mtg+V3uaS57BplIqsLTJIuQT0t7q4wvCm0aZp1KlMhxkty5i4Wsc1ht3WEp4gk/KfFc/uSIXbOLls2edjnGG8Y7/qaZvK+EbV8VtMxms1xzMaNyWX8smLqTh+E4I1gXsptk62ygz3MbQsrSxzswM9PS2kxqnxjHGxm40JtHYbKfYXyW9w/KNnWZRpuBBDQ7QEbeycZXY8NLTYyRbUAwduqw4qGbSL99v59FMocVexpylwzDzEON22gH3H1SvAvDHWpflG2pHNZpbcWi9tdBP8ACrbhjWBsPuAc1gSbSdhM+WT2XnVHmCqJh7hpBEaiI20EI8NzJXaf+o42gE3/ADskenb8jLVJeGenM4i0wBmiehA9XfP1VgBEG0xptdeYDnGtABcQREHKHSZGbMI003/Z+jzjUaBJzG5+zkDSdIud+yk9NJFVqoHpDqg1FxO3VQcZRzOzeUbOnpqFiqHOT5kkNGW/mJzaaeWevz2TdHnAioSWyJmczib2JDTA/wBke3kHuoKjevoSQQbaeW5kxHpqVIFN0C/QdPcLKN5xptcLh2xN7tnWCBB9fqjHPjNm6d7TPUn02SdmXwU78Pk19O35pAY91laXPLXmAA2+8na+gjW0d11bnYMfD2T/AG5XTq2YP0+qOzL4M70ObL7HMLp6biY+D3sslzfwGnicK9rg4RIE/wB22U2nS06kozzy8kAUHEZtZn0sBcKv47xA4ljW5y0FweSw5skWJc3sTv7SllpW/BSGsjHhnkj+U2MqBrajny4NAyhsE7m8wPQKyPLLqNUsJzABpBI1BE/z0WyxP+Y5j81PO0ZS8jKXGRlcWk2MDf3jRMMwb3uzOY6WjL5nBpIJL/MDrqbq0dPLmRz5dXCW0VRL4PwhjWhxkHa2w9N57LSYfBNyw4WOsC0zIPwdVRYR/RtNxGwrMJIaM2gNtD8hTzxofZJuNRqb3FwSANN0SxSMhmj5KjjeFAxNQMGgaOuYgAl17bxboq7+nqZZIF3wBmnKDeD21+FcPxuYyCJd/wCIPtJEdFU1sEW5hmdvI1kXmYMKscb4OeeRcobxdfsBHQe/5pvxJEaSgNBrTF+9rgfXulEDaZ0Jn4kWBV1g2OZ6jciVaDQ0df3UN/Dg4kxMd9NtBraVc1WNMaCwkZ5A2jQkfummUwCfKL6Q6flb2bRjzb2UA5fBBAMgunXS2gPWLJjmXgraWVzZMgTA8oEC8wDMkfVahjhEEQfX1v6I8VSDwJi9/MCD7TaFKWBlo6hfJ5/4DiJdYWaCQenlJgaJplME6X2i4PRbmtg2WzBrr6dI0kb7pcdRpPy+UAtBEttrI0m1re6R6RsaOsSMI3D/AK6TaNZ6KXRqilUDmkO0P3o0IibEEdR7LSYXAUqbXgTLhlJtIB1DdhtbdRcNy7TzHO8kGQIGUiRYmenRI9JJFI62I9V5xxpYcznuYDALmkxT+w2ampMwL6lU+DrVKj80uzTaLX2haNvCKZpFmZ2V0TeSC12aWyYHSI6IKHB20TapPePpqprStO6LvW3GrNdwniR8MFxJIOYzuYjdcqbD4mm37Uuj7ugPST8Llfs/KI+4viSM7hBLwFMxTRNiodAQ4FSq9YE2ldEoS6hISh07hsYeuvZPmmZ3/wBKjtrhWLceyfjbspSjNcItHtPyDSoEkf8AqZMoq+EcN9diCPxVhw/HMJAtr0P4q2x7mnT6LlnknBnVDDjmtjM06LjAsb2tHpfon24B8XjuL7C0d1bYeqy0k63urPE46jMAn7MCwN/hTlqci8FFo8bMkcLeZG+p3jS+oUmhhCQJLIHe8+isMVi2ZoFxbY9N7KTgqrJMi/p+yZ6mVW0ItHC9mQzwokgNIt0dv8TolrcHIEm8bDdXVLEU+oFukIKuKYTEiyT3LH9nFlGOHx90+3b33T+H4cSCZgTvH4i49e6nV6rRuT6K04bTaaZcD12lOtQ2I9JFGf8A8JtrOwAcHd9JT+G4O8bHb7oi4tqLHVaF4a0CMu50i/dO4MNMaaIlqJUENLG+DM4vgrgJ/SY6H+bKlxVIjX89ZOnstxxmm0fAWRxtMEwN5+inDVNPkrPRRl4M9icYAbz/ADT1Ud3FiTcuJ6k3/FQuNVgKmX8vzUH+ov6aL0YaluJ5GXSJSaNLRxTzo4/NyP0up9AvaPK8tH/aSB1ggWKoMDiekD0V9h64jVbLOLHSjWS+t12U6EmNO177oX1ZebpJBGqbvE3p0mLkufyt6+q7wvf+dFDp1hOqdxTgBrsE3eEeBDpO1vpJ/Vc55ItEdmgD3VUcSZ1+pQePvmPzvsU3dTF7BaGnP7JS3Yn01VUMQdj+qdbUeTYn+d03cvgzsE3w/wCdUrKQ6hQs751+UbWOjZM5gsKZLFP9UTKAP8+qiNzfspNAncpXMdYA3Yf5XGiJtvI9jfokL7G6Zc89VnW2a8K+w6cKAdD8fh/N1yYzmftLkdZqwp/BCCWEoCUBdZA6EUQkRLKAdoVSDY/Kku4m/qPZQwEoSPHF8oossoqkyxw3GMpGZgdHchX2F47hKgIqU3NJEAh9p6/gslktK6FDJo8U/sdGPXZYfc32FwWHq1IpucJIgE9h36ypzeD+d4k2BOvQFebUqjm6Ej0Kt+Gceew+ZxO1z1EG687N6fNK4ys9LB6jCUqmqNzhuBGQQTFpvogx3ByCYM/imOAc0tByO0MQdesqVjOKtgEGZv7LypKcObPUi4ze1GYxjsmg+UWA5gdTBBbIuLJziVObqqER3krYzZsoIlv5hc8xBEd1c8O4o57vKD5AJv1JVH/Qjwy4Hp+H7peFYvwvEvElkTvdwj5cEuTJeyKY8SW7L7i2KkAk+vss6wf/ACGXBbF79pKPj9UmnUcXQ2mRI3dmIbb6/Cx1Xizg/MwHeJ0vonx6eTj1WJl1UIzUaB5xoZcY8N01+RKo3PupnG8W6pVLzvH4Qo7chtK9DHB9CPHz5E8ja8jlLFFpGm3wrVmNJMMP8lUTzMAGdgjo1X03JlL5EcbWxp6NQAS43yzJ7k/omMTxQWDIVRh6jnmT6eynjA+WU/UkT7bkRPEMzN0VTFuOp0QeGZRtw5Oydb8E2q5Gy9KymToFY4fANi6kNpgaBXx4HJ7kZ5UlsBhcGJGbpNvRO0gBp/OqKoZA9PzKAiy7VBJHK5M55I2SB6WsZPwgW9KoOp3sxTUXeKUBSEo6UHWxTVKAvSSkLkUjLYtlyHMVyyjbHISwiShOKDCINXSuagAglAXQlDUAHTt8pHlIAlR5A5q5KETQgwOm8jQ3UlnEXjeYUUIgknjjPaSKwzTxu4stKXEpHmSeK2VWk2Cbq1IGq8+fpuNu47How9TyJVLctanEQPLO4VZxXGwJB+8D8GfyUJ1Qzqu/w59drmtJlozesahQn6esa674OuPqMsn0JcljU4s19OnmI80B062P7qj4nj2Cw9dupT+H4G8sBMgtEkdLfq4fKoeN8LdReASTLWumNJ0H86qCgm6GlkklbQeIxoLVXGpDpHT8QZTMrmC4HcK8YUck59RY8GZNZnQT9AVe4jDhxVZwZoDvQa+6uWCSujHpVk+tiPVPHHoQVLAgAKR4VoRQihdHtIeTl95PwRzh29kopjonSEOVXjjjHhHPPLKXIICSEeVdCcQApAEZCQWQaO0sHNOo/wDsy9PvGPX4UYhPip5XDqQm8t0qvya68DbigcnXJotWija4oy1JlQaAVyMj0XLAHISo9lyYBAEoC4FLIQAuVcuXIMOARQuBShy0w4BFCGbopWmChLKSV2dYFhSo2Jfsny9Qa1SSih0IVc8p4wU65zRDmlt+pVGUrTCnlh1wcTow5O3kUvg3vPlRlF9aAPMzI2Oo/pnE/wD6IWN4lQZmYCQSAQ71aGix+U1zDxU1msJJMPkzro0X9mD4WfxfE3lxcdy4j3MrxlilFUz03mUmDxegATAVYweYeoUqvXc83uncNgSXn1V4Qb2Oacktyfwel9o9YVxh6d9lEoMgKbhRqvTxx6Y0cOSV2yTC6FyVUOcErkqSVjAQpClJXErDbBSFKVyAsEpAUcpCUGjZCEhOFAUGDcJITiAhYbYBXJSFyAsdSpEq0YRLKRcgwWV0oUhQYOByNqbanWLUYxlzzKTxSnXC6EhNRtgeKUvjFLC6EUFjdSvZMSjfqm0UOhZXApFyDRHtkKLUwQOylpCklBPkZSa4IdPBgKWynCUIwiMUjHJs5SaNSAo4ToTiMkeOEvjhRykWC0SvFCUFRFJZoECsOEiUJCsZgiQFKhWAEkK7ZIg0QoSiSFAAFCSjcm0AIuSpEAf/2Q=="/>
          <p:cNvSpPr>
            <a:spLocks noChangeAspect="1" noChangeArrowheads="1"/>
          </p:cNvSpPr>
          <p:nvPr/>
        </p:nvSpPr>
        <p:spPr bwMode="auto">
          <a:xfrm>
            <a:off x="0" y="-776288"/>
            <a:ext cx="2819400" cy="16192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2778" name="AutoShape 10" descr="data:image/jpeg;base64,/9j/4AAQSkZJRgABAQAAAQABAAD/2wCEAAkGBhISEBQUEhQVFRUVFxUUFRYUFBgUFRUUFhUVFBQVFBIXHCYeFxkjGRQWHy8gIycpLCwsFR4xNTAqNSYrLCkBCQoKDgwOGg8PGiokHyQpLCwsKSwpLCwsLCwsKSksLCksLCksKSwsKSwpLCwsKSwpKSwpKSwsLCwsLCkpLCwpKf/AABEIAKoBKAMBIgACEQEDEQH/xAAcAAABBQEBAQAAAAAAAAAAAAACAQMEBQYABwj/xAA9EAABAwIEBAUBBwIEBgMAAAABAAIRAyEEEjFBBQZRYRMicYGRoTJCscHR4fAUUhUjkvEHFjNictIkQ6L/xAAZAQADAQEBAAAAAAAAAAAAAAAAAgMBBAX/xAAtEQACAgEDAwMDAwUBAAAAAAAAAQIRAwQhMRITQQUUUSJhoXGBkSMyQsHRFf/aAAwDAQACEQMRAD8A8/wmG6qWGhcGJxrF6mPGoKkeLObk7YgaiASwlViQoSrg1HlWoxgwiCUtSLKCwmhOgJlpTmy03qYrguaxcwSU7kARZtsRrU8xibLh+iRpKDHZJyBMVQikoXNTGWNuckFROMol2gJtNhNk1MJbGv7DwcuhRs19VoOFcsVK9QAOAbE5hcJJzUVcisIym6iimcEDh0KmcwcMOGqmmTO4PUKt8VEZKStA04umgwFzgUAeja5NYtjRBStBUlsFOiiEWbZEa0p0NT3hrsq2zBrIlATzRKBwRYrBmyTMhcEBCA6gi5dCHIU4xCBuzgxcWpyVyDKGFyJ4SLDbRAgdETQiASoFbEDUoCNjUsoMoAJwNTZKOUGMcpMBNzFjtMnouqXOgHohaUQC2wXFCBiVEHJHtsDIvsiwoSUWYrqYTlkWCQDQn6bV1NkKQ0BK2OkMFqGvSLTBBHqp7YhHVcHXN9rpXLcoooqmYh7DLSRIix2OoUV5R8c5gbQHhtyue4gmfssGxcfyWax/Gs2eX58xaWjwmw0CYAdaJm8C8DoueeoUXVbnTj07kr8HoXKnLTMXJNVgDT9mRnP1Wkx/A34VzRh3ODDZzSCfedl88ucM0312if8AdbDlL/ipi8E4NzOxFE2NKsZIv/8AU+SWHtp2XHPLKTv8HdDHGCrz8npvMfL7q2FY+C6o20i89lR8R5Gr0KIqugtOoGonqtzyRxqjiaZqsdLSTY2NN27HN2cP3CsuLFtVj2ONjZEM8obeLDJp45Lfmjx5uEOXNaJjUT8JW0gtJxTgbGODW+5KqnYKF6kZxlujyZ45RdNEEU0RdClHCnoh/pSNRrontEvqImdHmT76FoCAUQgLYjXBc6Ej6W66nQJQFhUqAc4NbqTF4A7X2SV8PlJa4Q5pg9o1ThwxCB7CjyHjgjuYkCde1NgJqFsJcUoC4ooOoGFyIFIsoOpELLCQIpLjolaIKL2MrcWERaIQgp2nh3OBIBIFz2HdYMkxuyUBJlRBq1CUCEsoxTXEQgymCJTlMdUVDElsxuIPokCw1+A8qcOgt6FCyk7ofhWVDAPIFjETOUwFHJnxY1cpL+Tqw6bLk2jF/wAEBPPqF0aCLWsp5wTBqHH2gfRc/DsP2fKf5svLyes6eLpWz1sfoeokt2kVw9dNkVFhqPa0QMxDb6CTEnspRw4AhpJnUxCDEYV1AeJMOb5myAWyNDBsRI+ixes4ZeGM/Qs63bVErivJeFo4GpVqufWqMe6pNRoY0gNDy1rGmzTO7iYA6hYfE8mNmvmr0GeE7y+YNNRpZ4ssY8g3aWwHOEb9UwzjVf8AqXVcRWqPqedgc5xflBtLIMN1IAFuyDjvMlM2ZTDjYy8S0OhogsgZ4DYvY9CpJsu1H9DsVyXFPM15e2Z8RtE5dDIzBxtOoN7SFl8ThwwxmBixG8/wI8bxOrVP+Y9zgNAT5Wjo1g8rR2ACjZVVEWbT/hpxp2HxlLzHw6zm0azZscxytf8A+TSQfkbr3Hm6n4eHBZaCNF878u02eNQdJGR9Nz4vMPmIJ6D6r3Pi/PeFIc0sqCZ1DYv3BMKTyRhNWWjilkg+lGadjnG5QvrFRn8QpGMs6m/W9rbJw42mdXCfdeitTg8SR5r0mp8xY94yBzpT2Fw7ao8jmk6xmufQbof6Zw20Me6tGUZcMhKE4/3IjmULaZJUlGyyonsRcdxl+H8hk32Ea9bpinTI9lMNTVN1K8mStTYSjEZdUcBJaYOnRMOqKS+tIjbWO/omHEJ0RltwxsXTb6d9UUwge66Ym5AFJdKuzp0ydWKbCVyF5lcso3qrgkM4NWbJIiLahQq1EtMHVTBjX1XhkmXOAA7kqTj+Hf0tUCsC5hBBItDtrnQd1xzzLC0pvdnp49NLUJvGtl5KiZ2U3BAw4S6CBIGhgzf01Wno8DpCm2qX0hRqAGXGw6+ZS2cnUhDw/LcHK0y0tjRp1v8AmovV42nZZaHImmjHGkHOBcYm7obYX1KaziYAkAm8RI6lek/8rioIY3K23YCAYneOylVOTsNTaIEnQk5ZPUxH0C55eowStJsv/wCdJum0vyeb0cOXzlYT7W+VYYXknFVNWZR1IO/ZbvDYE0xAYyQTlJA3AIkxqmsTjix5OeSNyZItttZefl9VyrhV+T0MXpOJ7Pd/wvwZzD8jNBhwe47j7IHr0VphuWMMwt+zmk7hwaALXJImeqicU5gc43cXH1/JOcPrZtSvNyazLPmTf7/8PVx6HFBbRS/b/bLzD8BpueTNgYGh9SY00PyE7j8AwyAAR13zR1Go7dlVeJBgb6/iLJw8ZLWhoBMWAH5/IUFkhTTRR4slpp2QMa8sHmyyDGUazFzPp7LLYiHPJB79upvtYGFacadUcS5+5zDqARoqJrzJDLutbc31A3IB+qklb2OtbLcvuEvbE1CNDawge/VQcfLwQC4y0wGiSQNgOlj8KsFKsXnyPkagtIjtdaHg/Cn55JNMljsr40mNO5Ej3VOiUWmLKcWmrMg7lNhpZ6+dhcYpxUpjNIzDM148ovOuloGqpuJciVIlj2mAC7M5oidYi5vOwXp3HeH5WyWNqsyhj2uLi05bNeWtI0G+uh2C86xfDqlP/o1ZDiCGl0A5r5AXHQDqvZxzlONxZ4OWEISqSbM4/lesBMs/1fsq6thXNMGJ9Vo+JVajQ3y1BnE+ZpaJOhzGyr6XDQ8zmM2JuO0zOoldGPrlu2jlzdEXSTK9pcCIdcdCtRj+ZWvERrr27KofhW+bLe5OaPtGdgNB0CLBcKNaoA5wbOpP90b/AKqc8ccjV+C2LNLFF15HqHFSCRMA/gVd4Co0tJdcwqHifCvBIMhzTawIgiZjqLa90zTxJGihlwXwdOLU/JZ4jjMEiN7GTIU7h/PVajAEVGbtfr7VNR9VmKlz6oCYVYR6OCOSfXyemYHnHCVR5s1N27XQQPR26vRTY5uZhDh1Bn/ZeLNJFwrHhvHa+Hdmpv11Bu0jo4H+BdcM8k9+Dinp4NfTyek1WxZNvoxrr+XVVPC+badZ7Wk+G828/wBi4/v0+Vp8RwCsx/hub5oBEEEEO0IPTX4XpRywf+R5U8WRPeJU1sOQgGFm8qfxCkGOLS4OiLtMg2VeQReDCrGTrkjKKuqIrmwULkVZ8k2SMwz3NLg0kDUjb16Ktr5Oem3shctkhpp+mHHLTgNdpf6JnEUHtMFL1Lgp0bWWLsG+rTdWa1oayGOg79Y9wkUOq+oBAJDXAEgGxjcgLkqb+xSSj8MY4divDr03n7rgV6fzbwtuJohoac5ABcRaI1svL67pdIbHorDinM+IdSbBdlBhxBt2n2Xl+pYpSipxR6/pWaEJOEn+haYDkChTZlr1nVYMimHHI3eMosPlajB8Xp0mhjGsAFpNz8nsvMTzVo2T0TI4w7M4OLpmw9dLrw3izT5PfeXAtj14cztsGwT/ADoq7i/Mx6tB7AA/OqwGGx9dpMU3ewnVMVqOKqvyhpBg/a8onWL79EPS5pOmJ7jTx+pLc0dfmrKILj8/Ch/8w+JobKvwvJNd5HinLpabkHYHqtFT5NotZDM7XWkkh021g91T2G3O4i9Q32WxTeM4m2qs+G4eoCSXAdASnqXIWJMEVJBEi1zvsVfcC5IGWazySfshpyyB1nVSekmuKLLWRfKZDpvc7rPzp0TNLElrjlaSfQm3stnheXaVOCAc3rJEyOmi6rw2nT0dlJgx0HpqRMI9o+WYtb4Rh8fRqVWQA4mbCD6RZS+UOUgHePVGYgy1s6AAEPtubiD+a1v+FAtBHlOpuQDOsnXT8k9gaBYHNFhIjtYW73JVMenUHYk9S5RpFJxPgIf5wYkk7k97neZHwn/8IIpBoPmkhtj1BA1Mb/6lfvZ5LCTB10B0vHom6dAZmnLIFydwYhXeNHOsrKDimEyjLrusXjaNNtakGUgXl2WzRmNyTfYAGZ9V6VxnDCAR0iPrKxPEOH02E1a1QU2tcTnJy5YGx3mQFwTh0zaPSw5FOCbMR/xNrtbiGNF8rAHR8/msZUoDp0Pzf81e814ynUfmpVGuM65pLokaD2VSKdgSQSbkCZbBi+19bL0cKqCPM1T/AKgIpudDRt+Eq2bgcjRBBB+9pJEbfzQouD4CTm1naCdO0LWYLhLKzXNqQCNNttRtM7d10wSSOGbczNUcP4rYf5mjYzr+vdRqnKJI/wAtxJvZw7dR3WmZw3w35ZFjfY6TPpH4pym1wBm23b2PwncbJqTR53Uwjmvcx4gtMHsRrdF/RvgGLE5QSLGOjtFtaPA6Tnk1Qdbxb5OpnqrLH8NpmmBPlaNABYg5mlpiRBERuCk7Q/dZ5zUwJb9oQdfm10D2AAHf4WjxPDyS11RrnMJBJBgkC0TsYVLj2tGmk7ie5ubiLDul7Xyas1leac6firThHNeLwxhlR2XQseczY6Nm7dfuxqoFaq5xBd0gWgQLQlfWGVwN7jKfQ37wQimuBlO9mehcL58wFUEV6bqVQxE+Zkj/ALhce4Whp4rCVRLS0A9CCF4i6iQT27pzD4kssHFtwbdpB7+yqsz8ivFF8HqeLwzXVIaQQtPwPgT6bKjGkHOGkSJAABLvovLOXuZ6lJ3iECq1hgh0D7UwRvoNdAvX+T+dKGMJZScKdUznpv1gDy5D94SdvhPk1HUqRPDplFuTqyOOU6Tx4jyWicxGaB0sdtOqpMbw5kuAg3AkHSD311hbmnhWtFQEE59ASQB92QHbXn0VHxPC0GBlN1QOe6zi1wJmbmNtYSLK75LPEq2RTM4Th2gCczvtHLpHQjquVtQpsblLCW5HAGbzNyD6rk/cfkn2l4Mtg+V3uaS57BplIqsLTJIuQT0t7q4wvCm0aZp1KlMhxkty5i4Wsc1ht3WEp4gk/KfFc/uSIXbOLls2edjnGG8Y7/qaZvK+EbV8VtMxms1xzMaNyWX8smLqTh+E4I1gXsptk62ygz3MbQsrSxzswM9PS2kxqnxjHGxm40JtHYbKfYXyW9w/KNnWZRpuBBDQ7QEbeycZXY8NLTYyRbUAwduqw4qGbSL99v59FMocVexpylwzDzEON22gH3H1SvAvDHWpflG2pHNZpbcWi9tdBP8ACrbhjWBsPuAc1gSbSdhM+WT2XnVHmCqJh7hpBEaiI20EI8NzJXaf+o42gE3/ADskenb8jLVJeGenM4i0wBmiehA9XfP1VgBEG0xptdeYDnGtABcQREHKHSZGbMI003/Z+jzjUaBJzG5+zkDSdIud+yk9NJFVqoHpDqg1FxO3VQcZRzOzeUbOnpqFiqHOT5kkNGW/mJzaaeWevz2TdHnAioSWyJmczib2JDTA/wBke3kHuoKjevoSQQbaeW5kxHpqVIFN0C/QdPcLKN5xptcLh2xN7tnWCBB9fqjHPjNm6d7TPUn02SdmXwU78Pk19O35pAY91laXPLXmAA2+8na+gjW0d11bnYMfD2T/AG5XTq2YP0+qOzL4M70ObL7HMLp6biY+D3sslzfwGnicK9rg4RIE/wB22U2nS06kozzy8kAUHEZtZn0sBcKv47xA4ljW5y0FweSw5skWJc3sTv7SllpW/BSGsjHhnkj+U2MqBrajny4NAyhsE7m8wPQKyPLLqNUsJzABpBI1BE/z0WyxP+Y5j81PO0ZS8jKXGRlcWk2MDf3jRMMwb3uzOY6WjL5nBpIJL/MDrqbq0dPLmRz5dXCW0VRL4PwhjWhxkHa2w9N57LSYfBNyw4WOsC0zIPwdVRYR/RtNxGwrMJIaM2gNtD8hTzxofZJuNRqb3FwSANN0SxSMhmj5KjjeFAxNQMGgaOuYgAl17bxboq7+nqZZIF3wBmnKDeD21+FcPxuYyCJd/wCIPtJEdFU1sEW5hmdvI1kXmYMKscb4OeeRcobxdfsBHQe/5pvxJEaSgNBrTF+9rgfXulEDaZ0Jn4kWBV1g2OZ6jciVaDQ0df3UN/Dg4kxMd9NtBraVc1WNMaCwkZ5A2jQkfummUwCfKL6Q6flb2bRjzb2UA5fBBAMgunXS2gPWLJjmXgraWVzZMgTA8oEC8wDMkfVahjhEEQfX1v6I8VSDwJi9/MCD7TaFKWBlo6hfJ5/4DiJdYWaCQenlJgaJplME6X2i4PRbmtg2WzBrr6dI0kb7pcdRpPy+UAtBEttrI0m1re6R6RsaOsSMI3D/AK6TaNZ6KXRqilUDmkO0P3o0IibEEdR7LSYXAUqbXgTLhlJtIB1DdhtbdRcNy7TzHO8kGQIGUiRYmenRI9JJFI62I9V5xxpYcznuYDALmkxT+w2ampMwL6lU+DrVKj80uzTaLX2haNvCKZpFmZ2V0TeSC12aWyYHSI6IKHB20TapPePpqprStO6LvW3GrNdwniR8MFxJIOYzuYjdcqbD4mm37Uuj7ugPST8Llfs/KI+4viSM7hBLwFMxTRNiodAQ4FSq9YE2ldEoS6hISh07hsYeuvZPmmZ3/wBKjtrhWLceyfjbspSjNcItHtPyDSoEkf8AqZMoq+EcN9diCPxVhw/HMJAtr0P4q2x7mnT6LlnknBnVDDjmtjM06LjAsb2tHpfon24B8XjuL7C0d1bYeqy0k63urPE46jMAn7MCwN/hTlqci8FFo8bMkcLeZG+p3jS+oUmhhCQJLIHe8+isMVi2ZoFxbY9N7KTgqrJMi/p+yZ6mVW0ItHC9mQzwokgNIt0dv8TolrcHIEm8bDdXVLEU+oFukIKuKYTEiyT3LH9nFlGOHx90+3b33T+H4cSCZgTvH4i49e6nV6rRuT6K04bTaaZcD12lOtQ2I9JFGf8A8JtrOwAcHd9JT+G4O8bHb7oi4tqLHVaF4a0CMu50i/dO4MNMaaIlqJUENLG+DM4vgrgJ/SY6H+bKlxVIjX89ZOnstxxmm0fAWRxtMEwN5+inDVNPkrPRRl4M9icYAbz/ADT1Ud3FiTcuJ6k3/FQuNVgKmX8vzUH+ov6aL0YaluJ5GXSJSaNLRxTzo4/NyP0up9AvaPK8tH/aSB1ggWKoMDiekD0V9h64jVbLOLHSjWS+t12U6EmNO177oX1ZebpJBGqbvE3p0mLkufyt6+q7wvf+dFDp1hOqdxTgBrsE3eEeBDpO1vpJ/Vc55ItEdmgD3VUcSZ1+pQePvmPzvsU3dTF7BaGnP7JS3Yn01VUMQdj+qdbUeTYn+d03cvgzsE3w/wCdUrKQ6hQs751+UbWOjZM5gsKZLFP9UTKAP8+qiNzfspNAncpXMdYA3Yf5XGiJtvI9jfokL7G6Zc89VnW2a8K+w6cKAdD8fh/N1yYzmftLkdZqwp/BCCWEoCUBdZA6EUQkRLKAdoVSDY/Kku4m/qPZQwEoSPHF8oossoqkyxw3GMpGZgdHchX2F47hKgIqU3NJEAh9p6/gslktK6FDJo8U/sdGPXZYfc32FwWHq1IpucJIgE9h36ypzeD+d4k2BOvQFebUqjm6Ej0Kt+Gceew+ZxO1z1EG687N6fNK4ys9LB6jCUqmqNzhuBGQQTFpvogx3ByCYM/imOAc0tByO0MQdesqVjOKtgEGZv7LypKcObPUi4ze1GYxjsmg+UWA5gdTBBbIuLJziVObqqER3krYzZsoIlv5hc8xBEd1c8O4o57vKD5AJv1JVH/Qjwy4Hp+H7peFYvwvEvElkTvdwj5cEuTJeyKY8SW7L7i2KkAk+vss6wf/ACGXBbF79pKPj9UmnUcXQ2mRI3dmIbb6/Cx1Xizg/MwHeJ0vonx6eTj1WJl1UIzUaB5xoZcY8N01+RKo3PupnG8W6pVLzvH4Qo7chtK9DHB9CPHz5E8ja8jlLFFpGm3wrVmNJMMP8lUTzMAGdgjo1X03JlL5EcbWxp6NQAS43yzJ7k/omMTxQWDIVRh6jnmT6eynjA+WU/UkT7bkRPEMzN0VTFuOp0QeGZRtw5Oydb8E2q5Gy9KymToFY4fANi6kNpgaBXx4HJ7kZ5UlsBhcGJGbpNvRO0gBp/OqKoZA9PzKAiy7VBJHK5M55I2SB6WsZPwgW9KoOp3sxTUXeKUBSEo6UHWxTVKAvSSkLkUjLYtlyHMVyyjbHISwiShOKDCINXSuagAglAXQlDUAHTt8pHlIAlR5A5q5KETQgwOm8jQ3UlnEXjeYUUIgknjjPaSKwzTxu4stKXEpHmSeK2VWk2Cbq1IGq8+fpuNu47How9TyJVLctanEQPLO4VZxXGwJB+8D8GfyUJ1Qzqu/w59drmtJlozesahQn6esa674OuPqMsn0JcljU4s19OnmI80B062P7qj4nj2Cw9dupT+H4G8sBMgtEkdLfq4fKoeN8LdReASTLWumNJ0H86qCgm6GlkklbQeIxoLVXGpDpHT8QZTMrmC4HcK8YUck59RY8GZNZnQT9AVe4jDhxVZwZoDvQa+6uWCSujHpVk+tiPVPHHoQVLAgAKR4VoRQihdHtIeTl95PwRzh29kopjonSEOVXjjjHhHPPLKXIICSEeVdCcQApAEZCQWQaO0sHNOo/wDsy9PvGPX4UYhPip5XDqQm8t0qvya68DbigcnXJotWija4oy1JlQaAVyMj0XLAHISo9lyYBAEoC4FLIQAuVcuXIMOARQuBShy0w4BFCGbopWmChLKSV2dYFhSo2Jfsny9Qa1SSih0IVc8p4wU65zRDmlt+pVGUrTCnlh1wcTow5O3kUvg3vPlRlF9aAPMzI2Oo/pnE/wD6IWN4lQZmYCQSAQ71aGix+U1zDxU1msJJMPkzro0X9mD4WfxfE3lxcdy4j3MrxlilFUz03mUmDxegATAVYweYeoUqvXc83uncNgSXn1V4Qb2Oacktyfwel9o9YVxh6d9lEoMgKbhRqvTxx6Y0cOSV2yTC6FyVUOcErkqSVjAQpClJXErDbBSFKVyAsEpAUcpCUGjZCEhOFAUGDcJITiAhYbYBXJSFyAsdSpEq0YRLKRcgwWV0oUhQYOByNqbanWLUYxlzzKTxSnXC6EhNRtgeKUvjFLC6EUFjdSvZMSjfqm0UOhZXApFyDRHtkKLUwQOylpCklBPkZSa4IdPBgKWynCUIwiMUjHJs5SaNSAo4ToTiMkeOEvjhRykWC0SvFCUFRFJZoECsOEiUJCsZgiQFKhWAEkK7ZIg0QoSiSFAAFCSjcm0AIuSpEAf/2Q=="/>
          <p:cNvSpPr>
            <a:spLocks noChangeAspect="1" noChangeArrowheads="1"/>
          </p:cNvSpPr>
          <p:nvPr/>
        </p:nvSpPr>
        <p:spPr bwMode="auto">
          <a:xfrm>
            <a:off x="0" y="-776288"/>
            <a:ext cx="2819400" cy="16192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285720" y="285728"/>
            <a:ext cx="29546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</a:rPr>
              <a:t>Připomeňme si: </a:t>
            </a:r>
            <a:endParaRPr lang="cs-CZ" sz="32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+mn-lt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2910" y="1357298"/>
            <a:ext cx="8001056" cy="38472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Rychlost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je odvozená fyzikální veličina a </a:t>
            </a:r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značíme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ji </a:t>
            </a:r>
            <a:r>
              <a:rPr lang="cs-CZ" sz="2400" b="1" i="1" dirty="0" smtClean="0">
                <a:solidFill>
                  <a:srgbClr val="C00000"/>
                </a:solidFill>
                <a:latin typeface="+mn-lt"/>
              </a:rPr>
              <a:t>v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.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Stručný zápis: </a:t>
            </a:r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v = 180 km/</a:t>
            </a:r>
            <a:r>
              <a:rPr lang="cs-CZ" sz="2400" b="1" dirty="0" err="1" smtClean="0">
                <a:solidFill>
                  <a:srgbClr val="C00000"/>
                </a:solidFill>
                <a:latin typeface="+mn-lt"/>
              </a:rPr>
              <a:t>h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.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Základní jednotka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v SI je </a:t>
            </a:r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m/s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– čteme: </a:t>
            </a:r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metr za sekundu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.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Další jednotky: km/h – km/s – km/min – m/min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Rychlost rovnoměrného pohybu = dráha pohybu : čas pohybu</a:t>
            </a: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+mn-lt"/>
              </a:rPr>
              <a:t>v = s : t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214290"/>
            <a:ext cx="91440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  <a:latin typeface="+mn-lt"/>
              </a:rPr>
              <a:t>Mrakodrap </a:t>
            </a:r>
            <a:r>
              <a:rPr lang="cs-CZ" sz="2400" b="1" i="1" dirty="0" err="1" smtClean="0">
                <a:solidFill>
                  <a:schemeClr val="bg1"/>
                </a:solidFill>
                <a:latin typeface="+mn-lt"/>
              </a:rPr>
              <a:t>Tchaj</a:t>
            </a:r>
            <a:r>
              <a:rPr lang="cs-CZ" sz="2400" b="1" i="1" dirty="0" smtClean="0">
                <a:solidFill>
                  <a:schemeClr val="bg1"/>
                </a:solidFill>
                <a:latin typeface="+mn-lt"/>
              </a:rPr>
              <a:t>- </a:t>
            </a:r>
            <a:r>
              <a:rPr lang="cs-CZ" sz="2400" b="1" i="1" dirty="0" err="1" smtClean="0">
                <a:solidFill>
                  <a:schemeClr val="bg1"/>
                </a:solidFill>
                <a:latin typeface="+mn-lt"/>
              </a:rPr>
              <a:t>pej</a:t>
            </a:r>
            <a:r>
              <a:rPr lang="cs-CZ" sz="2400" b="1" i="1" dirty="0" smtClean="0">
                <a:solidFill>
                  <a:schemeClr val="bg1"/>
                </a:solidFill>
                <a:latin typeface="+mn-lt"/>
              </a:rPr>
              <a:t> 101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, </a:t>
            </a:r>
            <a:r>
              <a:rPr lang="cs-CZ" sz="2400" b="1" i="1" dirty="0" smtClean="0">
                <a:solidFill>
                  <a:schemeClr val="bg1"/>
                </a:solidFill>
                <a:latin typeface="+mn-lt"/>
              </a:rPr>
              <a:t>Tchaj-wan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, byl do roku 2010, kdy byla dokončena stavba mrakodrapu </a:t>
            </a:r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Burdž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Chalífa, držitelem mnoha rekordů včetně nejrychlejšího výtahu na světě s rychlostí 16,83 m/s.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20" y="1500174"/>
            <a:ext cx="835824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Kdo bude rychlejší než tento výtah?                                        Chrtí šampión, který při závodech okruh dlouhý 210m uběhl za 14s, či moucha domácí, která za 30 minut uletěla 3,6km?</a:t>
            </a:r>
          </a:p>
          <a:p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Mrak 6"/>
          <p:cNvSpPr/>
          <p:nvPr/>
        </p:nvSpPr>
        <p:spPr>
          <a:xfrm>
            <a:off x="285720" y="3000372"/>
            <a:ext cx="8643998" cy="1857388"/>
          </a:xfrm>
          <a:prstGeom prst="cloud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Musíme vypočítat rychlost chrtího šampióna a mouchy domácí.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428596" y="0"/>
            <a:ext cx="8715404" cy="6858000"/>
          </a:xfrm>
          <a:prstGeom prst="cloud">
            <a:avLst/>
          </a:prstGeom>
          <a:solidFill>
            <a:srgbClr val="CC66BD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200" b="1" dirty="0" smtClean="0"/>
          </a:p>
          <a:p>
            <a:pPr algn="ctr"/>
            <a:endParaRPr lang="cs-CZ" sz="2400" b="1" u="sng" dirty="0" smtClean="0">
              <a:solidFill>
                <a:schemeClr val="bg1">
                  <a:lumMod val="95000"/>
                </a:schemeClr>
              </a:solidFill>
            </a:endParaRPr>
          </a:p>
          <a:p>
            <a:pPr algn="ctr"/>
            <a:endParaRPr lang="cs-CZ" sz="2400" b="1" u="sng" dirty="0" smtClean="0">
              <a:solidFill>
                <a:schemeClr val="bg1">
                  <a:lumMod val="95000"/>
                </a:schemeClr>
              </a:solidFill>
            </a:endParaRPr>
          </a:p>
          <a:p>
            <a:pPr algn="ctr"/>
            <a:r>
              <a:rPr lang="cs-CZ" sz="2400" b="1" u="sng" dirty="0" smtClean="0">
                <a:solidFill>
                  <a:schemeClr val="bg1">
                    <a:lumMod val="95000"/>
                  </a:schemeClr>
                </a:solidFill>
              </a:rPr>
              <a:t>Řešení slovní úlohy se skládá ze tří částí :</a:t>
            </a:r>
          </a:p>
          <a:p>
            <a:pPr algn="ctr"/>
            <a:endParaRPr lang="cs-CZ" sz="2400" b="1" dirty="0" smtClean="0"/>
          </a:p>
          <a:p>
            <a:pPr marL="342900" indent="-342900">
              <a:buAutoNum type="alphaUcPeriod"/>
            </a:pPr>
            <a:r>
              <a:rPr lang="cs-CZ" sz="2200" b="1" u="sng" dirty="0" smtClean="0">
                <a:solidFill>
                  <a:schemeClr val="tx1"/>
                </a:solidFill>
              </a:rPr>
              <a:t>Stručný zápis </a:t>
            </a:r>
            <a:r>
              <a:rPr lang="cs-CZ" sz="2200" b="1" dirty="0" smtClean="0">
                <a:solidFill>
                  <a:schemeClr val="tx1"/>
                </a:solidFill>
              </a:rPr>
              <a:t>= vypíšeme hodnoty </a:t>
            </a:r>
            <a:r>
              <a:rPr lang="cs-CZ" sz="2200" b="1" dirty="0" err="1" smtClean="0">
                <a:solidFill>
                  <a:schemeClr val="tx1"/>
                </a:solidFill>
              </a:rPr>
              <a:t>fyz.veličin</a:t>
            </a:r>
            <a:r>
              <a:rPr lang="cs-CZ" sz="2200" b="1" dirty="0" smtClean="0">
                <a:solidFill>
                  <a:schemeClr val="tx1"/>
                </a:solidFill>
              </a:rPr>
              <a:t> v, s, </a:t>
            </a:r>
            <a:r>
              <a:rPr lang="cs-CZ" sz="2200" b="1" dirty="0" err="1" smtClean="0">
                <a:solidFill>
                  <a:schemeClr val="tx1"/>
                </a:solidFill>
              </a:rPr>
              <a:t>t</a:t>
            </a:r>
            <a:r>
              <a:rPr lang="cs-CZ" sz="2200" b="1" dirty="0" smtClean="0">
                <a:solidFill>
                  <a:schemeClr val="tx1"/>
                </a:solidFill>
              </a:rPr>
              <a:t>. </a:t>
            </a:r>
            <a:r>
              <a:rPr lang="cs-CZ" sz="2200" b="1" dirty="0" err="1" smtClean="0">
                <a:solidFill>
                  <a:schemeClr val="tx1"/>
                </a:solidFill>
              </a:rPr>
              <a:t>Fyz.veličinu</a:t>
            </a:r>
            <a:r>
              <a:rPr lang="cs-CZ" sz="2200" b="1" dirty="0" smtClean="0">
                <a:solidFill>
                  <a:schemeClr val="tx1"/>
                </a:solidFill>
              </a:rPr>
              <a:t> s neznámou hodnotou uvádíme jako poslední.                                       U všech hodnot uvedeme i jednotku!</a:t>
            </a:r>
          </a:p>
          <a:p>
            <a:pPr marL="342900" indent="-342900"/>
            <a:endParaRPr lang="cs-CZ" sz="2200" b="1" dirty="0" smtClean="0">
              <a:solidFill>
                <a:schemeClr val="tx1"/>
              </a:solidFill>
            </a:endParaRPr>
          </a:p>
          <a:p>
            <a:r>
              <a:rPr lang="cs-CZ" sz="2200" b="1" dirty="0" smtClean="0">
                <a:solidFill>
                  <a:schemeClr val="bg1">
                    <a:lumMod val="95000"/>
                  </a:schemeClr>
                </a:solidFill>
              </a:rPr>
              <a:t>B. </a:t>
            </a:r>
            <a:r>
              <a:rPr lang="cs-CZ" sz="2200" b="1" u="sng" dirty="0" smtClean="0">
                <a:solidFill>
                  <a:schemeClr val="bg1">
                    <a:lumMod val="95000"/>
                  </a:schemeClr>
                </a:solidFill>
              </a:rPr>
              <a:t>Výpočet:</a:t>
            </a:r>
          </a:p>
          <a:p>
            <a:r>
              <a:rPr lang="cs-CZ" sz="2200" b="1" dirty="0" smtClean="0">
                <a:solidFill>
                  <a:schemeClr val="bg1">
                    <a:lumMod val="95000"/>
                  </a:schemeClr>
                </a:solidFill>
              </a:rPr>
              <a:t>1.řádek - zapíšeme vzorec.</a:t>
            </a:r>
          </a:p>
          <a:p>
            <a:r>
              <a:rPr lang="cs-CZ" sz="2200" b="1" dirty="0" smtClean="0">
                <a:solidFill>
                  <a:schemeClr val="bg1">
                    <a:lumMod val="95000"/>
                  </a:schemeClr>
                </a:solidFill>
              </a:rPr>
              <a:t>2.řádek - provedeme výpočet.</a:t>
            </a:r>
          </a:p>
          <a:p>
            <a:r>
              <a:rPr lang="cs-CZ" sz="2200" b="1" dirty="0" smtClean="0">
                <a:solidFill>
                  <a:schemeClr val="bg1">
                    <a:lumMod val="95000"/>
                  </a:schemeClr>
                </a:solidFill>
              </a:rPr>
              <a:t>3.řádek - zapíšeme výsledek (Nezapomeň </a:t>
            </a:r>
          </a:p>
          <a:p>
            <a:r>
              <a:rPr lang="cs-CZ" sz="2200" b="1" dirty="0" smtClean="0">
                <a:solidFill>
                  <a:schemeClr val="bg1">
                    <a:lumMod val="95000"/>
                  </a:schemeClr>
                </a:solidFill>
              </a:rPr>
              <a:t>k vypočítané hodnotě uvést jednotku).</a:t>
            </a:r>
          </a:p>
          <a:p>
            <a:endParaRPr lang="cs-CZ" sz="2200" b="1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sz="2200" b="1" dirty="0" smtClean="0">
                <a:solidFill>
                  <a:schemeClr val="bg1">
                    <a:lumMod val="95000"/>
                  </a:schemeClr>
                </a:solidFill>
              </a:rPr>
              <a:t>                                      </a:t>
            </a:r>
            <a:r>
              <a:rPr lang="cs-CZ" sz="2200" b="1" dirty="0" smtClean="0">
                <a:solidFill>
                  <a:schemeClr val="tx1"/>
                </a:solidFill>
              </a:rPr>
              <a:t>C</a:t>
            </a:r>
            <a:r>
              <a:rPr lang="cs-CZ" sz="2200" b="1" u="sng" dirty="0" smtClean="0">
                <a:solidFill>
                  <a:schemeClr val="tx1"/>
                </a:solidFill>
              </a:rPr>
              <a:t>. Odpověď.</a:t>
            </a:r>
          </a:p>
          <a:p>
            <a:pPr algn="ctr"/>
            <a:endParaRPr lang="cs-CZ" sz="2200" b="1" dirty="0" smtClean="0"/>
          </a:p>
          <a:p>
            <a:pPr algn="ctr"/>
            <a:endParaRPr lang="cs-CZ" b="1" dirty="0" smtClean="0">
              <a:solidFill>
                <a:schemeClr val="tx1"/>
              </a:solidFill>
            </a:endParaRPr>
          </a:p>
          <a:p>
            <a:pPr marL="342900" indent="-342900" algn="ctr">
              <a:buAutoNum type="alphaUcPeriod"/>
            </a:pP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  <p:bldP spid="7" grpId="1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214290"/>
            <a:ext cx="89297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  <a:latin typeface="+mn-lt"/>
              </a:rPr>
              <a:t>Mrakodrap </a:t>
            </a:r>
            <a:r>
              <a:rPr lang="cs-CZ" sz="2400" b="1" i="1" dirty="0" err="1" smtClean="0">
                <a:solidFill>
                  <a:schemeClr val="bg1"/>
                </a:solidFill>
                <a:latin typeface="+mn-lt"/>
              </a:rPr>
              <a:t>Tchaj</a:t>
            </a:r>
            <a:r>
              <a:rPr lang="cs-CZ" sz="2400" b="1" i="1" dirty="0" smtClean="0">
                <a:solidFill>
                  <a:schemeClr val="bg1"/>
                </a:solidFill>
                <a:latin typeface="+mn-lt"/>
              </a:rPr>
              <a:t>- </a:t>
            </a:r>
            <a:r>
              <a:rPr lang="cs-CZ" sz="2400" b="1" i="1" dirty="0" err="1" smtClean="0">
                <a:solidFill>
                  <a:schemeClr val="bg1"/>
                </a:solidFill>
                <a:latin typeface="+mn-lt"/>
              </a:rPr>
              <a:t>pej</a:t>
            </a:r>
            <a:r>
              <a:rPr lang="cs-CZ" sz="2400" b="1" i="1" dirty="0" smtClean="0">
                <a:solidFill>
                  <a:schemeClr val="bg1"/>
                </a:solidFill>
                <a:latin typeface="+mn-lt"/>
              </a:rPr>
              <a:t> 101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, </a:t>
            </a:r>
            <a:r>
              <a:rPr lang="cs-CZ" sz="2400" b="1" i="1" dirty="0" smtClean="0">
                <a:solidFill>
                  <a:schemeClr val="bg1"/>
                </a:solidFill>
                <a:latin typeface="+mn-lt"/>
              </a:rPr>
              <a:t>Tchaj-wan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, byl do roku 2010, kdy byla dokončena stavba mrakodrapu </a:t>
            </a:r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Burdž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Chalífa, držitelem mnoha rekordů včetně nejrychlejšího výtahu na světě s rychlostí 16,83 m/s.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500174"/>
            <a:ext cx="83582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Kdo bude rychlejší než tento výtah? Chrtí šampión, který při závodech okruh dlouhý 210m uběhl za 14s, či moucha domácí, která za 30 minut uletěla 3,6km?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596" y="3214686"/>
            <a:ext cx="133055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  <a:latin typeface="+mn-lt"/>
              </a:rPr>
              <a:t>t = 14s</a:t>
            </a:r>
          </a:p>
          <a:p>
            <a:r>
              <a:rPr lang="cs-CZ" sz="2400" b="1" u="sng" dirty="0" smtClean="0">
                <a:solidFill>
                  <a:schemeClr val="bg1">
                    <a:lumMod val="95000"/>
                  </a:schemeClr>
                </a:solidFill>
                <a:latin typeface="+mn-lt"/>
              </a:rPr>
              <a:t>s = 210m</a:t>
            </a:r>
          </a:p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  <a:latin typeface="+mn-lt"/>
              </a:rPr>
              <a:t>v = x m/s</a:t>
            </a:r>
            <a:endParaRPr lang="cs-CZ" sz="2400" b="1" dirty="0">
              <a:solidFill>
                <a:schemeClr val="bg1">
                  <a:lumMod val="95000"/>
                </a:schemeClr>
              </a:solidFill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71802" y="3143248"/>
            <a:ext cx="24288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v = s : t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x= 210 : 14 = 15</a:t>
            </a:r>
          </a:p>
          <a:p>
            <a:r>
              <a:rPr lang="cs-CZ" sz="2400" b="1" u="sng" dirty="0" smtClean="0">
                <a:solidFill>
                  <a:schemeClr val="bg1"/>
                </a:solidFill>
                <a:latin typeface="+mn-lt"/>
              </a:rPr>
              <a:t>v = 15m/s</a:t>
            </a:r>
            <a:endParaRPr lang="cs-CZ" sz="2400" b="1" u="sng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0035" y="4643446"/>
            <a:ext cx="47149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Chrtí šampión běžel rychlostí 15m/s a jeho rychlost je menší než rychlost výtahu.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2052" name="Picture 4" descr="C:\Documents and Settings\rachotova\Local Settings\Temporary Internet Files\Content.IE5\DGC6USFP\MC9003347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16" y="2357430"/>
            <a:ext cx="1928826" cy="4214842"/>
          </a:xfrm>
          <a:prstGeom prst="rect">
            <a:avLst/>
          </a:prstGeom>
          <a:noFill/>
        </p:spPr>
      </p:pic>
      <p:pic>
        <p:nvPicPr>
          <p:cNvPr id="2051" name="Picture 3" descr="C:\Documents and Settings\rachotova\Local Settings\Temporary Internet Files\Content.IE5\RWF5BG08\MC90042389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3636" y="4429132"/>
            <a:ext cx="2677773" cy="21960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214290"/>
            <a:ext cx="87868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  <a:latin typeface="+mn-lt"/>
              </a:rPr>
              <a:t>Mrakodrap </a:t>
            </a:r>
            <a:r>
              <a:rPr lang="cs-CZ" sz="2400" b="1" i="1" dirty="0" err="1" smtClean="0">
                <a:solidFill>
                  <a:schemeClr val="bg1"/>
                </a:solidFill>
                <a:latin typeface="+mn-lt"/>
              </a:rPr>
              <a:t>Tchaj</a:t>
            </a:r>
            <a:r>
              <a:rPr lang="cs-CZ" sz="2400" b="1" i="1" dirty="0" smtClean="0">
                <a:solidFill>
                  <a:schemeClr val="bg1"/>
                </a:solidFill>
                <a:latin typeface="+mn-lt"/>
              </a:rPr>
              <a:t>- </a:t>
            </a:r>
            <a:r>
              <a:rPr lang="cs-CZ" sz="2400" b="1" i="1" dirty="0" err="1" smtClean="0">
                <a:solidFill>
                  <a:schemeClr val="bg1"/>
                </a:solidFill>
                <a:latin typeface="+mn-lt"/>
              </a:rPr>
              <a:t>pej</a:t>
            </a:r>
            <a:r>
              <a:rPr lang="cs-CZ" sz="2400" b="1" i="1" dirty="0" smtClean="0">
                <a:solidFill>
                  <a:schemeClr val="bg1"/>
                </a:solidFill>
                <a:latin typeface="+mn-lt"/>
              </a:rPr>
              <a:t> 101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, </a:t>
            </a:r>
            <a:r>
              <a:rPr lang="cs-CZ" sz="2400" b="1" i="1" dirty="0" smtClean="0">
                <a:solidFill>
                  <a:schemeClr val="bg1"/>
                </a:solidFill>
                <a:latin typeface="+mn-lt"/>
              </a:rPr>
              <a:t>Tchaj-wan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, byl do roku 2010, kdy byla dokončena stavba mrakodrapu </a:t>
            </a:r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Burdž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Chalífa, držitelem mnoha rekordů včetně nejrychlejšího výtahu na světě s rychlostí 16,83m/s.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500174"/>
            <a:ext cx="83582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Kdo bude rychlejší než tento výtah? Moucha domácí, která za 30 minut uletěla 3,6km  či chrtí šampión, který při závodech okruh dlouhý 210m uběhl za 14s.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596" y="3214686"/>
            <a:ext cx="152798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  <a:latin typeface="+mn-lt"/>
              </a:rPr>
              <a:t>t = 30min</a:t>
            </a:r>
          </a:p>
          <a:p>
            <a:r>
              <a:rPr lang="cs-CZ" sz="2400" b="1" u="sng" dirty="0" smtClean="0">
                <a:solidFill>
                  <a:schemeClr val="bg1">
                    <a:lumMod val="95000"/>
                  </a:schemeClr>
                </a:solidFill>
                <a:latin typeface="+mn-lt"/>
              </a:rPr>
              <a:t>s = 3,6km</a:t>
            </a:r>
          </a:p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  <a:latin typeface="+mn-lt"/>
              </a:rPr>
              <a:t>v = x km/h</a:t>
            </a:r>
            <a:endParaRPr lang="cs-CZ" sz="2400" b="1" dirty="0">
              <a:solidFill>
                <a:schemeClr val="bg1">
                  <a:lumMod val="95000"/>
                </a:schemeClr>
              </a:solidFill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71802" y="3143248"/>
            <a:ext cx="24288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v = s : t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x= 3,6 : ½ = 7,2</a:t>
            </a:r>
          </a:p>
          <a:p>
            <a:r>
              <a:rPr lang="cs-CZ" sz="2400" b="1" u="sng" dirty="0" smtClean="0">
                <a:solidFill>
                  <a:schemeClr val="bg1"/>
                </a:solidFill>
                <a:latin typeface="+mn-lt"/>
              </a:rPr>
              <a:t>v = 7,2km/h</a:t>
            </a:r>
            <a:endParaRPr lang="cs-CZ" sz="2400" b="1" u="sng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14480" y="3214686"/>
            <a:ext cx="785793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= ½h</a:t>
            </a: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034" y="4643446"/>
            <a:ext cx="44094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Moucha letěla rychlostí 7,2km/</a:t>
            </a:r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h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.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1472" y="5143512"/>
            <a:ext cx="37576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Můžeme porovnat rychlost?</a:t>
            </a:r>
            <a:endParaRPr lang="cs-CZ" sz="2400" b="1" dirty="0"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1472" y="6143644"/>
            <a:ext cx="80788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Rychlost výtahu je vyjádřena v m/s a rychlost mouchy v km/</a:t>
            </a:r>
            <a:r>
              <a:rPr lang="cs-CZ" sz="2400" b="1" dirty="0" err="1" smtClean="0">
                <a:latin typeface="+mn-lt"/>
              </a:rPr>
              <a:t>h</a:t>
            </a:r>
            <a:r>
              <a:rPr lang="cs-CZ" sz="2400" b="1" dirty="0" smtClean="0">
                <a:latin typeface="+mn-lt"/>
              </a:rPr>
              <a:t>.</a:t>
            </a:r>
            <a:endParaRPr lang="cs-CZ" sz="2400" b="1" dirty="0">
              <a:latin typeface="+mn-lt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285852" y="5643578"/>
            <a:ext cx="457203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Ne – nemůžeme!</a:t>
            </a:r>
          </a:p>
          <a:p>
            <a:endParaRPr lang="cs-CZ" dirty="0"/>
          </a:p>
        </p:txBody>
      </p:sp>
      <p:pic>
        <p:nvPicPr>
          <p:cNvPr id="3076" name="Picture 4" descr="C:\Documents and Settings\rachotova\Local Settings\Temporary Internet Files\Content.IE5\DGC6USFP\MP9004073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4942" y="3429000"/>
            <a:ext cx="3451504" cy="2300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1" grpId="1"/>
      <p:bldP spid="12" grpId="0"/>
      <p:bldP spid="13" grpId="0"/>
      <p:bldP spid="14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85728"/>
            <a:ext cx="49922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7,2 km/h potřebujeme vyjádřit v m/s.</a:t>
            </a:r>
            <a:endParaRPr lang="cs-CZ" sz="2400" b="1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71604" y="1428736"/>
            <a:ext cx="65753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Rychlost 7,2 km/h znamená: dráha za 1h je 7,2km.</a:t>
            </a:r>
            <a:endParaRPr lang="cs-CZ" sz="2400" b="1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71736" y="2214555"/>
            <a:ext cx="51435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+mn-lt"/>
              </a:rPr>
              <a:t>Úvaha:</a:t>
            </a:r>
          </a:p>
          <a:p>
            <a:endParaRPr lang="cs-CZ" sz="2400" b="1" dirty="0" smtClean="0">
              <a:latin typeface="+mn-lt"/>
            </a:endParaRPr>
          </a:p>
          <a:p>
            <a:r>
              <a:rPr lang="cs-CZ" sz="2400" b="1" dirty="0" smtClean="0">
                <a:latin typeface="+mn-lt"/>
              </a:rPr>
              <a:t>   1h  …………………………… 7,2km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28794" y="3357562"/>
            <a:ext cx="6053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            1h = 60min ………………. 7,2km = 7 200m</a:t>
            </a:r>
            <a:endParaRPr lang="cs-CZ" sz="2400" b="1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71868" y="4143380"/>
            <a:ext cx="33682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1min …………………. 120m</a:t>
            </a:r>
            <a:endParaRPr lang="cs-CZ" sz="2400" b="1" dirty="0"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28992" y="3786190"/>
            <a:ext cx="34644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60min ………………. 7 200m</a:t>
            </a:r>
            <a:endParaRPr lang="cs-CZ" sz="2400" b="1" dirty="0"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00496" y="4857760"/>
            <a:ext cx="29402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1s ………………………2m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50" y="285728"/>
            <a:ext cx="745312" cy="785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142852"/>
            <a:ext cx="944464" cy="10604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24" name="Picture 4" descr="C:\Documents and Settings\rachotova\Local Settings\Temporary Internet Files\Content.IE5\DGC6USFP\MC90043756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5572140"/>
            <a:ext cx="1439805" cy="887411"/>
          </a:xfrm>
          <a:prstGeom prst="rect">
            <a:avLst/>
          </a:prstGeom>
          <a:noFill/>
        </p:spPr>
      </p:pic>
      <p:pic>
        <p:nvPicPr>
          <p:cNvPr id="30725" name="Picture 5" descr="C:\Documents and Settings\rachotova\Local Settings\Temporary Internet Files\Content.IE5\61WXIA5M\MC90043800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34" y="1285860"/>
            <a:ext cx="1036960" cy="704850"/>
          </a:xfrm>
          <a:prstGeom prst="rect">
            <a:avLst/>
          </a:prstGeom>
          <a:noFill/>
        </p:spPr>
      </p:pic>
      <p:pic>
        <p:nvPicPr>
          <p:cNvPr id="30729" name="Picture 9" descr="C:\Documents and Settings\rachotova\Local Settings\Temporary Internet Files\Content.IE5\61WXIA5M\MC90043440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9058" y="1928802"/>
            <a:ext cx="681037" cy="954086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3571868" y="4500570"/>
            <a:ext cx="33714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1min = 60s …………. 120m</a:t>
            </a:r>
            <a:endParaRPr lang="cs-CZ" sz="2400" b="1" dirty="0">
              <a:latin typeface="+mn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909071" y="5643578"/>
            <a:ext cx="72349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Za 1s moucha uletí 2m → moucha letěla rychlostí 2m/s.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2714612" y="6119336"/>
            <a:ext cx="4838889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Moucha je také pomalejší než výtah.</a:t>
            </a:r>
          </a:p>
          <a:p>
            <a:endParaRPr lang="cs-CZ" dirty="0"/>
          </a:p>
        </p:txBody>
      </p:sp>
      <p:sp>
        <p:nvSpPr>
          <p:cNvPr id="23" name="Zahnutá šipka doprava 22"/>
          <p:cNvSpPr/>
          <p:nvPr/>
        </p:nvSpPr>
        <p:spPr>
          <a:xfrm>
            <a:off x="2928926" y="4000504"/>
            <a:ext cx="500066" cy="428628"/>
          </a:xfrm>
          <a:prstGeom prst="curved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Zahnutá šipka doprava 23"/>
          <p:cNvSpPr/>
          <p:nvPr/>
        </p:nvSpPr>
        <p:spPr>
          <a:xfrm>
            <a:off x="2857488" y="4714884"/>
            <a:ext cx="571504" cy="428628"/>
          </a:xfrm>
          <a:prstGeom prst="curved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Zahnutá šipka doleva 24"/>
          <p:cNvSpPr/>
          <p:nvPr/>
        </p:nvSpPr>
        <p:spPr>
          <a:xfrm>
            <a:off x="6858016" y="4000504"/>
            <a:ext cx="500066" cy="428628"/>
          </a:xfrm>
          <a:prstGeom prst="curvedLef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Zahnutá šipka doleva 25"/>
          <p:cNvSpPr/>
          <p:nvPr/>
        </p:nvSpPr>
        <p:spPr>
          <a:xfrm>
            <a:off x="6929454" y="4714884"/>
            <a:ext cx="500066" cy="428628"/>
          </a:xfrm>
          <a:prstGeom prst="curvedLef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285984" y="4643446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:60</a:t>
            </a:r>
            <a:endParaRPr lang="cs-CZ" sz="24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285984" y="3929066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:60</a:t>
            </a:r>
            <a:endParaRPr lang="cs-CZ" sz="24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500958" y="4643446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:60</a:t>
            </a:r>
            <a:endParaRPr lang="cs-CZ" sz="24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358082" y="3929066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:60</a:t>
            </a:r>
            <a:endParaRPr lang="cs-CZ" sz="2400" b="1" dirty="0">
              <a:solidFill>
                <a:srgbClr val="C00000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9" grpId="0"/>
      <p:bldP spid="11" grpId="0"/>
      <p:bldP spid="20" grpId="0"/>
      <p:bldP spid="21" grpId="0"/>
      <p:bldP spid="22" grpId="0"/>
      <p:bldP spid="23" grpId="0" animBg="1"/>
      <p:bldP spid="24" grpId="0" animBg="1"/>
      <p:bldP spid="25" grpId="0" animBg="1"/>
      <p:bldP spid="26" grpId="0" animBg="1"/>
      <p:bldP spid="27" grpId="0"/>
      <p:bldP spid="28" grpId="0"/>
      <p:bldP spid="29" grpId="0"/>
      <p:bldP spid="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214290"/>
            <a:ext cx="72152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Pokud vítr dosahuje rychlosti 22m/s lomcuje silnými větvemi a slabšími stromy, chůze začíná být nemožná.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Vyjádři rychlost větru v km/</a:t>
            </a:r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h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.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31747" name="Picture 3" descr="C:\Documents and Settings\rachotova\Local Settings\Temporary Internet Files\Content.IE5\61WXIA5M\MC9004377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64" y="4786322"/>
            <a:ext cx="1617661" cy="132609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357290" y="1714488"/>
            <a:ext cx="61759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Rychlost  22m/s znamená: dráha za 1s je 22m.</a:t>
            </a:r>
            <a:endParaRPr lang="cs-CZ" sz="2400" b="1" dirty="0">
              <a:latin typeface="+mn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85984" y="2357430"/>
            <a:ext cx="41809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1s ………………………………….. 22m</a:t>
            </a:r>
            <a:endParaRPr lang="cs-CZ" sz="2400" b="1" dirty="0"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43108" y="2714620"/>
            <a:ext cx="43364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60s = 1min ………………….. 1 320m</a:t>
            </a:r>
            <a:endParaRPr lang="cs-CZ" sz="2400" b="1" dirty="0"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57488" y="3071810"/>
            <a:ext cx="36551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60min = 1h ……….. 79 200m</a:t>
            </a:r>
            <a:endParaRPr lang="cs-CZ" sz="2400" b="1" dirty="0"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9058" y="3429000"/>
            <a:ext cx="3879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1h ………… 79 200m = 79,2km</a:t>
            </a:r>
            <a:endParaRPr lang="cs-CZ" sz="2400" b="1" dirty="0"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29058" y="3786190"/>
            <a:ext cx="24913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1h ………… 79,2km</a:t>
            </a:r>
            <a:endParaRPr lang="cs-CZ" sz="24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00232" y="4857760"/>
            <a:ext cx="46413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Rychlost větru je přibližně 80km/</a:t>
            </a:r>
            <a:r>
              <a:rPr lang="cs-CZ" sz="2400" b="1" dirty="0" err="1" smtClean="0">
                <a:latin typeface="+mn-lt"/>
              </a:rPr>
              <a:t>h</a:t>
            </a:r>
            <a:r>
              <a:rPr lang="cs-CZ" sz="2400" b="1" dirty="0" smtClean="0">
                <a:latin typeface="+mn-lt"/>
              </a:rPr>
              <a:t>.</a:t>
            </a:r>
            <a:endParaRPr lang="cs-CZ" sz="2400" b="1" dirty="0">
              <a:latin typeface="+mn-lt"/>
            </a:endParaRPr>
          </a:p>
        </p:txBody>
      </p:sp>
      <p:sp>
        <p:nvSpPr>
          <p:cNvPr id="14" name="Zahnutá šipka doprava 13"/>
          <p:cNvSpPr/>
          <p:nvPr/>
        </p:nvSpPr>
        <p:spPr>
          <a:xfrm>
            <a:off x="1643042" y="2571744"/>
            <a:ext cx="500066" cy="428628"/>
          </a:xfrm>
          <a:prstGeom prst="curved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doprava 14"/>
          <p:cNvSpPr/>
          <p:nvPr/>
        </p:nvSpPr>
        <p:spPr>
          <a:xfrm>
            <a:off x="1643042" y="3000372"/>
            <a:ext cx="500066" cy="428628"/>
          </a:xfrm>
          <a:prstGeom prst="curved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doleva 15"/>
          <p:cNvSpPr/>
          <p:nvPr/>
        </p:nvSpPr>
        <p:spPr>
          <a:xfrm>
            <a:off x="6429388" y="2500306"/>
            <a:ext cx="500066" cy="428628"/>
          </a:xfrm>
          <a:prstGeom prst="curvedLef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>
            <a:off x="6429388" y="2928934"/>
            <a:ext cx="500066" cy="428628"/>
          </a:xfrm>
          <a:prstGeom prst="curvedLef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929454" y="2428868"/>
            <a:ext cx="5806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∙</a:t>
            </a:r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60</a:t>
            </a:r>
            <a:endParaRPr lang="cs-CZ" sz="24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071538" y="2500306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∙60</a:t>
            </a:r>
            <a:endParaRPr lang="cs-CZ" sz="24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71538" y="2928934"/>
            <a:ext cx="5806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∙</a:t>
            </a:r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60</a:t>
            </a:r>
            <a:endParaRPr lang="cs-CZ" sz="24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929454" y="2928934"/>
            <a:ext cx="5806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∙</a:t>
            </a:r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60</a:t>
            </a:r>
            <a:endParaRPr lang="cs-CZ" sz="2400" b="1" dirty="0">
              <a:solidFill>
                <a:srgbClr val="C00000"/>
              </a:solidFill>
              <a:latin typeface="+mn-lt"/>
            </a:endParaRPr>
          </a:p>
        </p:txBody>
      </p:sp>
      <p:pic>
        <p:nvPicPr>
          <p:cNvPr id="4098" name="Picture 2" descr="C:\Documents and Settings\rachotova\Local Settings\Temporary Internet Files\Content.IE5\DGC6USFP\MC90041353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29520" y="285728"/>
            <a:ext cx="1530118" cy="12858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 animBg="1"/>
      <p:bldP spid="15" grpId="0" animBg="1"/>
      <p:bldP spid="16" grpId="0" animBg="1"/>
      <p:bldP spid="17" grpId="0" animBg="1"/>
      <p:bldP spid="18" grpId="0"/>
      <p:bldP spid="19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285728"/>
            <a:ext cx="442915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Kulečníková koule o hmotnosti 200 g nabude silou úderu 4N rychlosti 1m/s.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Vyjádři tuto rychlost v km/</a:t>
            </a:r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h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.</a:t>
            </a:r>
            <a:endParaRPr lang="cs-CZ" sz="24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00100" y="2214554"/>
            <a:ext cx="351250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1s …………………………… 1m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60s = 1min ………….. 60m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60min = 1h ………. 3 600m</a:t>
            </a:r>
          </a:p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1h ……………………… 3,6km</a:t>
            </a:r>
            <a:endParaRPr lang="cs-CZ" sz="24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85918" y="3857628"/>
            <a:ext cx="17091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C00000"/>
                </a:solidFill>
                <a:latin typeface="+mn-lt"/>
              </a:rPr>
              <a:t>v = 3,6km/h</a:t>
            </a:r>
            <a:endParaRPr lang="cs-CZ" sz="2400" b="1" u="sng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357158" y="4429132"/>
            <a:ext cx="857256" cy="1928826"/>
          </a:xfrm>
          <a:prstGeom prst="rightArrow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14546" y="4643446"/>
            <a:ext cx="22170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1m/s = 3,6km/h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85984" y="5143512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2m/s =  </a:t>
            </a:r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?  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km/h      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72132" y="4500570"/>
            <a:ext cx="307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Zahnutá šipka doprava 11"/>
          <p:cNvSpPr/>
          <p:nvPr/>
        </p:nvSpPr>
        <p:spPr>
          <a:xfrm>
            <a:off x="1714480" y="4929198"/>
            <a:ext cx="500066" cy="428628"/>
          </a:xfrm>
          <a:prstGeom prst="curved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doleva 12"/>
          <p:cNvSpPr/>
          <p:nvPr/>
        </p:nvSpPr>
        <p:spPr>
          <a:xfrm>
            <a:off x="4429124" y="4929198"/>
            <a:ext cx="500066" cy="428628"/>
          </a:xfrm>
          <a:prstGeom prst="curvedLef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14414" y="4929198"/>
            <a:ext cx="4908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∙ 2</a:t>
            </a:r>
            <a:endParaRPr lang="cs-CZ" sz="24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929190" y="4857760"/>
            <a:ext cx="4908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∙ 2</a:t>
            </a:r>
            <a:endParaRPr lang="cs-CZ" sz="24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14678" y="5143512"/>
            <a:ext cx="510076" cy="4001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+mn-lt"/>
              </a:rPr>
              <a:t>7,2</a:t>
            </a:r>
            <a:endParaRPr lang="cs-CZ" sz="20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285984" y="5715016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3m/s =  </a:t>
            </a:r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?    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km/h      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14678" y="5715016"/>
            <a:ext cx="642942" cy="46166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+mn-lt"/>
              </a:rPr>
              <a:t>10,8</a:t>
            </a:r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  </a:t>
            </a:r>
            <a:endParaRPr lang="cs-CZ" sz="24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19" name="Zahnutá šipka doprava 18"/>
          <p:cNvSpPr/>
          <p:nvPr/>
        </p:nvSpPr>
        <p:spPr>
          <a:xfrm>
            <a:off x="1714480" y="4857760"/>
            <a:ext cx="500066" cy="1214446"/>
          </a:xfrm>
          <a:prstGeom prst="curvedRightArrow">
            <a:avLst>
              <a:gd name="adj1" fmla="val 25000"/>
              <a:gd name="adj2" fmla="val 50000"/>
              <a:gd name="adj3" fmla="val 1899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Zahnutá šipka doleva 19"/>
          <p:cNvSpPr/>
          <p:nvPr/>
        </p:nvSpPr>
        <p:spPr>
          <a:xfrm>
            <a:off x="4643438" y="4857760"/>
            <a:ext cx="500066" cy="1214446"/>
          </a:xfrm>
          <a:prstGeom prst="curvedLef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214942" y="5143512"/>
            <a:ext cx="4908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∙ 3</a:t>
            </a:r>
            <a:endParaRPr lang="cs-CZ" sz="24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214414" y="5143512"/>
            <a:ext cx="4908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∙ 3</a:t>
            </a:r>
            <a:endParaRPr lang="cs-CZ" sz="2400" b="1" dirty="0">
              <a:solidFill>
                <a:srgbClr val="C00000"/>
              </a:solidFill>
              <a:latin typeface="+mn-lt"/>
            </a:endParaRPr>
          </a:p>
        </p:txBody>
      </p:sp>
      <p:pic>
        <p:nvPicPr>
          <p:cNvPr id="5122" name="Picture 2" descr="C:\Documents and Settings\rachotova\Local Settings\Temporary Internet Files\Content.IE5\61WXIA5M\MP90038744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214290"/>
            <a:ext cx="3657600" cy="2609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 animBg="1"/>
      <p:bldP spid="9" grpId="0"/>
      <p:bldP spid="10" grpId="0"/>
      <p:bldP spid="12" grpId="0" animBg="1"/>
      <p:bldP spid="12" grpId="1" animBg="1"/>
      <p:bldP spid="13" grpId="0" animBg="1"/>
      <p:bldP spid="13" grpId="1" animBg="1"/>
      <p:bldP spid="14" grpId="0"/>
      <p:bldP spid="14" grpId="1"/>
      <p:bldP spid="15" grpId="0"/>
      <p:bldP spid="15" grpId="1"/>
      <p:bldP spid="16" grpId="0" animBg="1"/>
      <p:bldP spid="17" grpId="0"/>
      <p:bldP spid="18" grpId="0" animBg="1"/>
      <p:bldP spid="19" grpId="0" animBg="1"/>
      <p:bldP spid="19" grpId="1" animBg="1"/>
      <p:bldP spid="20" grpId="0" animBg="1"/>
      <p:bldP spid="20" grpId="1" animBg="1"/>
      <p:bldP spid="21" grpId="0"/>
      <p:bldP spid="21" grpId="1"/>
      <p:bldP spid="22" grpId="0"/>
      <p:bldP spid="22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2376" y="642918"/>
            <a:ext cx="295920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1m/s ……….. 3,6km/h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2m/s ……….. 7,2km/h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3m/s ………. 10,8km/h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72000" y="1000109"/>
            <a:ext cx="34288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21,6km/h …………   ?   m/s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29256" y="500042"/>
            <a:ext cx="11833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???????</a:t>
            </a:r>
            <a:endParaRPr lang="cs-CZ" sz="24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3438" y="1500174"/>
            <a:ext cx="34288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3,6km/h …………   1   m/s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9" name="Zahnutá šipka doprava 8"/>
          <p:cNvSpPr/>
          <p:nvPr/>
        </p:nvSpPr>
        <p:spPr>
          <a:xfrm rot="10800000">
            <a:off x="8001024" y="1142984"/>
            <a:ext cx="285752" cy="642942"/>
          </a:xfrm>
          <a:prstGeom prst="curvedRightArrow">
            <a:avLst>
              <a:gd name="adj1" fmla="val 25000"/>
              <a:gd name="adj2" fmla="val 50000"/>
              <a:gd name="adj3" fmla="val 61056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doleva 10"/>
          <p:cNvSpPr/>
          <p:nvPr/>
        </p:nvSpPr>
        <p:spPr>
          <a:xfrm rot="10800000">
            <a:off x="4286248" y="1142984"/>
            <a:ext cx="285752" cy="642942"/>
          </a:xfrm>
          <a:prstGeom prst="curvedLef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286776" y="1214422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∙6</a:t>
            </a:r>
            <a:endParaRPr lang="cs-CZ" sz="24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71868" y="1214422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     ∙6 </a:t>
            </a:r>
            <a:endParaRPr lang="cs-CZ" sz="24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29454" y="1000108"/>
            <a:ext cx="340158" cy="46166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6</a:t>
            </a:r>
            <a:endParaRPr lang="cs-CZ" sz="24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714348" y="3214686"/>
            <a:ext cx="857256" cy="1928826"/>
          </a:xfrm>
          <a:prstGeom prst="rightArrow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28926" y="4000504"/>
            <a:ext cx="3261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+mn-lt"/>
              </a:rPr>
              <a:t>m/s               km/h</a:t>
            </a:r>
            <a:endParaRPr lang="cs-CZ" sz="32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7" name="Zahnutá šipka dolů 16"/>
          <p:cNvSpPr/>
          <p:nvPr/>
        </p:nvSpPr>
        <p:spPr>
          <a:xfrm>
            <a:off x="3428992" y="3214686"/>
            <a:ext cx="2071702" cy="785818"/>
          </a:xfrm>
          <a:prstGeom prst="curvedDown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dolů 18"/>
          <p:cNvSpPr/>
          <p:nvPr/>
        </p:nvSpPr>
        <p:spPr>
          <a:xfrm rot="10800000">
            <a:off x="3357554" y="4643446"/>
            <a:ext cx="2071702" cy="785818"/>
          </a:xfrm>
          <a:prstGeom prst="curvedDown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857620" y="2643182"/>
            <a:ext cx="9108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+mn-lt"/>
              </a:rPr>
              <a:t>∙ 3,6</a:t>
            </a:r>
            <a:endParaRPr lang="cs-CZ" sz="3200" b="1" dirty="0">
              <a:latin typeface="+mn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071934" y="5500702"/>
            <a:ext cx="9140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+mn-lt"/>
              </a:rPr>
              <a:t>: 3,6</a:t>
            </a:r>
            <a:endParaRPr lang="cs-CZ" sz="32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 animBg="1"/>
      <p:bldP spid="11" grpId="0" animBg="1"/>
      <p:bldP spid="12" grpId="0"/>
      <p:bldP spid="13" grpId="0"/>
      <p:bldP spid="14" grpId="0" animBg="1"/>
      <p:bldP spid="15" grpId="0" animBg="1"/>
      <p:bldP spid="16" grpId="0"/>
      <p:bldP spid="17" grpId="0" animBg="1"/>
      <p:bldP spid="19" grpId="0" animBg="1"/>
      <p:bldP spid="20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28596" y="357166"/>
            <a:ext cx="75724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Na podzim vlašťovka odlétala na jih rychlostí 3,6km/min.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Vyjádři tuto rychlost v m/s a km/</a:t>
            </a:r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h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.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4348" y="1928802"/>
            <a:ext cx="27174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1min …………. 3,6km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928662" y="2357430"/>
            <a:ext cx="26432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60s ……….. 3 600m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33800" name="Picture 8" descr="C:\Documents and Settings\rachotova\Local Settings\Temporary Internet Files\Content.IE5\ABZX8RPH\MC9004419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86710" y="214290"/>
            <a:ext cx="941784" cy="1112839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071538" y="2786058"/>
            <a:ext cx="2451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1s ……………. 60m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3" name="Zahnutá šipka doprava 12"/>
          <p:cNvSpPr/>
          <p:nvPr/>
        </p:nvSpPr>
        <p:spPr>
          <a:xfrm>
            <a:off x="642910" y="2571744"/>
            <a:ext cx="285752" cy="428628"/>
          </a:xfrm>
          <a:prstGeom prst="curved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eva 13"/>
          <p:cNvSpPr/>
          <p:nvPr/>
        </p:nvSpPr>
        <p:spPr>
          <a:xfrm>
            <a:off x="3357554" y="2571744"/>
            <a:ext cx="285752" cy="428628"/>
          </a:xfrm>
          <a:prstGeom prst="curvedLef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0" y="2571744"/>
            <a:ext cx="6429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:60</a:t>
            </a:r>
            <a:endParaRPr lang="cs-CZ" sz="24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643306" y="2500306"/>
            <a:ext cx="5806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:60</a:t>
            </a:r>
            <a:endParaRPr lang="cs-CZ" sz="24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29190" y="3571876"/>
            <a:ext cx="27174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1min …………. 3,6km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214810" y="4071942"/>
            <a:ext cx="34227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60min = 1h ……….. 216km</a:t>
            </a:r>
          </a:p>
        </p:txBody>
      </p:sp>
      <p:sp>
        <p:nvSpPr>
          <p:cNvPr id="19" name="Zahnutá šipka doprava 18"/>
          <p:cNvSpPr/>
          <p:nvPr/>
        </p:nvSpPr>
        <p:spPr>
          <a:xfrm>
            <a:off x="3857620" y="3857628"/>
            <a:ext cx="285752" cy="428628"/>
          </a:xfrm>
          <a:prstGeom prst="curved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Zahnutá šipka doleva 19"/>
          <p:cNvSpPr/>
          <p:nvPr/>
        </p:nvSpPr>
        <p:spPr>
          <a:xfrm>
            <a:off x="7643834" y="3857628"/>
            <a:ext cx="285752" cy="428628"/>
          </a:xfrm>
          <a:prstGeom prst="curvedLef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929586" y="3786190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∙60</a:t>
            </a:r>
            <a:endParaRPr lang="cs-CZ" sz="24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14678" y="3786190"/>
            <a:ext cx="6429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∙60</a:t>
            </a:r>
            <a:endParaRPr lang="cs-CZ" sz="24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000364" y="5000636"/>
            <a:ext cx="5500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Rychlost vlašťovky byla 60m/s, 216km/</a:t>
            </a:r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h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.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24" name="Zahnutá šipka dolů 23"/>
          <p:cNvSpPr/>
          <p:nvPr/>
        </p:nvSpPr>
        <p:spPr>
          <a:xfrm>
            <a:off x="5715008" y="1428736"/>
            <a:ext cx="1500198" cy="500066"/>
          </a:xfrm>
          <a:prstGeom prst="curvedDown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Zahnutá šipka dolů 24"/>
          <p:cNvSpPr/>
          <p:nvPr/>
        </p:nvSpPr>
        <p:spPr>
          <a:xfrm rot="10800000">
            <a:off x="5643570" y="2357430"/>
            <a:ext cx="1500198" cy="500066"/>
          </a:xfrm>
          <a:prstGeom prst="curvedDown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000628" y="1928802"/>
            <a:ext cx="3357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  60m/s       216km/h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000760" y="1000108"/>
            <a:ext cx="726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∙ 3,6</a:t>
            </a:r>
            <a:endParaRPr lang="cs-CZ" sz="2400" b="1" dirty="0">
              <a:latin typeface="+mn-lt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072198" y="2857496"/>
            <a:ext cx="7296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: 3,6</a:t>
            </a:r>
            <a:endParaRPr lang="cs-CZ" sz="2400" b="1" dirty="0">
              <a:latin typeface="+mn-lt"/>
            </a:endParaRPr>
          </a:p>
        </p:txBody>
      </p:sp>
      <p:pic>
        <p:nvPicPr>
          <p:cNvPr id="6146" name="Picture 2" descr="C:\Documents and Settings\rachotova\Local Settings\Temporary Internet Files\Content.IE5\61WXIA5M\MC90005261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3929066"/>
            <a:ext cx="2103085" cy="19288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38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2" grpId="0"/>
      <p:bldP spid="13" grpId="0" animBg="1"/>
      <p:bldP spid="14" grpId="0" animBg="1"/>
      <p:bldP spid="15" grpId="0"/>
      <p:bldP spid="16" grpId="0"/>
      <p:bldP spid="17" grpId="0"/>
      <p:bldP spid="18" grpId="0"/>
      <p:bldP spid="19" grpId="0" animBg="1"/>
      <p:bldP spid="20" grpId="0" animBg="1"/>
      <p:bldP spid="21" grpId="0"/>
      <p:bldP spid="22" grpId="0"/>
      <p:bldP spid="23" grpId="0"/>
      <p:bldP spid="24" grpId="0" animBg="1"/>
      <p:bldP spid="25" grpId="0" animBg="1"/>
      <p:bldP spid="26" grpId="0"/>
      <p:bldP spid="27" grpId="0"/>
      <p:bldP spid="2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28728" y="4214818"/>
          <a:ext cx="6407150" cy="736092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vlastní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tvorby.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Obrázky  z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galerie Microsoft office.</a:t>
                      </a:r>
                      <a:r>
                        <a:rPr lang="cs-CZ" sz="1200" dirty="0" smtClean="0"/>
                        <a:t> </a:t>
                      </a: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00430" y="2143116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6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87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88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1202</TotalTime>
  <Words>836</Words>
  <Application>Microsoft Office PowerPoint</Application>
  <PresentationFormat>Předvádění na obrazovce (4:3)</PresentationFormat>
  <Paragraphs>158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ZS UPRKOVA</dc:creator>
  <cp:lastModifiedBy>rachotova</cp:lastModifiedBy>
  <cp:revision>132</cp:revision>
  <dcterms:created xsi:type="dcterms:W3CDTF">2012-07-16T19:36:11Z</dcterms:created>
  <dcterms:modified xsi:type="dcterms:W3CDTF">2013-06-05T11:40:08Z</dcterms:modified>
</cp:coreProperties>
</file>