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4" r:id="rId2"/>
    <p:sldId id="256" r:id="rId3"/>
    <p:sldId id="258" r:id="rId4"/>
    <p:sldId id="273" r:id="rId5"/>
    <p:sldId id="262" r:id="rId6"/>
    <p:sldId id="257" r:id="rId7"/>
    <p:sldId id="261" r:id="rId8"/>
    <p:sldId id="263" r:id="rId9"/>
    <p:sldId id="268" r:id="rId10"/>
    <p:sldId id="269" r:id="rId11"/>
    <p:sldId id="270" r:id="rId12"/>
    <p:sldId id="271" r:id="rId13"/>
    <p:sldId id="272" r:id="rId14"/>
    <p:sldId id="276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F562E-DF50-41E3-8FAB-404FE5A50C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86EE0-8A0D-4C42-9E42-9F22EF5D1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 účinek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86EE0-8A0D-4C42-9E42-9F22EF5D16E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fyzika.zskrestova.cz/wp-content/uploads/2009/01/isaacnewton-1689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1/Water_level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8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790510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VY_32_INOVACE_10B_07_Síla – opakování 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3.12.2012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opakování učiva síla. Žáci si připomenou pojem gravitační síla a tíha, zopakují si účinky síly na těleso, znázornění síly, ….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25824" y="357166"/>
            <a:ext cx="7851648" cy="1828800"/>
          </a:xfrm>
        </p:spPr>
        <p:txBody>
          <a:bodyPr/>
          <a:lstStyle/>
          <a:p>
            <a:r>
              <a:rPr lang="cs-CZ" sz="9600" dirty="0" smtClean="0"/>
              <a:t>SÍLA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500306"/>
            <a:ext cx="7854696" cy="1752600"/>
          </a:xfrm>
        </p:spPr>
        <p:txBody>
          <a:bodyPr>
            <a:normAutofit fontScale="92500"/>
          </a:bodyPr>
          <a:lstStyle/>
          <a:p>
            <a:r>
              <a:rPr lang="cs-CZ" sz="7200" dirty="0" smtClean="0"/>
              <a:t>opakování - 6.ročník</a:t>
            </a:r>
            <a:endParaRPr lang="cs-CZ" sz="7200" dirty="0"/>
          </a:p>
        </p:txBody>
      </p:sp>
      <p:pic>
        <p:nvPicPr>
          <p:cNvPr id="1030" name="Picture 6" descr="C:\Documents and Settings\rachotova\Local Settings\Temporary Internet Files\Content.IE5\61WXIA5M\MC9003797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4080040">
            <a:off x="7582790" y="5651862"/>
            <a:ext cx="1437147" cy="1046984"/>
          </a:xfrm>
          <a:prstGeom prst="rect">
            <a:avLst/>
          </a:prstGeom>
          <a:noFill/>
        </p:spPr>
      </p:pic>
      <p:grpSp>
        <p:nvGrpSpPr>
          <p:cNvPr id="21" name="Skupina 20"/>
          <p:cNvGrpSpPr/>
          <p:nvPr/>
        </p:nvGrpSpPr>
        <p:grpSpPr>
          <a:xfrm>
            <a:off x="1" y="4143380"/>
            <a:ext cx="8858247" cy="2998420"/>
            <a:chOff x="1" y="4143380"/>
            <a:chExt cx="8858247" cy="2998420"/>
          </a:xfrm>
        </p:grpSpPr>
        <p:pic>
          <p:nvPicPr>
            <p:cNvPr id="1026" name="Picture 2" descr="C:\Documents and Settings\rachotova\Local Settings\Temporary Internet Files\Content.IE5\61WXIA5M\MP900448677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14348" y="4500570"/>
              <a:ext cx="1458948" cy="970913"/>
            </a:xfrm>
            <a:prstGeom prst="rect">
              <a:avLst/>
            </a:prstGeom>
            <a:noFill/>
          </p:spPr>
        </p:pic>
        <p:pic>
          <p:nvPicPr>
            <p:cNvPr id="1027" name="Picture 3" descr="C:\Documents and Settings\rachotova\Local Settings\Temporary Internet Files\Content.IE5\ABZX8RPH\MP900425299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85918" y="5357826"/>
              <a:ext cx="1643042" cy="1093650"/>
            </a:xfrm>
            <a:prstGeom prst="rect">
              <a:avLst/>
            </a:prstGeom>
            <a:noFill/>
          </p:spPr>
        </p:pic>
        <p:pic>
          <p:nvPicPr>
            <p:cNvPr id="1028" name="Picture 4" descr="C:\Documents and Settings\rachotova\Local Settings\Temporary Internet Files\Content.IE5\61WXIA5M\MP900385413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14876" y="4429132"/>
              <a:ext cx="1071554" cy="1500176"/>
            </a:xfrm>
            <a:prstGeom prst="rect">
              <a:avLst/>
            </a:prstGeom>
            <a:noFill/>
          </p:spPr>
        </p:pic>
        <p:pic>
          <p:nvPicPr>
            <p:cNvPr id="1029" name="Picture 5" descr="C:\Documents and Settings\rachotova\Local Settings\Temporary Internet Files\Content.IE5\RWF5BG08\MC900056202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5857884" y="5429264"/>
              <a:ext cx="1119570" cy="1118439"/>
            </a:xfrm>
            <a:prstGeom prst="rect">
              <a:avLst/>
            </a:prstGeom>
            <a:noFill/>
          </p:spPr>
        </p:pic>
        <p:pic>
          <p:nvPicPr>
            <p:cNvPr id="1031" name="Picture 7" descr="C:\Documents and Settings\rachotova\Local Settings\Temporary Internet Files\Content.IE5\RWF5BG08\MC900389214[1].wmf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6786578" y="4429131"/>
              <a:ext cx="714380" cy="1109195"/>
            </a:xfrm>
            <a:prstGeom prst="rect">
              <a:avLst/>
            </a:prstGeom>
            <a:noFill/>
          </p:spPr>
        </p:pic>
        <p:pic>
          <p:nvPicPr>
            <p:cNvPr id="1032" name="Picture 8" descr="C:\Documents and Settings\rachotova\Local Settings\Temporary Internet Files\Content.IE5\RWF5BG08\MC900441874[1].wmf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3786182" y="5357826"/>
              <a:ext cx="1057276" cy="1059112"/>
            </a:xfrm>
            <a:prstGeom prst="rect">
              <a:avLst/>
            </a:prstGeom>
            <a:noFill/>
          </p:spPr>
        </p:pic>
        <p:pic>
          <p:nvPicPr>
            <p:cNvPr id="1033" name="Picture 9" descr="C:\Documents and Settings\rachotova\Local Settings\Temporary Internet Files\Content.IE5\RWF5BG08\MC900301066[1].wmf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2714612" y="4429132"/>
              <a:ext cx="1056361" cy="1056361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1" y="4643446"/>
              <a:ext cx="7143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8143900" y="4143380"/>
              <a:ext cx="7143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29058" y="4214818"/>
              <a:ext cx="50959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85786" y="5572140"/>
              <a:ext cx="7143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86380" y="4714884"/>
              <a:ext cx="7143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72198" y="4286256"/>
              <a:ext cx="409547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000892" y="5572140"/>
              <a:ext cx="71434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?</a:t>
              </a:r>
              <a:endParaRPr lang="cs-CZ" sz="9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438912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Poznáš známého fyzika na obrázku?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fyzika.zskrestova.cz/wp-content/uploads/2009/01/1170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1785926"/>
            <a:ext cx="3223767" cy="2643206"/>
          </a:xfrm>
          <a:prstGeom prst="rect">
            <a:avLst/>
          </a:prstGeom>
          <a:noFill/>
        </p:spPr>
      </p:pic>
      <p:pic>
        <p:nvPicPr>
          <p:cNvPr id="1028" name="Picture 4" descr="Isaac Newt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1571612"/>
            <a:ext cx="1552575" cy="21336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71802" y="1714488"/>
            <a:ext cx="18004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Nápověda: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44" y="4214818"/>
            <a:ext cx="2702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Správná odpověď: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4714884"/>
            <a:ext cx="74295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Sir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Isaac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Newton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(4.ledna 1643 – 31.března 1727 v Londýně byl anglický fyzik, matematik, astronom, přírodní filosof, alchymista a teolog, jenž bývá často považován za jednu z nejvlivnějších osob v dějinách lidstva.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Gravitační síla, tíha tělesa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329642" cy="496730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Gravitační sílu označujeme …. a tíhu těles označujeme …. 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konkrétních příkladech vysvětlete existenci gravitační síly.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Urči, jak velkou gravitační silou jsi přitahován k Zemi.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ruce mám položenou čokoládu o hmotnosti 100g, čokoláda má tíhu ….. a na ruku působí silou ……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Těleso, které má na Zemi tíhu 600N, bude mít na ostatních planetách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stejnou/jinou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tíhu.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siloměr jsme zavěsili sáček s bonbóny a změřili tíhu 1,5N. Sáček s bonbóny má hmotnost …….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Water level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285860"/>
            <a:ext cx="5207136" cy="3915768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642910" y="857232"/>
            <a:ext cx="4286280" cy="1643074"/>
          </a:xfrm>
        </p:spPr>
        <p:txBody>
          <a:bodyPr/>
          <a:lstStyle/>
          <a:p>
            <a:r>
              <a:rPr lang="cs-CZ" dirty="0" smtClean="0"/>
              <a:t>Urči, které přístroje jsou zde znázorněny a k čemu slouží.</a:t>
            </a:r>
            <a:endParaRPr lang="cs-CZ" dirty="0"/>
          </a:p>
        </p:txBody>
      </p:sp>
      <p:pic>
        <p:nvPicPr>
          <p:cNvPr id="29700" name="Picture 4" descr="http://upload.wikimedia.org/wikipedia/commons/9/9d/Plumb_bo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1714488"/>
            <a:ext cx="1949470" cy="2888104"/>
          </a:xfrm>
          <a:prstGeom prst="rect">
            <a:avLst/>
          </a:prstGeom>
          <a:noFill/>
        </p:spPr>
      </p:pic>
      <p:pic>
        <p:nvPicPr>
          <p:cNvPr id="29701" name="Picture 5" descr="P1030122"/>
          <p:cNvPicPr>
            <a:picLocks noChangeAspect="1" noChangeArrowheads="1"/>
          </p:cNvPicPr>
          <p:nvPr/>
        </p:nvPicPr>
        <p:blipFill>
          <a:blip r:embed="rId5" cstate="print"/>
          <a:srcRect l="16411" t="19896" r="19875" b="12047"/>
          <a:stretch>
            <a:fillRect/>
          </a:stretch>
        </p:blipFill>
        <p:spPr bwMode="auto">
          <a:xfrm>
            <a:off x="3643306" y="4214818"/>
            <a:ext cx="2580515" cy="2065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258204" cy="5610244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Zapiš písmena u vět, ve kterých je slovo síla použito  správně ve fyzikálním významu.</a:t>
            </a:r>
          </a:p>
          <a:p>
            <a:pPr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Myšlenky mají sílu, která ovlivňuje náš každodenní život, více než si uvědomujete.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Tenisová raketa působí silou na míček.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Magnet přitahuje ocelovou kuličku magnetickou silou.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Pěvecká soutěž nemusí být jen 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talentu,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ale i o síle lidskosti.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Není divu, že se síla zvyku někdy označuje jako druhá přirozenost, tedy vliv, který silně působí na náš život.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Pružina se prodlouží tím víc, čím větší silou na ni působíme.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Síla lásky tě může jak vichr smést, síla lásky tě může ke hvězdám nést.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Účinky síly na těleso mohou být pohybové a deformační.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Síla může uvést těleso do pohybu nebo ho zastavit.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o)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Jirka vám sdělí vše o nástroji sledujícího sílu webových stránek.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472518" cy="546736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Síla je odvozená fyzikální veličina, kterou značíme ….</a:t>
            </a:r>
          </a:p>
          <a:p>
            <a:pPr lvl="2"/>
            <a:r>
              <a:rPr lang="cs-CZ" sz="2600" dirty="0" smtClean="0">
                <a:latin typeface="Arial" pitchFamily="34" charset="0"/>
                <a:cs typeface="Arial" pitchFamily="34" charset="0"/>
              </a:rPr>
              <a:t>V jakých jednotkách měříme sílu?</a:t>
            </a:r>
          </a:p>
          <a:p>
            <a:pPr lvl="2"/>
            <a:r>
              <a:rPr lang="cs-CZ" sz="2600" dirty="0" smtClean="0">
                <a:latin typeface="Arial" pitchFamily="34" charset="0"/>
                <a:cs typeface="Arial" pitchFamily="34" charset="0"/>
              </a:rPr>
              <a:t>Kterým měřidlem sílu měříme?</a:t>
            </a:r>
          </a:p>
          <a:p>
            <a:pPr lvl="2"/>
            <a:r>
              <a:rPr lang="cs-CZ" sz="2600" dirty="0" smtClean="0">
                <a:latin typeface="Arial" pitchFamily="34" charset="0"/>
                <a:cs typeface="Arial" pitchFamily="34" charset="0"/>
              </a:rPr>
              <a:t>Popiš hlavní části siloměru…</a:t>
            </a:r>
          </a:p>
          <a:p>
            <a:pPr lvl="2"/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2"/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2"/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cs-CZ" sz="2500" dirty="0" smtClean="0">
                <a:latin typeface="Arial" pitchFamily="34" charset="0"/>
                <a:cs typeface="Arial" pitchFamily="34" charset="0"/>
              </a:rPr>
              <a:t>Vysvětli důležitost údaje o měřícím rozsahu siloměru.</a:t>
            </a:r>
          </a:p>
          <a:p>
            <a:pPr lvl="2"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amper.ped.muni.cz/~xstibor/pokusy/IMG/cislo1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2714620"/>
            <a:ext cx="1085850" cy="2276475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5857884" y="2571744"/>
            <a:ext cx="214314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429388" y="2571744"/>
            <a:ext cx="214314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8229600" cy="70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Účinky síly na těleso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229600" cy="435771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Působením síly můžeme: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uvést těleso z klidu do pohybu,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uvést těleso z pohybu do klidu,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změnit směr pohybu tělesa,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zdeformovat těleso dočasně nebo trvale.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Účinky síly na těleso mohou být 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pohybové,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deformační.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43042" y="6143644"/>
            <a:ext cx="68781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K uvedeným účinkům sděl konkrétní příklady.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8229600" cy="70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Znázornění síly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1" y="1571612"/>
            <a:ext cx="471490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V případě a) i b) působíme stejně velkou silou na věšák.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Bude účinek sil v obou dvou případech stejný?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3" name="Picture 3" descr="C:\Documents and Settings\rachotova\Local Settings\Temporary Internet Files\Content.IE5\DGC6USFP\MC9003402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1643050"/>
            <a:ext cx="1560376" cy="3857652"/>
          </a:xfrm>
          <a:prstGeom prst="rect">
            <a:avLst/>
          </a:prstGeom>
          <a:noFill/>
        </p:spPr>
      </p:pic>
      <p:pic>
        <p:nvPicPr>
          <p:cNvPr id="20484" name="Picture 4" descr="C:\Documents and Settings\rachotova\Local Settings\Temporary Internet Files\Content.IE5\ABZX8RPH\MC90044180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1750199" y="1535893"/>
            <a:ext cx="585782" cy="800096"/>
          </a:xfrm>
          <a:prstGeom prst="rect">
            <a:avLst/>
          </a:prstGeom>
          <a:noFill/>
        </p:spPr>
      </p:pic>
      <p:pic>
        <p:nvPicPr>
          <p:cNvPr id="9" name="Picture 4" descr="C:\Documents and Settings\rachotova\Local Settings\Temporary Internet Files\Content.IE5\ABZX8RPH\MC900441804[1].pn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1614072" y="4458102"/>
            <a:ext cx="572283" cy="942972"/>
          </a:xfrm>
          <a:prstGeom prst="rect">
            <a:avLst/>
          </a:prstGeom>
          <a:noFill/>
        </p:spPr>
      </p:pic>
      <p:sp>
        <p:nvSpPr>
          <p:cNvPr id="22" name="Šipka doprava 21"/>
          <p:cNvSpPr/>
          <p:nvPr/>
        </p:nvSpPr>
        <p:spPr>
          <a:xfrm>
            <a:off x="2071670" y="1857364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000232" y="4929198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214414" y="17144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071538" y="464344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43306" y="3429000"/>
            <a:ext cx="47149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V případě 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a)věšák se překlopí na zem,  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b)věšák se posune.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Rectangle 8"/>
          <p:cNvSpPr>
            <a:spLocks noChangeArrowheads="1"/>
          </p:cNvSpPr>
          <p:nvPr/>
        </p:nvSpPr>
        <p:spPr bwMode="auto">
          <a:xfrm>
            <a:off x="2857488" y="5500702"/>
            <a:ext cx="8964613" cy="1040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Účinky síly závisí na </a:t>
            </a:r>
            <a:r>
              <a:rPr lang="cs-CZ" sz="28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bodě</a:t>
            </a:r>
            <a:r>
              <a:rPr lang="cs-CZ" sz="28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endParaRPr lang="cs-CZ" sz="2800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kterém působí = PŮSOBIŠTI </a:t>
            </a:r>
            <a:r>
              <a:rPr lang="cs-CZ" sz="28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SÍLY.</a:t>
            </a:r>
            <a:endParaRPr lang="cs-CZ" sz="28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 animBg="1"/>
      <p:bldP spid="23" grpId="0" animBg="1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8229600" cy="70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Znázornění síly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4714884"/>
            <a:ext cx="759695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V případě a)posunuje skříní mravenec 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a v případě b)kulturista. 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Budou v obou případech posuvné účinky shodné?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6" name="Picture 6" descr="C:\Documents and Settings\rachotova\Local Settings\Temporary Internet Files\Content.IE5\DGC6USFP\MC9003262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857364"/>
            <a:ext cx="1558791" cy="2770874"/>
          </a:xfrm>
          <a:prstGeom prst="rect">
            <a:avLst/>
          </a:prstGeom>
          <a:noFill/>
        </p:spPr>
      </p:pic>
      <p:pic>
        <p:nvPicPr>
          <p:cNvPr id="20488" name="Picture 8" descr="C:\Documents and Settings\rachotova\Local Settings\Temporary Internet Files\Content.IE5\ABZX8RPH\MC9002408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3786190"/>
            <a:ext cx="539609" cy="653813"/>
          </a:xfrm>
          <a:prstGeom prst="rect">
            <a:avLst/>
          </a:prstGeom>
          <a:noFill/>
        </p:spPr>
      </p:pic>
      <p:pic>
        <p:nvPicPr>
          <p:cNvPr id="20490" name="Picture 10" descr="C:\Documents and Settings\rachotova\Local Settings\Temporary Internet Files\Content.IE5\DGC6USFP\MC90021760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2500306"/>
            <a:ext cx="2064379" cy="1969847"/>
          </a:xfrm>
          <a:prstGeom prst="rect">
            <a:avLst/>
          </a:prstGeom>
          <a:noFill/>
        </p:spPr>
      </p:pic>
      <p:pic>
        <p:nvPicPr>
          <p:cNvPr id="16" name="Picture 6" descr="C:\Documents and Settings\rachotova\Local Settings\Temporary Internet Files\Content.IE5\DGC6USFP\MC9003262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1928802"/>
            <a:ext cx="1558791" cy="2770874"/>
          </a:xfrm>
          <a:prstGeom prst="rect">
            <a:avLst/>
          </a:prstGeom>
          <a:noFill/>
        </p:spPr>
      </p:pic>
      <p:sp>
        <p:nvSpPr>
          <p:cNvPr id="17" name="Šipka doprava 16"/>
          <p:cNvSpPr/>
          <p:nvPr/>
        </p:nvSpPr>
        <p:spPr>
          <a:xfrm rot="10800000">
            <a:off x="2571736" y="4000504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0800000">
            <a:off x="5572132" y="4071942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214414" y="17144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43372" y="17144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9"/>
          <p:cNvSpPr>
            <a:spLocks noChangeArrowheads="1"/>
          </p:cNvSpPr>
          <p:nvPr/>
        </p:nvSpPr>
        <p:spPr bwMode="auto">
          <a:xfrm>
            <a:off x="214282" y="6072206"/>
            <a:ext cx="867568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Účinky síly závisí na  </a:t>
            </a:r>
            <a:r>
              <a:rPr lang="cs-CZ" sz="32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VELIKOSTI SÍLY.</a:t>
            </a:r>
            <a:endParaRPr lang="cs-CZ" sz="32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 animBg="1"/>
      <p:bldP spid="18" grpId="0" animBg="1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8229600" cy="70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Znázornění síly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00496" y="2071678"/>
            <a:ext cx="435771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Fotbalisté kopnou do míče stejnou silou v uvedeném směru. Bude účinek síly v případě a) i b) totožný?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3" name="Picture 13" descr="C:\Documents and Settings\rachotova\Local Settings\Temporary Internet Files\Content.IE5\61WXIA5M\MP9004028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500438"/>
            <a:ext cx="1714480" cy="1285860"/>
          </a:xfrm>
          <a:prstGeom prst="rect">
            <a:avLst/>
          </a:prstGeom>
          <a:noFill/>
        </p:spPr>
      </p:pic>
      <p:pic>
        <p:nvPicPr>
          <p:cNvPr id="20495" name="Picture 15" descr="C:\Documents and Settings\rachotova\Local Settings\Temporary Internet Files\Content.IE5\RWF5BG08\MC9004336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357298"/>
            <a:ext cx="955675" cy="1841500"/>
          </a:xfrm>
          <a:prstGeom prst="rect">
            <a:avLst/>
          </a:prstGeom>
          <a:noFill/>
        </p:spPr>
      </p:pic>
      <p:pic>
        <p:nvPicPr>
          <p:cNvPr id="20496" name="Picture 16" descr="C:\Documents and Settings\rachotova\Local Settings\Temporary Internet Files\Content.IE5\DGC6USFP\MC9004336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357430"/>
            <a:ext cx="1210666" cy="1828800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 rot="172291">
            <a:off x="1362473" y="3943165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5400000">
            <a:off x="2261127" y="3239543"/>
            <a:ext cx="549780" cy="21431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207167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85918" y="128586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Rectangle 8"/>
          <p:cNvSpPr>
            <a:spLocks noChangeArrowheads="1"/>
          </p:cNvSpPr>
          <p:nvPr/>
        </p:nvSpPr>
        <p:spPr bwMode="auto">
          <a:xfrm>
            <a:off x="2928926" y="5072074"/>
            <a:ext cx="5286412" cy="1175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Účinky síly závisí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r>
              <a:rPr lang="cs-CZ" sz="3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SMĚRU PŮSOBENÍ </a:t>
            </a:r>
            <a:r>
              <a:rPr lang="cs-CZ" sz="32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SÍLY.</a:t>
            </a:r>
            <a:endParaRPr lang="cs-CZ" sz="32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7" grpId="0" animBg="1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928670"/>
            <a:ext cx="8443914" cy="4897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Znázornění síly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158" y="1714488"/>
            <a:ext cx="442871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Účinky síly závisí:</a:t>
            </a:r>
          </a:p>
          <a:p>
            <a:pPr lvl="1">
              <a:buFont typeface="Wingdings" pitchFamily="2" charset="2"/>
              <a:buChar char="ü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směru působení síly,</a:t>
            </a:r>
          </a:p>
          <a:p>
            <a:pPr lvl="1">
              <a:buFont typeface="Wingdings" pitchFamily="2" charset="2"/>
              <a:buChar char="ü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velikosti síly,</a:t>
            </a:r>
          </a:p>
          <a:p>
            <a:pPr lvl="1">
              <a:buFont typeface="Wingdings" pitchFamily="2" charset="2"/>
              <a:buChar char="ü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působišti síly.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3786190"/>
            <a:ext cx="80906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To vše musí být obsaženo v grafickém znázornění sil!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1506" name="Rovnice" r:id="rId3" imgW="1141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8229600" cy="70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Znázornění síly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28596" y="1285860"/>
            <a:ext cx="8229600" cy="198120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Zvolíme měřítko (např. 1cm = 0,5N).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Narýsujeme přímku, v jejímž směru síla působí.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Označíme působiště P.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Naneseme velikost síly (od působiště), zakončíme šipkou.</a:t>
            </a:r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31746" name="Rovnice" r:id="rId3" imgW="114120" imgH="215640" progId="Equation.3">
              <p:embed/>
            </p:oleObj>
          </a:graphicData>
        </a:graphic>
      </p:graphicFrame>
      <p:sp>
        <p:nvSpPr>
          <p:cNvPr id="26" name="Rovnoramenný trojúhelník 25"/>
          <p:cNvSpPr/>
          <p:nvPr/>
        </p:nvSpPr>
        <p:spPr>
          <a:xfrm>
            <a:off x="4929190" y="1285860"/>
            <a:ext cx="142876" cy="14287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748" name="Picture 4" descr="Různé síl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8076" y="3571875"/>
            <a:ext cx="7475824" cy="2866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83464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3.8.2012]. Dostupný na WWW: http://cs.wikipedia.org/wiki/Soubor:GodfreyKneller-IsaacNewton-1689.jpg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3.8.2012]. Dostupný na WWW: http://cs.wikipedia.org/wiki/Isaac_Newton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THOMAS, Jim.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3.8.2012]. Dostupný na WWW: http://upload.wikimedia.org/wikipedia/http://upload.wikimedia.org/wikipedia/commons/9/9d/Plumb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863979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Fyzika</a:t>
                      </a:r>
                      <a:r>
                        <a:rPr lang="cs-CZ" sz="1200" dirty="0" smtClean="0"/>
                        <a:t> [online]. [cit. 3.8.2012]. Dostupný na WWW: http://fyzika.</a:t>
                      </a:r>
                      <a:r>
                        <a:rPr lang="cs-CZ" sz="1200" dirty="0" err="1" smtClean="0"/>
                        <a:t>zskrestova.cz</a:t>
                      </a:r>
                      <a:r>
                        <a:rPr lang="cs-CZ" sz="1200" dirty="0" smtClean="0"/>
                        <a:t>/?p=361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amper</a:t>
                      </a:r>
                      <a:r>
                        <a:rPr lang="cs-CZ" sz="1200" dirty="0" smtClean="0"/>
                        <a:t> [online]. [cit. 3.8.2012]. Dostupný na WWW: http://amper.ped.muni.cz/~xstibor/pokusy/cislo1.htm AUTOR NEUVEDEN. </a:t>
                      </a:r>
                      <a:r>
                        <a:rPr lang="cs-CZ" sz="1200" i="1" dirty="0" err="1" smtClean="0"/>
                        <a:t>vyuka.ic</a:t>
                      </a:r>
                      <a:r>
                        <a:rPr lang="cs-CZ" sz="1200" dirty="0" smtClean="0"/>
                        <a:t> [online]. [cit. 3.8.2012]. Dostupný na WWW: http://vyuka.ic.cz/sily/index.htm 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Obrázky vlastní tvorby.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468</TotalTime>
  <Words>850</Words>
  <PresentationFormat>Předvádění na obrazovce (4:3)</PresentationFormat>
  <Paragraphs>124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Tok</vt:lpstr>
      <vt:lpstr>Rovnice</vt:lpstr>
      <vt:lpstr>Snímek 1</vt:lpstr>
      <vt:lpstr>SÍLA </vt:lpstr>
      <vt:lpstr>Snímek 3</vt:lpstr>
      <vt:lpstr>Gravitační síla, tíha tělesa</vt:lpstr>
      <vt:lpstr>Snímek 5</vt:lpstr>
      <vt:lpstr>Snímek 6</vt:lpstr>
      <vt:lpstr>Snímek 7</vt:lpstr>
      <vt:lpstr>Účinky síly na těleso</vt:lpstr>
      <vt:lpstr>Znázornění síly</vt:lpstr>
      <vt:lpstr>Znázornění síly</vt:lpstr>
      <vt:lpstr>Znázornění síly</vt:lpstr>
      <vt:lpstr>Znázornění síly</vt:lpstr>
      <vt:lpstr>Znázornění síly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SÍLA </dc:title>
  <cp:lastModifiedBy>rachotova</cp:lastModifiedBy>
  <cp:revision>50</cp:revision>
  <dcterms:modified xsi:type="dcterms:W3CDTF">2013-06-05T11:49:09Z</dcterms:modified>
</cp:coreProperties>
</file>