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60" r:id="rId5"/>
    <p:sldId id="264" r:id="rId6"/>
    <p:sldId id="262" r:id="rId7"/>
    <p:sldId id="26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7.jpeg"/><Relationship Id="rId7" Type="http://schemas.openxmlformats.org/officeDocument/2006/relationships/hyperlink" Target="//upload.wikimedia.org/wikipedia/commons/d/dd/Floss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a/ad/H-4_Hercules_2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776096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VY_32_INOVACE_10B_20_Nestejnorodá tělesa v kapalině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23.5.2013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výkladu a zápisu učiva, pochopení a procvičení získaných znalostí.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571480"/>
            <a:ext cx="4180934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571480"/>
            <a:ext cx="4180917" cy="5572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0" y="2786058"/>
            <a:ext cx="907262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NESTEJNORODÁ TĚLESA  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KAPALINĚ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rachotova\Local Settings\Temporary Internet Files\Content.IE5\61WXIA5M\MP9004224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428604"/>
            <a:ext cx="3000364" cy="2151824"/>
          </a:xfrm>
          <a:prstGeom prst="rect">
            <a:avLst/>
          </a:prstGeom>
          <a:noFill/>
        </p:spPr>
      </p:pic>
      <p:pic>
        <p:nvPicPr>
          <p:cNvPr id="2052" name="Picture 4" descr="C:\Documents and Settings\rachotova\Local Settings\Temporary Internet Files\Content.IE5\61WXIA5M\MP9004224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2071678"/>
            <a:ext cx="2643174" cy="1722193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571472" y="5429264"/>
            <a:ext cx="571504" cy="92869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428728" y="5429264"/>
            <a:ext cx="68580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 tělesa z látek o hustotě větší, než má kapalina, v ní mohou plovat.</a:t>
            </a:r>
            <a:endParaRPr lang="cs-CZ" dirty="0"/>
          </a:p>
        </p:txBody>
      </p:sp>
      <p:pic>
        <p:nvPicPr>
          <p:cNvPr id="3074" name="Picture 2" descr="Soubor:H-4 Hercules 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50" y="3143248"/>
            <a:ext cx="2838426" cy="2031761"/>
          </a:xfrm>
          <a:prstGeom prst="rect">
            <a:avLst/>
          </a:prstGeom>
          <a:noFill/>
        </p:spPr>
      </p:pic>
      <p:pic>
        <p:nvPicPr>
          <p:cNvPr id="3075" name="Picture 3" descr="C:\Documents and Settings\rachotova\Local Settings\Temporary Internet Files\Content.IE5\DGC6USFP\MP9004423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786" y="142852"/>
            <a:ext cx="1876249" cy="2802791"/>
          </a:xfrm>
          <a:prstGeom prst="rect">
            <a:avLst/>
          </a:prstGeom>
          <a:noFill/>
        </p:spPr>
      </p:pic>
      <p:pic>
        <p:nvPicPr>
          <p:cNvPr id="3077" name="Picture 5" descr="Soubor:Flos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7158" y="3429000"/>
            <a:ext cx="2000264" cy="1500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285720" y="785794"/>
            <a:ext cx="4929222" cy="3071834"/>
            <a:chOff x="285720" y="1071546"/>
            <a:chExt cx="5572164" cy="3571900"/>
          </a:xfrm>
        </p:grpSpPr>
        <p:grpSp>
          <p:nvGrpSpPr>
            <p:cNvPr id="9" name="Skupina 8"/>
            <p:cNvGrpSpPr/>
            <p:nvPr/>
          </p:nvGrpSpPr>
          <p:grpSpPr>
            <a:xfrm>
              <a:off x="285720" y="1071546"/>
              <a:ext cx="5572164" cy="3571900"/>
              <a:chOff x="1357290" y="928670"/>
              <a:chExt cx="3714776" cy="357190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1357290" y="928670"/>
                <a:ext cx="3714776" cy="35719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1357290" y="2357430"/>
                <a:ext cx="3714776" cy="2143140"/>
              </a:xfrm>
              <a:prstGeom prst="rect">
                <a:avLst/>
              </a:prstGeom>
              <a:blipFill>
                <a:blip r:embed="rId2"/>
                <a:tile tx="0" ty="0" sx="100000" sy="100000" flip="none" algn="tl"/>
              </a:blip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" name="Plechovka 9"/>
            <p:cNvSpPr/>
            <p:nvPr/>
          </p:nvSpPr>
          <p:spPr>
            <a:xfrm>
              <a:off x="785786" y="1928802"/>
              <a:ext cx="1928826" cy="642942"/>
            </a:xfrm>
            <a:prstGeom prst="can">
              <a:avLst/>
            </a:prstGeom>
            <a:solidFill>
              <a:srgbClr val="CC99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Plechovka 10"/>
            <p:cNvSpPr/>
            <p:nvPr/>
          </p:nvSpPr>
          <p:spPr>
            <a:xfrm>
              <a:off x="3286116" y="2143116"/>
              <a:ext cx="1928826" cy="642942"/>
            </a:xfrm>
            <a:prstGeom prst="can">
              <a:avLst/>
            </a:prstGeom>
            <a:solidFill>
              <a:srgbClr val="CC99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 rot="10800000" flipH="1">
              <a:off x="3286116" y="2500306"/>
              <a:ext cx="1928826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Elipsa 14"/>
            <p:cNvSpPr/>
            <p:nvPr/>
          </p:nvSpPr>
          <p:spPr>
            <a:xfrm>
              <a:off x="3643306" y="2000240"/>
              <a:ext cx="1071570" cy="28575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Mrak 16"/>
            <p:cNvSpPr/>
            <p:nvPr/>
          </p:nvSpPr>
          <p:spPr>
            <a:xfrm>
              <a:off x="1571604" y="3643314"/>
              <a:ext cx="1214446" cy="914400"/>
            </a:xfrm>
            <a:prstGeom prst="cloud">
              <a:avLst/>
            </a:prstGeom>
            <a:solidFill>
              <a:srgbClr val="CC9900"/>
            </a:solidFill>
            <a:ln>
              <a:solidFill>
                <a:srgbClr val="CC99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7882116" y="0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POKUS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71868" y="1500174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23" name="Obdélník 22"/>
          <p:cNvSpPr/>
          <p:nvPr/>
        </p:nvSpPr>
        <p:spPr>
          <a:xfrm>
            <a:off x="2928926" y="785794"/>
            <a:ext cx="2286016" cy="307183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928926" y="714356"/>
            <a:ext cx="571504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Připravte si tři stejné hliníkové obaly a modelínu. Jeden zmačkejte do „kuličky“ a jeden použijte jako lodičku. Obě tělesa umístěte „na vodu“.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Co pozorujete?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28926" y="2000240"/>
            <a:ext cx="5715040" cy="8617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Lodička plave a kulička klesla ke dnu.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28926" y="2714620"/>
            <a:ext cx="6000792" cy="8617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Působí na obě tělesa stejně velká gravitační síla?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28926" y="3286124"/>
            <a:ext cx="6000792" cy="8617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Působí na obě tělesa stejně velká vztlaková síla?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357158" y="4286256"/>
            <a:ext cx="3286148" cy="2286016"/>
            <a:chOff x="285720" y="1071546"/>
            <a:chExt cx="5572164" cy="3571900"/>
          </a:xfrm>
        </p:grpSpPr>
        <p:grpSp>
          <p:nvGrpSpPr>
            <p:cNvPr id="28" name="Skupina 8"/>
            <p:cNvGrpSpPr/>
            <p:nvPr/>
          </p:nvGrpSpPr>
          <p:grpSpPr>
            <a:xfrm>
              <a:off x="285720" y="1071546"/>
              <a:ext cx="5572164" cy="3571900"/>
              <a:chOff x="1357290" y="928670"/>
              <a:chExt cx="3714776" cy="3571900"/>
            </a:xfrm>
          </p:grpSpPr>
          <p:sp>
            <p:nvSpPr>
              <p:cNvPr id="34" name="Obdélník 33"/>
              <p:cNvSpPr/>
              <p:nvPr/>
            </p:nvSpPr>
            <p:spPr>
              <a:xfrm>
                <a:off x="1357290" y="928670"/>
                <a:ext cx="3714776" cy="35719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1357290" y="2357430"/>
                <a:ext cx="3714776" cy="2143140"/>
              </a:xfrm>
              <a:prstGeom prst="rect">
                <a:avLst/>
              </a:prstGeom>
              <a:blipFill>
                <a:blip r:embed="rId2"/>
                <a:tile tx="0" ty="0" sx="100000" sy="100000" flip="none" algn="tl"/>
              </a:blip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9" name="Plechovka 28"/>
            <p:cNvSpPr/>
            <p:nvPr/>
          </p:nvSpPr>
          <p:spPr>
            <a:xfrm>
              <a:off x="785786" y="1928802"/>
              <a:ext cx="1928826" cy="642942"/>
            </a:xfrm>
            <a:prstGeom prst="can">
              <a:avLst/>
            </a:prstGeom>
            <a:solidFill>
              <a:srgbClr val="CC99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Plechovka 29"/>
            <p:cNvSpPr/>
            <p:nvPr/>
          </p:nvSpPr>
          <p:spPr>
            <a:xfrm>
              <a:off x="3286116" y="2143116"/>
              <a:ext cx="1928826" cy="642942"/>
            </a:xfrm>
            <a:prstGeom prst="can">
              <a:avLst/>
            </a:prstGeom>
            <a:solidFill>
              <a:srgbClr val="CC99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ovací čára 30"/>
            <p:cNvCxnSpPr/>
            <p:nvPr/>
          </p:nvCxnSpPr>
          <p:spPr>
            <a:xfrm rot="10800000" flipH="1">
              <a:off x="3286116" y="2500306"/>
              <a:ext cx="1928826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Elipsa 31"/>
            <p:cNvSpPr/>
            <p:nvPr/>
          </p:nvSpPr>
          <p:spPr>
            <a:xfrm>
              <a:off x="3643306" y="2000240"/>
              <a:ext cx="1071570" cy="28575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Mrak 32"/>
            <p:cNvSpPr/>
            <p:nvPr/>
          </p:nvSpPr>
          <p:spPr>
            <a:xfrm>
              <a:off x="1571604" y="3643314"/>
              <a:ext cx="1214446" cy="914400"/>
            </a:xfrm>
            <a:prstGeom prst="cloud">
              <a:avLst/>
            </a:prstGeom>
            <a:solidFill>
              <a:srgbClr val="CC9900"/>
            </a:solidFill>
            <a:ln>
              <a:solidFill>
                <a:srgbClr val="CC99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3714744" y="4286257"/>
            <a:ext cx="4929222" cy="169277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vodu polož ještě jednu lodičku a umísti do ní modelínu (takové množství, aby se lodička nepotopila).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Co pozorujete?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14744" y="5996226"/>
            <a:ext cx="5429256" cy="8617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Lodička s nákladem je více ponořena.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42844" y="714356"/>
            <a:ext cx="2786082" cy="32147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36" grpId="0" animBg="1"/>
      <p:bldP spid="37" grpId="0" animBg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643174" y="714356"/>
            <a:ext cx="3429024" cy="2286016"/>
            <a:chOff x="285720" y="1071546"/>
            <a:chExt cx="5572164" cy="3571900"/>
          </a:xfrm>
        </p:grpSpPr>
        <p:grpSp>
          <p:nvGrpSpPr>
            <p:cNvPr id="3" name="Skupina 8"/>
            <p:cNvGrpSpPr/>
            <p:nvPr/>
          </p:nvGrpSpPr>
          <p:grpSpPr>
            <a:xfrm>
              <a:off x="285720" y="1071546"/>
              <a:ext cx="5572164" cy="3571900"/>
              <a:chOff x="1357290" y="928670"/>
              <a:chExt cx="3714776" cy="3571900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357290" y="928670"/>
                <a:ext cx="3714776" cy="35719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357290" y="2357430"/>
                <a:ext cx="3714776" cy="2143139"/>
              </a:xfrm>
              <a:prstGeom prst="rect">
                <a:avLst/>
              </a:prstGeom>
              <a:blipFill>
                <a:blip r:embed="rId2"/>
                <a:tile tx="0" ty="0" sx="100000" sy="100000" flip="none" algn="tl"/>
              </a:blip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" name="Plechovka 3"/>
            <p:cNvSpPr/>
            <p:nvPr/>
          </p:nvSpPr>
          <p:spPr>
            <a:xfrm>
              <a:off x="785786" y="1928802"/>
              <a:ext cx="1928826" cy="642942"/>
            </a:xfrm>
            <a:prstGeom prst="can">
              <a:avLst/>
            </a:prstGeom>
            <a:solidFill>
              <a:srgbClr val="CC99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Plechovka 4"/>
            <p:cNvSpPr/>
            <p:nvPr/>
          </p:nvSpPr>
          <p:spPr>
            <a:xfrm>
              <a:off x="3286116" y="2143116"/>
              <a:ext cx="1928826" cy="642942"/>
            </a:xfrm>
            <a:prstGeom prst="can">
              <a:avLst/>
            </a:prstGeom>
            <a:solidFill>
              <a:srgbClr val="CC99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 rot="10800000" flipH="1">
              <a:off x="3286116" y="2500306"/>
              <a:ext cx="1928826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Elipsa 6"/>
            <p:cNvSpPr/>
            <p:nvPr/>
          </p:nvSpPr>
          <p:spPr>
            <a:xfrm>
              <a:off x="3643306" y="2000240"/>
              <a:ext cx="1071570" cy="28575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Mrak 7"/>
            <p:cNvSpPr/>
            <p:nvPr/>
          </p:nvSpPr>
          <p:spPr>
            <a:xfrm>
              <a:off x="1571603" y="3643314"/>
              <a:ext cx="1214446" cy="914400"/>
            </a:xfrm>
            <a:prstGeom prst="cloud">
              <a:avLst/>
            </a:prstGeom>
            <a:solidFill>
              <a:srgbClr val="CC9900"/>
            </a:solidFill>
            <a:ln>
              <a:solidFill>
                <a:srgbClr val="CC99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285720" y="3214686"/>
            <a:ext cx="85725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Lodička je těleso „tvořené“ hliníkovou fólií a vzduchem (je uvnitř uvažované ponořené části), tedy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těleso nehomogenní. 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034" y="4500570"/>
            <a:ext cx="7715304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Tělesa nestejnorodá v kapalině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plovou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je-li vztlaková síla při maximálním možném ponoření větší než gravitační síla na ně působící.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6572264" y="0"/>
            <a:ext cx="257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DOMÁCÍ ÚKOL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Picture 6" descr="C:\Documents and Settings\rachotova\Local Settings\Temporary Internet Files\Content.IE5\DGC6USFP\MP9004424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2928934"/>
            <a:ext cx="2285998" cy="3047997"/>
          </a:xfrm>
          <a:prstGeom prst="rect">
            <a:avLst/>
          </a:prstGeom>
          <a:noFill/>
        </p:spPr>
      </p:pic>
      <p:pic>
        <p:nvPicPr>
          <p:cNvPr id="20488" name="Picture 8" descr="C:\Documents and Settings\rachotova\Local Settings\Temporary Internet Files\Content.IE5\RWF5BG08\MP900448555[2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2285992"/>
            <a:ext cx="2667018" cy="400052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00034" y="714356"/>
            <a:ext cx="80010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 další příklady nestejnorodých těles,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které v kapalině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plovou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Jak jsou zařízeny ponorky, aby mohly plout na hladině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 pod hladinou moře.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Co umožňuje kostnatým rybám stoupat a klesat ve vodě?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8572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82116" y="0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POKUS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571480"/>
            <a:ext cx="8572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 tří sklenic nalijeme: vodu, slanou vodu a denaturovaný líh.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Postupně do sklenic umístíme lodičku s nákladem.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a)Zaznamenejte si svá pozorování.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b)Vyhledejte v tabulkách hustotu těchto tří kapalin.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2428869"/>
            <a:ext cx="821537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dirty="0" smtClean="0">
                <a:latin typeface="Arial" pitchFamily="34" charset="0"/>
                <a:cs typeface="Arial" pitchFamily="34" charset="0"/>
              </a:rPr>
              <a:t>Voda: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1000kg/m³, slaná voda: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1200kg/m³                        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denaturovaný líh: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00kg/m³.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282" y="3500438"/>
            <a:ext cx="8501122" cy="8572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kapalině s menší hustotou je ponoření tělesa větší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 naopak v kapalině s hustotou větší se ponoří těleso méně.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4786322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Využití: hustoměr, měřidlo hustoty kapaliny.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8" name="Picture 4" descr="http://upload.wikimedia.org/wikipedia/commons/1/18/Ar%C3%A4ome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4572008"/>
            <a:ext cx="544538" cy="2060414"/>
          </a:xfrm>
          <a:prstGeom prst="rect">
            <a:avLst/>
          </a:prstGeom>
          <a:noFill/>
        </p:spPr>
      </p:pic>
      <p:pic>
        <p:nvPicPr>
          <p:cNvPr id="21506" name="Picture 2" descr="http://upload.wikimedia.org/wikipedia/commons/1/18/Ar%C3%A4ome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1214422"/>
            <a:ext cx="1409700" cy="533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00892" y="0"/>
            <a:ext cx="2143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PROCVIČENÍ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720" y="642918"/>
            <a:ext cx="857256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1.Vysvětli, proč mohou plovat na vodě vodní ptáci. Proč hynou, když při havárii lodě vyteče na vodu ropa?</a:t>
            </a: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2.Plavec skočí do vody, voda ho vynese na povrch. Člověk, který se topí, klesá stále do větší hloubky. Vysvětli tento rozdíl.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3.Vysvětli, proč děti, které neumějí ještě plavat, používají kruh.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4.Průměrná hustota lidského těla je: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a)při nadechnutí: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=945kg/m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³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b)při vydechnutí: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=1 025kg/m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³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Pozoruj vlastní tělo (hrudník), jak se mění při nádechu a výdechu. Vysvětlete, proč se uvedené obě hodnoty hustoty u téhož člověka liší.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290" y="3214686"/>
          <a:ext cx="6407150" cy="347472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  <a:endParaRPr lang="cs-CZ" sz="12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13.8.2012]. Dostupný na WWW: http://cs.wikipedia.org/wiki/Soubor:H-4_Hercules_2.jpg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PISKAČ, Václav. </a:t>
                      </a:r>
                      <a:r>
                        <a:rPr lang="cs-CZ" sz="1200" i="1" dirty="0" err="1" smtClean="0"/>
                        <a:t>fyzikalnisuplik.websnadno.cz</a:t>
                      </a:r>
                      <a:r>
                        <a:rPr lang="cs-CZ" sz="1200" dirty="0" smtClean="0"/>
                        <a:t> [online]. [</a:t>
                      </a:r>
                      <a:r>
                        <a:rPr lang="cs-CZ" sz="1200" dirty="0" smtClean="0"/>
                        <a:t>cit. 13.8.2012</a:t>
                      </a:r>
                      <a:r>
                        <a:rPr lang="cs-CZ" sz="1200" dirty="0" smtClean="0"/>
                        <a:t>]. Dostupný na WWW: http://fyzikalnisuplik.websnadno.cz/mechanika/plovouci_telesa.pdf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OKTAEDER, Vater.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</a:t>
                      </a:r>
                      <a:r>
                        <a:rPr lang="cs-CZ" sz="1200" dirty="0" smtClean="0"/>
                        <a:t>cit. 13.8.2012</a:t>
                      </a:r>
                      <a:r>
                        <a:rPr lang="cs-CZ" sz="1200" dirty="0" smtClean="0"/>
                        <a:t>]. Dostupný na WWW: http://upload.wikimedia.org/wikipedia/commons/d/dd/Floss.jpg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CHRISTENSEN, Erik.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</a:t>
                      </a:r>
                      <a:r>
                        <a:rPr lang="cs-CZ" sz="1200" dirty="0" smtClean="0"/>
                        <a:t>cit. 13.8.2012</a:t>
                      </a:r>
                      <a:r>
                        <a:rPr lang="cs-CZ" sz="1200" dirty="0" smtClean="0"/>
                        <a:t>]. Dostupný na WWW: http://upload.wikimedia.org/wikipedia/commons/4/45/Oil_platform_in_the_North_SeaPros.jpg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</a:t>
                      </a:r>
                      <a:r>
                        <a:rPr lang="cs-CZ" sz="1200" dirty="0" smtClean="0"/>
                        <a:t>cit. 13.8.2012</a:t>
                      </a:r>
                      <a:r>
                        <a:rPr lang="cs-CZ" sz="1200" dirty="0" smtClean="0"/>
                        <a:t>]. Dostupný na WWW: http://upload.wikimedia.org/wikipedia/commons/1/18/Ar%C3%A4ometer.jpg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vlastní tvorby a z galerie Microsoft office.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endParaRPr lang="cs-CZ" sz="12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619</Words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rachotova</cp:lastModifiedBy>
  <cp:revision>49</cp:revision>
  <dcterms:modified xsi:type="dcterms:W3CDTF">2013-06-05T11:26:58Z</dcterms:modified>
</cp:coreProperties>
</file>