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6D073-BB67-4783-B126-B905CCCACF29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E3D18-E9DB-4BCA-85BA-B7ADC4C78D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219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934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4075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92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5959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7341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8520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4719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0641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4465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5941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5186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E72B1-EF55-41DE-B4FC-9B391A316C4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B2158-4546-4C13-933B-AA6C0D3B8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26303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27690453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4333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Ericha Marii </a:t>
            </a:r>
            <a:r>
              <a:rPr lang="cs-CZ" sz="2400" dirty="0" err="1" smtClean="0"/>
              <a:t>Remarqua</a:t>
            </a:r>
            <a:r>
              <a:rPr lang="cs-CZ" sz="2400" dirty="0" smtClean="0"/>
              <a:t> Na západní frontě klid. Orientačně seznamuje s autorovým životem, jeho dalším dílem. Inovuje výuku využitím multimediálních pomůcek.</a:t>
            </a:r>
          </a:p>
          <a:p>
            <a:pPr marL="0" indent="0">
              <a:buNone/>
            </a:pPr>
            <a:r>
              <a:rPr lang="cs-CZ" sz="2400" dirty="0" smtClean="0"/>
              <a:t>Materiál je určen pro výuku ve 3. ročníku střední školy – světová literatura reagující na 1. světovou válku.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289432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Erich Maria </a:t>
            </a:r>
            <a:r>
              <a:rPr lang="cs-CZ" dirty="0" err="1" smtClean="0"/>
              <a:t>Remarque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1898 - 1970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 západní frontě klid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9110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870" y="404813"/>
            <a:ext cx="3155522" cy="5400451"/>
          </a:xfrm>
        </p:spPr>
      </p:pic>
      <p:sp>
        <p:nvSpPr>
          <p:cNvPr id="4" name="Obdélník 3"/>
          <p:cNvSpPr/>
          <p:nvPr/>
        </p:nvSpPr>
        <p:spPr>
          <a:xfrm>
            <a:off x="4932040" y="5898177"/>
            <a:ext cx="36541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DAS BUNDESARCHIV. </a:t>
            </a:r>
            <a:r>
              <a:rPr lang="cs-CZ" sz="1100" i="1" dirty="0"/>
              <a:t>Wikipedia.cz</a:t>
            </a:r>
            <a:r>
              <a:rPr lang="cs-CZ" sz="1100" dirty="0"/>
              <a:t> [online]. [cit. </a:t>
            </a:r>
            <a:r>
              <a:rPr lang="cs-CZ" sz="1100" dirty="0" smtClean="0"/>
              <a:t>13.1.2013</a:t>
            </a:r>
            <a:r>
              <a:rPr lang="cs-CZ" sz="1100" dirty="0"/>
              <a:t>]. Dostupný na WWW: http://cs.wikipedia.org/wiki/Soubor:Bundesarchiv_Bild_183-R04034,_Erich_Maria_Remarque.jpg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88419"/>
            <a:ext cx="3525873" cy="541684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27375" y="5898177"/>
            <a:ext cx="372661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HUFFSTUTTER, Robert. </a:t>
            </a:r>
            <a:r>
              <a:rPr lang="cs-CZ" sz="1100" i="1" dirty="0" err="1"/>
              <a:t>Flickr</a:t>
            </a:r>
            <a:r>
              <a:rPr lang="cs-CZ" sz="1100" dirty="0"/>
              <a:t> [online]. [cit. </a:t>
            </a:r>
            <a:r>
              <a:rPr lang="cs-CZ" sz="1100" dirty="0" smtClean="0"/>
              <a:t>13.1.2013</a:t>
            </a:r>
            <a:r>
              <a:rPr lang="cs-CZ" sz="1100" dirty="0"/>
              <a:t>]. Dostupný na WWW: http://www.flickr.com/photos/huffstutterrobertl/8280312325/sizes/o/in/photostream/ </a:t>
            </a:r>
          </a:p>
        </p:txBody>
      </p:sp>
    </p:spTree>
    <p:extLst>
      <p:ext uri="{BB962C8B-B14F-4D97-AF65-F5344CB8AC3E}">
        <p14:creationId xmlns="" xmlns:p14="http://schemas.microsoft.com/office/powerpoint/2010/main" val="320677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vlastním jménem Erich Paul </a:t>
            </a:r>
            <a:r>
              <a:rPr lang="cs-CZ" sz="3000" dirty="0" err="1" smtClean="0"/>
              <a:t>Remark</a:t>
            </a:r>
            <a:endParaRPr lang="cs-CZ" sz="3000" dirty="0" smtClean="0"/>
          </a:p>
          <a:p>
            <a:r>
              <a:rPr lang="cs-CZ" sz="3000" dirty="0" smtClean="0"/>
              <a:t>německý </a:t>
            </a:r>
            <a:r>
              <a:rPr lang="cs-CZ" sz="3000" dirty="0"/>
              <a:t>spisovatel, </a:t>
            </a:r>
            <a:r>
              <a:rPr lang="cs-CZ" sz="3000" dirty="0" smtClean="0"/>
              <a:t>volně se řadí do „ztracené </a:t>
            </a:r>
            <a:r>
              <a:rPr lang="cs-CZ" sz="3000" dirty="0"/>
              <a:t>generace</a:t>
            </a:r>
            <a:r>
              <a:rPr lang="cs-CZ" sz="3000" dirty="0" smtClean="0"/>
              <a:t>“ (i když nebyl Američan)</a:t>
            </a:r>
            <a:endParaRPr lang="cs-CZ" sz="3000" dirty="0"/>
          </a:p>
          <a:p>
            <a:r>
              <a:rPr lang="cs-CZ" sz="3000" dirty="0" smtClean="0"/>
              <a:t>zúčastnil </a:t>
            </a:r>
            <a:r>
              <a:rPr lang="cs-CZ" sz="3000" dirty="0"/>
              <a:t>se 1. sv. války (odveden v 18 letech)</a:t>
            </a:r>
          </a:p>
          <a:p>
            <a:r>
              <a:rPr lang="cs-CZ" sz="3000" dirty="0" smtClean="0"/>
              <a:t>vystřídal </a:t>
            </a:r>
            <a:r>
              <a:rPr lang="cs-CZ" sz="3000" dirty="0"/>
              <a:t>řadu zaměstnání (prodavač náhrobků, sportovní novinář, účetní, varhanář, učitel, reklamní </a:t>
            </a:r>
            <a:r>
              <a:rPr lang="cs-CZ" sz="3000" dirty="0" smtClean="0"/>
              <a:t>poradce, automobilový závodník)</a:t>
            </a:r>
            <a:endParaRPr lang="cs-CZ" sz="3000" dirty="0"/>
          </a:p>
          <a:p>
            <a:r>
              <a:rPr lang="cs-CZ" sz="3000" dirty="0" smtClean="0"/>
              <a:t>ve </a:t>
            </a:r>
            <a:r>
              <a:rPr lang="cs-CZ" sz="3000" dirty="0"/>
              <a:t>30. letech byl zbaven německého občanství a emigroval do USA</a:t>
            </a:r>
          </a:p>
          <a:p>
            <a:r>
              <a:rPr lang="cs-CZ" sz="3000" dirty="0" smtClean="0"/>
              <a:t>ve </a:t>
            </a:r>
            <a:r>
              <a:rPr lang="cs-CZ" sz="3000" dirty="0"/>
              <a:t>svých dílech </a:t>
            </a:r>
            <a:r>
              <a:rPr lang="cs-CZ" sz="3000" dirty="0" smtClean="0"/>
              <a:t>často zachycuje </a:t>
            </a:r>
            <a:r>
              <a:rPr lang="cs-CZ" sz="3000" dirty="0"/>
              <a:t>život německých vojáků v zákopech a problematiku poválečného návratu do </a:t>
            </a:r>
            <a:r>
              <a:rPr lang="cs-CZ" sz="3000" dirty="0" smtClean="0"/>
              <a:t>běžného </a:t>
            </a:r>
            <a:r>
              <a:rPr lang="cs-CZ" sz="3000" dirty="0"/>
              <a:t>života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285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61206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500" dirty="0" smtClean="0"/>
              <a:t>Tvorba</a:t>
            </a:r>
          </a:p>
          <a:p>
            <a:r>
              <a:rPr lang="cs-CZ" dirty="0" smtClean="0"/>
              <a:t>Cesta </a:t>
            </a:r>
            <a:r>
              <a:rPr lang="cs-CZ" dirty="0"/>
              <a:t>zpátky – volné pokračování NZFK, vojáci se vracejí zpět domů a pokouší se začlenit zpět do </a:t>
            </a:r>
            <a:r>
              <a:rPr lang="cs-CZ" dirty="0" smtClean="0"/>
              <a:t>společnosti</a:t>
            </a:r>
            <a:r>
              <a:rPr lang="cs-CZ" dirty="0"/>
              <a:t>. Děj je rozčleněn do řady epizod, ve kterých vypravěč Arnošt popisuje tragické osudy přátel a retrospektivně vzpomíná na válku.</a:t>
            </a:r>
          </a:p>
          <a:p>
            <a:r>
              <a:rPr lang="cs-CZ" dirty="0" smtClean="0"/>
              <a:t>Tři </a:t>
            </a:r>
            <a:r>
              <a:rPr lang="cs-CZ" dirty="0"/>
              <a:t>kamarádi – román o poválečném přátelství třech kamarádů (</a:t>
            </a:r>
            <a:r>
              <a:rPr lang="cs-CZ" dirty="0" err="1"/>
              <a:t>Robby</a:t>
            </a:r>
            <a:r>
              <a:rPr lang="cs-CZ" dirty="0"/>
              <a:t>, Otto, Gottfried), kteří se </a:t>
            </a:r>
            <a:r>
              <a:rPr lang="cs-CZ" dirty="0" smtClean="0"/>
              <a:t>snaží </a:t>
            </a:r>
            <a:r>
              <a:rPr lang="cs-CZ" dirty="0"/>
              <a:t>přežívat v meziválečném </a:t>
            </a:r>
            <a:r>
              <a:rPr lang="cs-CZ" dirty="0" smtClean="0"/>
              <a:t>Německu.</a:t>
            </a:r>
          </a:p>
          <a:p>
            <a:r>
              <a:rPr lang="cs-CZ" dirty="0" smtClean="0"/>
              <a:t>Černý </a:t>
            </a:r>
            <a:r>
              <a:rPr lang="cs-CZ" dirty="0"/>
              <a:t>obelisk – příběh z období, kdy v Německu vrcholila hospodářská krize (1923). Hlavní hrdina </a:t>
            </a:r>
            <a:r>
              <a:rPr lang="cs-CZ" dirty="0" smtClean="0"/>
              <a:t>Ludvík </a:t>
            </a:r>
            <a:r>
              <a:rPr lang="cs-CZ" dirty="0"/>
              <a:t>hledá smysl života v poválečném </a:t>
            </a:r>
            <a:r>
              <a:rPr lang="cs-CZ" dirty="0" smtClean="0"/>
              <a:t>Německu.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393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dirty="0" smtClean="0"/>
              <a:t>Tvorba</a:t>
            </a:r>
          </a:p>
          <a:p>
            <a:r>
              <a:rPr lang="cs-CZ" dirty="0"/>
              <a:t>Čas žít, čas umírat – problematika poválečného návratu do zničeného Německa</a:t>
            </a:r>
          </a:p>
          <a:p>
            <a:r>
              <a:rPr lang="cs-CZ" dirty="0"/>
              <a:t>Vítězný oblouk – román odehrávající se v Paříži těsně před německou okupací. Lékař </a:t>
            </a:r>
            <a:r>
              <a:rPr lang="cs-CZ" dirty="0" err="1"/>
              <a:t>Ravic</a:t>
            </a:r>
            <a:r>
              <a:rPr lang="cs-CZ" dirty="0"/>
              <a:t> se </a:t>
            </a:r>
            <a:r>
              <a:rPr lang="cs-CZ" dirty="0" smtClean="0"/>
              <a:t>skrývá </a:t>
            </a:r>
            <a:r>
              <a:rPr lang="cs-CZ" dirty="0"/>
              <a:t>ve Francii a chce se pomstít nacistovi, který ho týral. </a:t>
            </a:r>
          </a:p>
          <a:p>
            <a:r>
              <a:rPr lang="cs-CZ" dirty="0" smtClean="0"/>
              <a:t>Nebe </a:t>
            </a:r>
            <a:r>
              <a:rPr lang="cs-CZ" dirty="0"/>
              <a:t>nezná vyvolených – milostný román na pozadí automobilových závodů</a:t>
            </a:r>
          </a:p>
          <a:p>
            <a:r>
              <a:rPr lang="cs-CZ" dirty="0" smtClean="0"/>
              <a:t>Noc </a:t>
            </a:r>
            <a:r>
              <a:rPr lang="cs-CZ" dirty="0"/>
              <a:t>v Lisabonu, Miluj bližního svého – romány o lidech prchajících z nacistického Německa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3664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6120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Na západní frontě klid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7" y="921931"/>
            <a:ext cx="6840760" cy="538963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115617" y="6426914"/>
            <a:ext cx="684076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TOWNSEND, Paul. </a:t>
            </a:r>
            <a:r>
              <a:rPr lang="cs-CZ" sz="1100" i="1" dirty="0" err="1"/>
              <a:t>Flickr</a:t>
            </a:r>
            <a:r>
              <a:rPr lang="cs-CZ" sz="1100" dirty="0"/>
              <a:t> [online]. [cit. </a:t>
            </a:r>
            <a:r>
              <a:rPr lang="cs-CZ" sz="1100" dirty="0" smtClean="0"/>
              <a:t>13</a:t>
            </a:r>
            <a:r>
              <a:rPr lang="cs-CZ" sz="1100" dirty="0" smtClean="0"/>
              <a:t>.1.2013</a:t>
            </a:r>
            <a:r>
              <a:rPr lang="cs-CZ" sz="1100" dirty="0"/>
              <a:t>]. Dostupný na </a:t>
            </a:r>
            <a:r>
              <a:rPr lang="cs-CZ" sz="1100" dirty="0" smtClean="0"/>
              <a:t>WWW: http</a:t>
            </a:r>
            <a:r>
              <a:rPr lang="cs-CZ" sz="1100" dirty="0"/>
              <a:t>://www.flickr.com/photos/brizzlebornandbred/2056488139/ </a:t>
            </a:r>
          </a:p>
        </p:txBody>
      </p:sp>
    </p:spTree>
    <p:extLst>
      <p:ext uri="{BB962C8B-B14F-4D97-AF65-F5344CB8AC3E}">
        <p14:creationId xmlns="" xmlns:p14="http://schemas.microsoft.com/office/powerpoint/2010/main" val="59249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Celková charakteristika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/>
              <a:t>protiválečný román pojednávající o generaci zničené první světovou </a:t>
            </a:r>
            <a:r>
              <a:rPr lang="cs-CZ" sz="2800" dirty="0" smtClean="0"/>
              <a:t>válkou</a:t>
            </a:r>
          </a:p>
          <a:p>
            <a:endParaRPr lang="cs-CZ" sz="2800" dirty="0" smtClean="0"/>
          </a:p>
          <a:p>
            <a:r>
              <a:rPr lang="cs-CZ" sz="2800" dirty="0" smtClean="0"/>
              <a:t>autor </a:t>
            </a:r>
            <a:r>
              <a:rPr lang="cs-CZ" sz="2800" dirty="0"/>
              <a:t>popisuje své vlastní pocity a vzpomínky, nezaměřuje se na hrdinské činy a akce, ale na </a:t>
            </a:r>
            <a:r>
              <a:rPr lang="cs-CZ" sz="2800" dirty="0" smtClean="0"/>
              <a:t>nesmyslnost </a:t>
            </a:r>
            <a:r>
              <a:rPr lang="cs-CZ" sz="2800" dirty="0"/>
              <a:t>a krutost celé </a:t>
            </a:r>
            <a:r>
              <a:rPr lang="cs-CZ" sz="2800" dirty="0" smtClean="0"/>
              <a:t>války</a:t>
            </a:r>
          </a:p>
          <a:p>
            <a:endParaRPr lang="cs-CZ" sz="2800" dirty="0"/>
          </a:p>
          <a:p>
            <a:r>
              <a:rPr lang="cs-CZ" sz="2800" dirty="0" smtClean="0"/>
              <a:t>volným </a:t>
            </a:r>
            <a:r>
              <a:rPr lang="cs-CZ" sz="2800" dirty="0"/>
              <a:t>pokračováním je román Cesta zpátky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8629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Charakteristika postav</a:t>
            </a:r>
          </a:p>
          <a:p>
            <a:r>
              <a:rPr lang="cs-CZ" sz="2800" dirty="0"/>
              <a:t>Pavel </a:t>
            </a:r>
            <a:r>
              <a:rPr lang="cs-CZ" sz="2800" dirty="0" err="1"/>
              <a:t>Bäumer</a:t>
            </a:r>
            <a:r>
              <a:rPr lang="cs-CZ" sz="2800" dirty="0"/>
              <a:t>, hlavní hrdina a vypravěč příběhu, který spolu se spolužáky pod vlivem </a:t>
            </a:r>
            <a:r>
              <a:rPr lang="cs-CZ" sz="2800" dirty="0" smtClean="0"/>
              <a:t>propagandy </a:t>
            </a:r>
            <a:r>
              <a:rPr lang="cs-CZ" sz="2800" dirty="0"/>
              <a:t>dobrovolně vstupuje do armády. Mladý, důvěryhodný student, který se </a:t>
            </a:r>
            <a:r>
              <a:rPr lang="cs-CZ" sz="2800" dirty="0" smtClean="0"/>
              <a:t>vlivem </a:t>
            </a:r>
            <a:r>
              <a:rPr lang="cs-CZ" sz="2800" dirty="0"/>
              <a:t>války mění v </a:t>
            </a:r>
            <a:r>
              <a:rPr lang="cs-CZ" sz="2800" dirty="0" smtClean="0"/>
              <a:t>muže.</a:t>
            </a:r>
          </a:p>
          <a:p>
            <a:r>
              <a:rPr lang="cs-CZ" sz="2800" dirty="0" smtClean="0"/>
              <a:t>Stanislav </a:t>
            </a:r>
            <a:r>
              <a:rPr lang="cs-CZ" sz="2800" dirty="0" err="1"/>
              <a:t>Katczinsky</a:t>
            </a:r>
            <a:r>
              <a:rPr lang="cs-CZ" sz="2800" dirty="0"/>
              <a:t> – „hlava“ vojáků, starší, mazaný, vždy dokáže sehnat něco k </a:t>
            </a:r>
            <a:r>
              <a:rPr lang="cs-CZ" sz="2800" dirty="0" smtClean="0"/>
              <a:t>jídlu</a:t>
            </a:r>
          </a:p>
          <a:p>
            <a:r>
              <a:rPr lang="cs-CZ" sz="2800" dirty="0" smtClean="0"/>
              <a:t>další </a:t>
            </a:r>
            <a:r>
              <a:rPr lang="cs-CZ" sz="2800" dirty="0"/>
              <a:t>postavy </a:t>
            </a:r>
            <a:r>
              <a:rPr lang="cs-CZ" sz="2800" dirty="0" err="1"/>
              <a:t>Haie</a:t>
            </a:r>
            <a:r>
              <a:rPr lang="cs-CZ" sz="2800" dirty="0"/>
              <a:t> </a:t>
            </a:r>
            <a:r>
              <a:rPr lang="cs-CZ" sz="2800" dirty="0" err="1"/>
              <a:t>Westhus</a:t>
            </a:r>
            <a:r>
              <a:rPr lang="cs-CZ" sz="2800" dirty="0"/>
              <a:t> (kopáč rašeliny), </a:t>
            </a:r>
            <a:r>
              <a:rPr lang="cs-CZ" sz="2800" dirty="0" err="1"/>
              <a:t>Deterding</a:t>
            </a:r>
            <a:r>
              <a:rPr lang="cs-CZ" sz="2800" dirty="0"/>
              <a:t> (sedlák), </a:t>
            </a:r>
            <a:r>
              <a:rPr lang="cs-CZ" sz="2800" dirty="0" err="1"/>
              <a:t>Tjaden</a:t>
            </a:r>
            <a:r>
              <a:rPr lang="cs-CZ" sz="2800" dirty="0"/>
              <a:t>, Albert </a:t>
            </a:r>
            <a:r>
              <a:rPr lang="cs-CZ" sz="2800" dirty="0" err="1"/>
              <a:t>Kropp</a:t>
            </a:r>
            <a:r>
              <a:rPr lang="cs-CZ" sz="2800" dirty="0"/>
              <a:t>, </a:t>
            </a:r>
            <a:r>
              <a:rPr lang="cs-CZ" sz="2800" dirty="0" smtClean="0"/>
              <a:t>šikovatel </a:t>
            </a:r>
            <a:r>
              <a:rPr lang="cs-CZ" sz="2800" dirty="0" err="1"/>
              <a:t>Himmelstoss</a:t>
            </a:r>
            <a:r>
              <a:rPr lang="cs-CZ" sz="2800" dirty="0"/>
              <a:t>, František </a:t>
            </a:r>
            <a:r>
              <a:rPr lang="cs-CZ" sz="2800" dirty="0" err="1" smtClean="0"/>
              <a:t>Kemmerich</a:t>
            </a:r>
            <a:r>
              <a:rPr lang="cs-CZ" sz="2800" dirty="0" smtClean="0"/>
              <a:t>, učitel Kantorek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54310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Děj a kompozice</a:t>
            </a:r>
          </a:p>
          <a:p>
            <a:r>
              <a:rPr lang="cs-CZ" sz="2800" dirty="0" smtClean="0"/>
              <a:t>vyprávění </a:t>
            </a:r>
            <a:r>
              <a:rPr lang="cs-CZ" sz="2800" dirty="0"/>
              <a:t>v </a:t>
            </a:r>
            <a:r>
              <a:rPr lang="cs-CZ" sz="2800" dirty="0" err="1"/>
              <a:t>ich</a:t>
            </a:r>
            <a:r>
              <a:rPr lang="cs-CZ" sz="2800" dirty="0"/>
              <a:t>-formě s </a:t>
            </a:r>
            <a:r>
              <a:rPr lang="cs-CZ" sz="2800" dirty="0" err="1"/>
              <a:t>restrospektivními</a:t>
            </a:r>
            <a:r>
              <a:rPr lang="cs-CZ" sz="2800" dirty="0"/>
              <a:t> částmi, střídají se dějové pasáže s úvahovými (o </a:t>
            </a:r>
            <a:r>
              <a:rPr lang="cs-CZ" sz="2800" dirty="0" smtClean="0"/>
              <a:t>zbytečnosti </a:t>
            </a:r>
            <a:r>
              <a:rPr lang="cs-CZ" sz="2800" dirty="0"/>
              <a:t>války)</a:t>
            </a:r>
          </a:p>
          <a:p>
            <a:r>
              <a:rPr lang="cs-CZ" sz="2800" dirty="0" smtClean="0"/>
              <a:t>Kamarádi </a:t>
            </a:r>
            <a:r>
              <a:rPr lang="cs-CZ" sz="2800" dirty="0"/>
              <a:t>ze školy </a:t>
            </a:r>
            <a:r>
              <a:rPr lang="cs-CZ" sz="2800" dirty="0" smtClean="0"/>
              <a:t>na </a:t>
            </a:r>
            <a:r>
              <a:rPr lang="cs-CZ" sz="2800" dirty="0"/>
              <a:t>podnět svého učitele tělocviku rukují na frontu. Nejprve se </a:t>
            </a:r>
            <a:r>
              <a:rPr lang="cs-CZ" sz="2800" dirty="0" smtClean="0"/>
              <a:t>dostávají </a:t>
            </a:r>
            <a:r>
              <a:rPr lang="cs-CZ" sz="2800" dirty="0"/>
              <a:t>do výcvikového tábora a poté odcházejí do války. Autor popisuje drastické podmínky vojáků při budování zákopů i zážitky z útoků a přímých bojů (např. využití plynu). Nesmyslnost všeho zabíjení si hlavní hrdina uvědomí ve chvíli, kdy zabije francouzského vojáka.</a:t>
            </a:r>
          </a:p>
          <a:p>
            <a:r>
              <a:rPr lang="cs-CZ" sz="2800" dirty="0"/>
              <a:t>Vojáci jeden po druhém umírají a závěr románu tvoří stručné sdělení o smrti hlavního hrdiny.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86398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Jazyk a styl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přímé </a:t>
            </a:r>
            <a:r>
              <a:rPr lang="cs-CZ" sz="2800" dirty="0"/>
              <a:t>vyjadřování, užití hovorového jazyka, </a:t>
            </a:r>
            <a:r>
              <a:rPr lang="cs-CZ" sz="2800" dirty="0" smtClean="0"/>
              <a:t>vulgarismů</a:t>
            </a:r>
            <a:r>
              <a:rPr lang="cs-CZ" sz="2800" dirty="0"/>
              <a:t>, slangových výrazů (armádních a </a:t>
            </a:r>
            <a:r>
              <a:rPr lang="cs-CZ" sz="2800" dirty="0" smtClean="0"/>
              <a:t>vojenských)</a:t>
            </a:r>
          </a:p>
          <a:p>
            <a:endParaRPr lang="cs-CZ" sz="2800" dirty="0"/>
          </a:p>
          <a:p>
            <a:r>
              <a:rPr lang="cs-CZ" sz="2800" dirty="0" smtClean="0"/>
              <a:t>v</a:t>
            </a:r>
            <a:r>
              <a:rPr lang="cs-CZ" sz="2800" dirty="0"/>
              <a:t> závěru je </a:t>
            </a:r>
            <a:r>
              <a:rPr lang="cs-CZ" sz="2800" dirty="0" err="1"/>
              <a:t>ich</a:t>
            </a:r>
            <a:r>
              <a:rPr lang="cs-CZ" sz="2800" dirty="0"/>
              <a:t>-forma nahrazena </a:t>
            </a:r>
            <a:r>
              <a:rPr lang="cs-CZ" sz="2800" dirty="0" err="1"/>
              <a:t>er</a:t>
            </a:r>
            <a:r>
              <a:rPr lang="cs-CZ" sz="2800" dirty="0"/>
              <a:t>-formou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5559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Okolnosti vzniku díla a jeho vliv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autor </a:t>
            </a:r>
            <a:r>
              <a:rPr lang="cs-CZ" sz="2800" dirty="0"/>
              <a:t>popisuje své vlastní vzpomínky</a:t>
            </a:r>
          </a:p>
          <a:p>
            <a:r>
              <a:rPr lang="cs-CZ" sz="2800" dirty="0" smtClean="0"/>
              <a:t>podle </a:t>
            </a:r>
            <a:r>
              <a:rPr lang="cs-CZ" sz="2800" dirty="0" err="1"/>
              <a:t>Remarqueova</a:t>
            </a:r>
            <a:r>
              <a:rPr lang="cs-CZ" sz="2800" dirty="0"/>
              <a:t> románu byl v roce 1979 natočen stejnojmenný </a:t>
            </a:r>
            <a:r>
              <a:rPr lang="cs-CZ" sz="2800" dirty="0" smtClean="0"/>
              <a:t>film (natáčelo se v Československu nedaleko Mostu)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9015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Zdroje: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AL]., [autorsky zpracovali Lukáš </a:t>
            </a:r>
            <a:r>
              <a:rPr lang="cs-CZ" sz="2800" dirty="0" err="1" smtClean="0"/>
              <a:t>Andree</a:t>
            </a:r>
            <a:r>
              <a:rPr lang="cs-CZ" sz="2800" dirty="0" smtClean="0"/>
              <a:t> ... </a:t>
            </a:r>
            <a:r>
              <a:rPr lang="cs-CZ" sz="2800" dirty="0" err="1" smtClean="0"/>
              <a:t>et</a:t>
            </a:r>
            <a:r>
              <a:rPr lang="cs-CZ" sz="2800" dirty="0" smtClean="0"/>
              <a:t>]. </a:t>
            </a:r>
            <a:r>
              <a:rPr lang="cs-CZ" sz="2800" i="1" dirty="0" smtClean="0"/>
              <a:t>Literatura pro 3. ročník středních škol</a:t>
            </a:r>
            <a:r>
              <a:rPr lang="cs-CZ" sz="2800" dirty="0" smtClean="0"/>
              <a:t>. </a:t>
            </a:r>
            <a:r>
              <a:rPr lang="cs-CZ" sz="2800" dirty="0" err="1" smtClean="0"/>
              <a:t>Vyd</a:t>
            </a:r>
            <a:r>
              <a:rPr lang="cs-CZ" sz="2800" dirty="0" smtClean="0"/>
              <a:t>. 1. Brno: </a:t>
            </a:r>
            <a:r>
              <a:rPr lang="cs-CZ" sz="2800" dirty="0" err="1" smtClean="0"/>
              <a:t>Didaktis</a:t>
            </a:r>
            <a:r>
              <a:rPr lang="cs-CZ" sz="2800" dirty="0" smtClean="0"/>
              <a:t>, 2009. ISBN 978-807-3581-350.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AL], [Otakar </a:t>
            </a:r>
            <a:r>
              <a:rPr lang="cs-CZ" sz="2800" dirty="0" err="1" smtClean="0"/>
              <a:t>Slanař</a:t>
            </a:r>
            <a:r>
              <a:rPr lang="cs-CZ" sz="2800" dirty="0" smtClean="0"/>
              <a:t> ... </a:t>
            </a:r>
            <a:r>
              <a:rPr lang="cs-CZ" sz="2800" dirty="0" err="1" smtClean="0"/>
              <a:t>et</a:t>
            </a:r>
            <a:r>
              <a:rPr lang="cs-CZ" sz="2800" dirty="0" smtClean="0"/>
              <a:t>]. </a:t>
            </a:r>
            <a:r>
              <a:rPr lang="cs-CZ" sz="2800" i="1" dirty="0" smtClean="0"/>
              <a:t>Obsahy a rozbory děl: k Literatuře - přehledu SŠ učiva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Třebíč: Petra </a:t>
            </a:r>
            <a:r>
              <a:rPr lang="cs-CZ" sz="2800" dirty="0" err="1" smtClean="0"/>
              <a:t>Velanová</a:t>
            </a:r>
            <a:r>
              <a:rPr lang="cs-CZ" sz="2800" dirty="0" smtClean="0"/>
              <a:t>, 2006. </a:t>
            </a:r>
            <a:r>
              <a:rPr lang="cs-CZ" sz="2800" smtClean="0"/>
              <a:t>ISBN 80-902-5717-8.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2808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557</Words>
  <Application>Microsoft Office PowerPoint</Application>
  <PresentationFormat>Předvádění na obrazovce (4:3)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Erich Maria Remarque 1898 - 1970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Erich Maria Remarque 1898 - 1970</dc:title>
  <dc:creator>Uživatel</dc:creator>
  <cp:lastModifiedBy>pkriz</cp:lastModifiedBy>
  <cp:revision>12</cp:revision>
  <dcterms:created xsi:type="dcterms:W3CDTF">2013-01-06T13:59:00Z</dcterms:created>
  <dcterms:modified xsi:type="dcterms:W3CDTF">2013-06-05T11:55:40Z</dcterms:modified>
</cp:coreProperties>
</file>