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268" r:id="rId2"/>
    <p:sldId id="267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85" autoAdjust="0"/>
    <p:restoredTop sz="94660"/>
  </p:normalViewPr>
  <p:slideViewPr>
    <p:cSldViewPr>
      <p:cViewPr varScale="1">
        <p:scale>
          <a:sx n="104" d="100"/>
          <a:sy n="104" d="100"/>
        </p:scale>
        <p:origin x="-1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A33CAC8-820E-4829-B5DD-2129428E5929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A63945-02B4-4641-AAAC-3C2F57E570A3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186494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032DC54-DDA7-4A20-8A1B-9237F47FEBC3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891449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457201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40808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496460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27161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185364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3062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096439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647908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586981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587476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865525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CBEC03-B519-4B4A-B475-ABD5DFE6A228}" type="datetimeFigureOut">
              <a:rPr lang="cs-CZ" smtClean="0"/>
              <a:pPr/>
              <a:t>5.6.2013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FA7204-7868-4D60-923D-CDE224DC751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273892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i21.vsb.cz/sites/mi21.vsb.cz/files/img/OPVK_hor_zakladni_logolink_CB_cz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136702"/>
            <a:ext cx="9144000" cy="1967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27584" y="6356350"/>
            <a:ext cx="7632848" cy="365125"/>
          </a:xfrm>
        </p:spPr>
        <p:txBody>
          <a:bodyPr/>
          <a:lstStyle/>
          <a:p>
            <a:r>
              <a:rPr lang="cs-CZ" sz="1400" dirty="0" smtClean="0"/>
              <a:t>Střední škola  a Vyšší odborná škola cestovního ruchu, Senovážné náměstí 12, České Budějovice 370  01</a:t>
            </a:r>
            <a:endParaRPr lang="cs-CZ" sz="1400" dirty="0"/>
          </a:p>
        </p:txBody>
      </p:sp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30917276"/>
              </p:ext>
            </p:extLst>
          </p:nvPr>
        </p:nvGraphicFramePr>
        <p:xfrm>
          <a:off x="947519" y="2564904"/>
          <a:ext cx="7248961" cy="316382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28381"/>
                <a:gridCol w="5220580"/>
              </a:tblGrid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projektu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CZ.1.07/1.5.00/34.0423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 školy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Střední škola a Vyšší odborná škola cestovního ruchu, Senovážné náměstí 12, České Budějovice 370 01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Mgr. Petr Kříž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Tematický </a:t>
                      </a: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celek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Zahraniční</a:t>
                      </a:r>
                      <a:r>
                        <a:rPr lang="cs-CZ" baseline="0" dirty="0" smtClean="0"/>
                        <a:t> literatura 20. století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3.</a:t>
                      </a:r>
                      <a:endParaRPr lang="cs-CZ" dirty="0"/>
                    </a:p>
                  </a:txBody>
                  <a:tcPr anchor="ctr"/>
                </a:tc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400" cap="small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tvorby</a:t>
                      </a:r>
                      <a:endParaRPr lang="cs-CZ" sz="2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13.</a:t>
                      </a:r>
                      <a:r>
                        <a:rPr lang="cs-CZ" baseline="0" dirty="0" smtClean="0"/>
                        <a:t> 1. 2013</a:t>
                      </a:r>
                      <a:endParaRPr lang="cs-CZ" dirty="0"/>
                    </a:p>
                  </a:txBody>
                  <a:tcPr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41802282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395536" y="404665"/>
            <a:ext cx="8229600" cy="6192688"/>
          </a:xfrm>
          <a:prstGeom prst="rect">
            <a:avLst/>
          </a:prstGeom>
        </p:spPr>
        <p:txBody>
          <a:bodyPr/>
          <a:lstStyle/>
          <a:p>
            <a:r>
              <a:rPr lang="cs-CZ" dirty="0" smtClean="0"/>
              <a:t>Anotace:</a:t>
            </a:r>
          </a:p>
          <a:p>
            <a:pPr marL="0" indent="0">
              <a:buNone/>
            </a:pPr>
            <a:r>
              <a:rPr lang="cs-CZ" sz="2400" dirty="0" smtClean="0"/>
              <a:t>Tato prezentace přibližuje dílo Williama </a:t>
            </a:r>
            <a:r>
              <a:rPr lang="cs-CZ" sz="2400" dirty="0" err="1" smtClean="0"/>
              <a:t>Styrona</a:t>
            </a:r>
            <a:r>
              <a:rPr lang="cs-CZ" sz="2400" dirty="0" smtClean="0"/>
              <a:t> </a:t>
            </a:r>
            <a:r>
              <a:rPr lang="cs-CZ" sz="2400" dirty="0" err="1" smtClean="0"/>
              <a:t>Sophiina</a:t>
            </a:r>
            <a:r>
              <a:rPr lang="cs-CZ" sz="2400" dirty="0" smtClean="0"/>
              <a:t> volba. Orientačně seznamuje s autorovým životem. Inovuje výuku využitím multimediálních pomůcek. Materiál je určen pro výuku ve 3. ročníku střední školy – světová literatura reagující na 1. světovou válku.</a:t>
            </a:r>
            <a:endParaRPr lang="cs-CZ" sz="2400" smtClean="0"/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endParaRPr lang="cs-CZ" dirty="0" smtClean="0"/>
          </a:p>
          <a:p>
            <a:r>
              <a:rPr lang="cs-CZ" dirty="0" smtClean="0"/>
              <a:t>Metodické pokyny:</a:t>
            </a:r>
          </a:p>
          <a:p>
            <a:pPr marL="0" indent="0">
              <a:buNone/>
            </a:pPr>
            <a:r>
              <a:rPr lang="cs-CZ" sz="2400" dirty="0" smtClean="0"/>
              <a:t>Materiál použije učitel při výkladu látky. Doba prezentace odpovídá zhruba 40 – 45 minutám. Prezentaci může učitel doplňovat svými otázkami.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855587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Ernest </a:t>
            </a:r>
            <a:r>
              <a:rPr lang="cs-CZ" dirty="0" err="1" smtClean="0"/>
              <a:t>Hemingway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1899 - 1961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Stařec a moře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353551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195736" y="188640"/>
            <a:ext cx="4724507" cy="6119812"/>
          </a:xfrm>
        </p:spPr>
      </p:pic>
      <p:sp>
        <p:nvSpPr>
          <p:cNvPr id="5" name="Obdélník 4"/>
          <p:cNvSpPr/>
          <p:nvPr/>
        </p:nvSpPr>
        <p:spPr>
          <a:xfrm>
            <a:off x="2195736" y="6412514"/>
            <a:ext cx="475252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1100" dirty="0"/>
              <a:t>AUTOR NEZNÁMÝ. </a:t>
            </a:r>
            <a:r>
              <a:rPr lang="pt-BR" sz="1100" i="1" dirty="0"/>
              <a:t>Flickr</a:t>
            </a:r>
            <a:r>
              <a:rPr lang="pt-BR" sz="1100" dirty="0"/>
              <a:t> [online]. [cit. </a:t>
            </a:r>
            <a:r>
              <a:rPr lang="cs-CZ" sz="1100" dirty="0" smtClean="0"/>
              <a:t>13.1</a:t>
            </a:r>
            <a:r>
              <a:rPr lang="pt-BR" sz="1100" dirty="0" smtClean="0"/>
              <a:t>.2013</a:t>
            </a:r>
            <a:r>
              <a:rPr lang="pt-BR" sz="1100" dirty="0"/>
              <a:t>]. Dostupný na WWW: http://www.flickr.com/photos/myphotosbooks/5208996958/ </a:t>
            </a:r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281063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/>
          <a:lstStyle/>
          <a:p>
            <a:r>
              <a:rPr lang="cs-CZ" sz="2800" dirty="0" smtClean="0"/>
              <a:t>americký </a:t>
            </a:r>
            <a:r>
              <a:rPr lang="cs-CZ" sz="2800" dirty="0"/>
              <a:t>dobrodruh, novinář a spisovatel, příslušník „ztracené generace“</a:t>
            </a:r>
          </a:p>
          <a:p>
            <a:r>
              <a:rPr lang="cs-CZ" sz="2800" dirty="0" smtClean="0"/>
              <a:t>zúčastnil </a:t>
            </a:r>
            <a:r>
              <a:rPr lang="cs-CZ" sz="2800" dirty="0"/>
              <a:t>se 1. sv. války jako dobrovolník u Červeného kříže, těžce raněn</a:t>
            </a:r>
          </a:p>
          <a:p>
            <a:r>
              <a:rPr lang="cs-CZ" sz="2800" dirty="0" smtClean="0"/>
              <a:t>za </a:t>
            </a:r>
            <a:r>
              <a:rPr lang="cs-CZ" sz="2800" dirty="0"/>
              <a:t>španělské občanské války a 2. sv. války působil jako zahraniční dopisovatel</a:t>
            </a:r>
          </a:p>
          <a:p>
            <a:r>
              <a:rPr lang="cs-CZ" sz="2800" dirty="0" smtClean="0"/>
              <a:t>později </a:t>
            </a:r>
            <a:r>
              <a:rPr lang="cs-CZ" sz="2800" dirty="0"/>
              <a:t>žil na Kubě, obdržel </a:t>
            </a:r>
            <a:r>
              <a:rPr lang="cs-CZ" sz="2800" dirty="0" err="1" smtClean="0"/>
              <a:t>Pullitzerovu</a:t>
            </a:r>
            <a:r>
              <a:rPr lang="cs-CZ" sz="2800" dirty="0" smtClean="0"/>
              <a:t> cenu a Nobelovu cenu </a:t>
            </a:r>
            <a:r>
              <a:rPr lang="cs-CZ" sz="2800" dirty="0"/>
              <a:t>za </a:t>
            </a:r>
            <a:r>
              <a:rPr lang="cs-CZ" sz="2800" dirty="0" smtClean="0"/>
              <a:t>literaturu</a:t>
            </a:r>
          </a:p>
          <a:p>
            <a:r>
              <a:rPr lang="cs-CZ" sz="2800" dirty="0" smtClean="0"/>
              <a:t>měl potíže s alkoholem</a:t>
            </a:r>
          </a:p>
          <a:p>
            <a:r>
              <a:rPr lang="cs-CZ" sz="2800" dirty="0" smtClean="0"/>
              <a:t>v</a:t>
            </a:r>
            <a:r>
              <a:rPr lang="cs-CZ" sz="2800" dirty="0"/>
              <a:t> roce 1961 </a:t>
            </a:r>
            <a:r>
              <a:rPr lang="cs-CZ" sz="2800" dirty="0" smtClean="0"/>
              <a:t>pravděpodobně spáchal sebevraždu (také se uvádí, že se omylem zastřelil při čistění zbraně)</a:t>
            </a:r>
            <a:endParaRPr lang="cs-CZ" sz="2800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240622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/>
          <a:lstStyle/>
          <a:p>
            <a:r>
              <a:rPr lang="cs-CZ" dirty="0" smtClean="0"/>
              <a:t>Tvorba:</a:t>
            </a:r>
          </a:p>
          <a:p>
            <a:endParaRPr lang="cs-CZ" dirty="0" smtClean="0"/>
          </a:p>
          <a:p>
            <a:r>
              <a:rPr lang="cs-CZ" sz="2800" dirty="0"/>
              <a:t>Sbohem, armádo – </a:t>
            </a:r>
            <a:r>
              <a:rPr lang="cs-CZ" sz="2800" dirty="0" smtClean="0"/>
              <a:t>román, ve kterém jsou </a:t>
            </a:r>
            <a:r>
              <a:rPr lang="cs-CZ" sz="2800" dirty="0"/>
              <a:t>zpracovány zážitky z italské </a:t>
            </a:r>
            <a:r>
              <a:rPr lang="cs-CZ" sz="2800" dirty="0" smtClean="0"/>
              <a:t>fronty; hlavní </a:t>
            </a:r>
            <a:r>
              <a:rPr lang="cs-CZ" sz="2800" dirty="0"/>
              <a:t>hrdina, </a:t>
            </a:r>
            <a:r>
              <a:rPr lang="cs-CZ" sz="2800" dirty="0" smtClean="0"/>
              <a:t>americký </a:t>
            </a:r>
            <a:r>
              <a:rPr lang="cs-CZ" sz="2800" dirty="0"/>
              <a:t>voják, bojuje v italské armádě, zamiluje se do ošetřovatelky Catherine. Příběh končí smrtí Catherine při porodu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r>
              <a:rPr lang="cs-CZ" sz="2800" dirty="0"/>
              <a:t>Komu zvoní hrana – děj románu se odehrává ve třech dnech, které americký dobrovolník </a:t>
            </a:r>
            <a:r>
              <a:rPr lang="cs-CZ" sz="2800" dirty="0" smtClean="0"/>
              <a:t>Robert </a:t>
            </a:r>
            <a:r>
              <a:rPr lang="cs-CZ" sz="2800" dirty="0"/>
              <a:t>Jordan prožije při španělské občanské válce. </a:t>
            </a:r>
            <a:r>
              <a:rPr lang="cs-CZ" sz="2800" dirty="0" smtClean="0"/>
              <a:t>(partyzáni </a:t>
            </a:r>
            <a:r>
              <a:rPr lang="cs-CZ" sz="2800" dirty="0"/>
              <a:t>mají vyhodit most, několik je při tom zabito, Jordan zraněn a později umírá)</a:t>
            </a:r>
          </a:p>
          <a:p>
            <a:endParaRPr lang="cs-CZ" sz="2400" dirty="0"/>
          </a:p>
          <a:p>
            <a:pPr marL="0" indent="0">
              <a:buNone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6653696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/>
          <a:lstStyle/>
          <a:p>
            <a:endParaRPr lang="cs-CZ" sz="2800" dirty="0" smtClean="0"/>
          </a:p>
          <a:p>
            <a:r>
              <a:rPr lang="cs-CZ" sz="2800" dirty="0" smtClean="0"/>
              <a:t>Fiesta </a:t>
            </a:r>
            <a:r>
              <a:rPr lang="cs-CZ" sz="2800" dirty="0"/>
              <a:t>– román o veteránech z 1. sv. války, kteří se snaží vyrovnat s válečnými </a:t>
            </a:r>
            <a:r>
              <a:rPr lang="cs-CZ" sz="2800" dirty="0" smtClean="0"/>
              <a:t>útrapami. </a:t>
            </a:r>
            <a:r>
              <a:rPr lang="cs-CZ" sz="2800" dirty="0"/>
              <a:t>Součástí románu je reportáž z každoroční fiesty v </a:t>
            </a:r>
            <a:r>
              <a:rPr lang="cs-CZ" sz="2800" dirty="0" err="1"/>
              <a:t>Pamploně</a:t>
            </a:r>
            <a:r>
              <a:rPr lang="cs-CZ" sz="2800" dirty="0" smtClean="0"/>
              <a:t>.</a:t>
            </a:r>
          </a:p>
          <a:p>
            <a:endParaRPr lang="cs-CZ" sz="2800" dirty="0"/>
          </a:p>
          <a:p>
            <a:r>
              <a:rPr lang="cs-CZ" sz="2800" dirty="0" smtClean="0"/>
              <a:t>Zelené </a:t>
            </a:r>
            <a:r>
              <a:rPr lang="cs-CZ" sz="2800" dirty="0"/>
              <a:t>pahorky africké – reportážní román z afrického safari (vlastní autorovy zážitky)</a:t>
            </a:r>
          </a:p>
          <a:p>
            <a:endParaRPr lang="cs-CZ" sz="2800" dirty="0" smtClean="0"/>
          </a:p>
          <a:p>
            <a:r>
              <a:rPr lang="cs-CZ" sz="2800" dirty="0" smtClean="0"/>
              <a:t>Stařec a moře</a:t>
            </a:r>
            <a:endParaRPr lang="cs-CZ" sz="2800" dirty="0"/>
          </a:p>
          <a:p>
            <a:pPr marL="0" indent="0">
              <a:buNone/>
            </a:pP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xmlns="" val="301627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cs-CZ" dirty="0" smtClean="0"/>
              <a:t>Stařec a moře</a:t>
            </a:r>
          </a:p>
          <a:p>
            <a:pPr marL="0" indent="0" algn="ctr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16016" y="1700808"/>
            <a:ext cx="3789040" cy="3789040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4716016" y="5671215"/>
            <a:ext cx="3789039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/>
              <a:t>CUBA GALLERY. </a:t>
            </a:r>
            <a:r>
              <a:rPr lang="cs-CZ" sz="1100" i="1" dirty="0" err="1"/>
              <a:t>Flickr</a:t>
            </a:r>
            <a:r>
              <a:rPr lang="cs-CZ" sz="1100" dirty="0"/>
              <a:t> [online]. [cit. </a:t>
            </a:r>
            <a:r>
              <a:rPr lang="cs-CZ" sz="1100" dirty="0" smtClean="0"/>
              <a:t>13.1.2013</a:t>
            </a:r>
            <a:r>
              <a:rPr lang="cs-CZ" sz="1100" dirty="0"/>
              <a:t>]. Dostupný na WWW: http://www.flickr.com/photos/cubagallery/3391873798/ </a:t>
            </a: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7866" y="1700808"/>
            <a:ext cx="3808081" cy="3789040"/>
          </a:xfrm>
          <a:prstGeom prst="rect">
            <a:avLst/>
          </a:prstGeom>
        </p:spPr>
      </p:pic>
      <p:sp>
        <p:nvSpPr>
          <p:cNvPr id="6" name="Obdélník 5"/>
          <p:cNvSpPr/>
          <p:nvPr/>
        </p:nvSpPr>
        <p:spPr>
          <a:xfrm>
            <a:off x="387866" y="5665891"/>
            <a:ext cx="3808081" cy="6001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100" dirty="0"/>
              <a:t>CUBA GALLERY. </a:t>
            </a:r>
            <a:r>
              <a:rPr lang="cs-CZ" sz="1100" i="1" dirty="0" err="1"/>
              <a:t>Flickr</a:t>
            </a:r>
            <a:r>
              <a:rPr lang="cs-CZ" sz="1100" dirty="0"/>
              <a:t> [online]. [cit. </a:t>
            </a:r>
            <a:r>
              <a:rPr lang="cs-CZ" sz="1100" dirty="0" smtClean="0"/>
              <a:t>13.1.2013</a:t>
            </a:r>
            <a:r>
              <a:rPr lang="cs-CZ" sz="1100" dirty="0"/>
              <a:t>]. Dostupný na WWW: http://www.flickr.com/photos/cubagallery/3391880142/ </a:t>
            </a:r>
          </a:p>
        </p:txBody>
      </p:sp>
    </p:spTree>
    <p:extLst>
      <p:ext uri="{BB962C8B-B14F-4D97-AF65-F5344CB8AC3E}">
        <p14:creationId xmlns:p14="http://schemas.microsoft.com/office/powerpoint/2010/main" xmlns="" val="381098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Celková charakteristika</a:t>
            </a:r>
          </a:p>
          <a:p>
            <a:r>
              <a:rPr lang="cs-CZ" sz="2800" dirty="0" smtClean="0"/>
              <a:t>novela</a:t>
            </a:r>
            <a:r>
              <a:rPr lang="cs-CZ" sz="2800" dirty="0"/>
              <a:t>, za </a:t>
            </a:r>
            <a:r>
              <a:rPr lang="cs-CZ" sz="2800" dirty="0" smtClean="0"/>
              <a:t>kterou </a:t>
            </a:r>
            <a:r>
              <a:rPr lang="cs-CZ" sz="2800" dirty="0" err="1" smtClean="0"/>
              <a:t>Hemingway</a:t>
            </a:r>
            <a:r>
              <a:rPr lang="cs-CZ" sz="2800" dirty="0" smtClean="0"/>
              <a:t> obdržel </a:t>
            </a:r>
            <a:r>
              <a:rPr lang="cs-CZ" sz="2800" dirty="0"/>
              <a:t>v roce 1954 Nobelovu cenu za literaturu (novelu </a:t>
            </a:r>
            <a:r>
              <a:rPr lang="cs-CZ" sz="2800" dirty="0" smtClean="0"/>
              <a:t>napsal </a:t>
            </a:r>
            <a:r>
              <a:rPr lang="cs-CZ" sz="2800" dirty="0"/>
              <a:t>v roce 1951)</a:t>
            </a:r>
          </a:p>
          <a:p>
            <a:r>
              <a:rPr lang="cs-CZ" sz="2800" dirty="0" smtClean="0"/>
              <a:t>dílo </a:t>
            </a:r>
            <a:r>
              <a:rPr lang="cs-CZ" sz="2800" dirty="0"/>
              <a:t>je oslavou životní nezdolnosti, síly, vytrvalosti, statečnosti; boj s překážkami je </a:t>
            </a:r>
            <a:r>
              <a:rPr lang="cs-CZ" sz="2800" dirty="0" smtClean="0"/>
              <a:t>důležitější </a:t>
            </a:r>
            <a:r>
              <a:rPr lang="cs-CZ" sz="2800" dirty="0"/>
              <a:t>než jejich překonání (= nezáleží, jestli překážky překonáme, hlavní </a:t>
            </a:r>
            <a:r>
              <a:rPr lang="cs-CZ" sz="2800" dirty="0" smtClean="0"/>
              <a:t>je, že bojujeme)</a:t>
            </a:r>
            <a:endParaRPr lang="cs-CZ" sz="2800" dirty="0"/>
          </a:p>
          <a:p>
            <a:r>
              <a:rPr lang="cs-CZ" sz="2800" dirty="0" smtClean="0"/>
              <a:t>smyslem </a:t>
            </a:r>
            <a:r>
              <a:rPr lang="cs-CZ" sz="2800" dirty="0"/>
              <a:t>života není zisk, ale pocit z dobře vykonané práce</a:t>
            </a:r>
          </a:p>
          <a:p>
            <a:r>
              <a:rPr lang="cs-CZ" sz="2800" dirty="0" smtClean="0"/>
              <a:t>novela </a:t>
            </a:r>
            <a:r>
              <a:rPr lang="cs-CZ" sz="2800" dirty="0"/>
              <a:t>poukazuje na úzké sepětí člověka s přírodou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464867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Postavy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rybář </a:t>
            </a:r>
            <a:r>
              <a:rPr lang="cs-CZ" dirty="0"/>
              <a:t>Santiago – jednoduchý člověk žijící v souladu s přírodou, samotář odloučený od </a:t>
            </a:r>
            <a:r>
              <a:rPr lang="cs-CZ" dirty="0" smtClean="0"/>
              <a:t>společnosti</a:t>
            </a:r>
            <a:r>
              <a:rPr lang="cs-CZ" dirty="0"/>
              <a:t>, zamlklý samorost, vede boj na život a na </a:t>
            </a:r>
            <a:r>
              <a:rPr lang="cs-CZ" dirty="0" smtClean="0"/>
              <a:t>smrt</a:t>
            </a:r>
          </a:p>
          <a:p>
            <a:pPr marL="0" indent="0">
              <a:buNone/>
            </a:pPr>
            <a:endParaRPr lang="cs-CZ" dirty="0"/>
          </a:p>
          <a:p>
            <a:r>
              <a:rPr lang="cs-CZ" dirty="0" smtClean="0"/>
              <a:t>chlapec </a:t>
            </a:r>
            <a:r>
              <a:rPr lang="cs-CZ" dirty="0" err="1"/>
              <a:t>Manolin</a:t>
            </a:r>
            <a:r>
              <a:rPr lang="cs-CZ" dirty="0"/>
              <a:t> – vidí v </a:t>
            </a:r>
            <a:r>
              <a:rPr lang="cs-CZ" dirty="0" err="1"/>
              <a:t>Santiagovi</a:t>
            </a:r>
            <a:r>
              <a:rPr lang="cs-CZ" dirty="0"/>
              <a:t> svůj vzor, pomáhá </a:t>
            </a:r>
            <a:r>
              <a:rPr lang="cs-CZ" dirty="0" smtClean="0"/>
              <a:t>mu (nosí mu návnadu, kávu, jídlo, do zákazu rodičů mu pomáhá i na lodi)</a:t>
            </a:r>
            <a:endParaRPr lang="cs-CZ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995789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2068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cs-CZ" sz="3500" dirty="0" smtClean="0"/>
              <a:t>Děj </a:t>
            </a:r>
            <a:r>
              <a:rPr lang="cs-CZ" sz="3500" dirty="0"/>
              <a:t>a kompozice</a:t>
            </a:r>
          </a:p>
          <a:p>
            <a:r>
              <a:rPr lang="cs-CZ" dirty="0" smtClean="0"/>
              <a:t>kompozice </a:t>
            </a:r>
            <a:r>
              <a:rPr lang="cs-CZ" dirty="0"/>
              <a:t>chronologická</a:t>
            </a:r>
          </a:p>
          <a:p>
            <a:r>
              <a:rPr lang="cs-CZ" dirty="0" smtClean="0"/>
              <a:t>děj </a:t>
            </a:r>
            <a:r>
              <a:rPr lang="cs-CZ" dirty="0"/>
              <a:t>se odehrává v kubánské vesnici poblíž Havany ve 40. letech 20. století, starý kubánský </a:t>
            </a:r>
            <a:r>
              <a:rPr lang="cs-CZ" dirty="0" smtClean="0"/>
              <a:t>rybář </a:t>
            </a:r>
            <a:r>
              <a:rPr lang="cs-CZ" dirty="0"/>
              <a:t>po více než 80 neúspěšných dnech vyplouvá na moře sám bez pomocníka (</a:t>
            </a:r>
            <a:r>
              <a:rPr lang="cs-CZ" dirty="0" err="1"/>
              <a:t>Manolina</a:t>
            </a:r>
            <a:r>
              <a:rPr lang="cs-CZ" dirty="0"/>
              <a:t>). Na návnadu se mu podaří chytit obrovského </a:t>
            </a:r>
            <a:r>
              <a:rPr lang="cs-CZ" dirty="0" err="1"/>
              <a:t>marlina</a:t>
            </a:r>
            <a:r>
              <a:rPr lang="cs-CZ" dirty="0"/>
              <a:t>, který za sebou vleče loď se Santiagem dva dny. Během zápasu rybář přemýšlí o životě, chlapci, rybě. Po dvou dnech rybě dojdou síly a </a:t>
            </a:r>
            <a:r>
              <a:rPr lang="cs-CZ" dirty="0" err="1"/>
              <a:t>Santiagovi</a:t>
            </a:r>
            <a:r>
              <a:rPr lang="cs-CZ" dirty="0"/>
              <a:t> se ji podaří harpunovat. Ale při cestě domů rybu napadnou žraloci a Santiago přiveze zpět jen kostru. Přesto však další den zase vyplouvá na moře.</a:t>
            </a:r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714558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120680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cs-CZ" dirty="0"/>
              <a:t>Jazyk </a:t>
            </a:r>
            <a:r>
              <a:rPr lang="cs-CZ" dirty="0" smtClean="0"/>
              <a:t>a styl</a:t>
            </a:r>
            <a:endParaRPr lang="cs-CZ" dirty="0"/>
          </a:p>
          <a:p>
            <a:r>
              <a:rPr lang="cs-CZ" sz="2800" dirty="0" smtClean="0"/>
              <a:t>vyprávění </a:t>
            </a:r>
            <a:r>
              <a:rPr lang="cs-CZ" sz="2800" dirty="0"/>
              <a:t>v </a:t>
            </a:r>
            <a:r>
              <a:rPr lang="cs-CZ" sz="2800" dirty="0" err="1"/>
              <a:t>er</a:t>
            </a:r>
            <a:r>
              <a:rPr lang="cs-CZ" sz="2800" dirty="0"/>
              <a:t>-formě</a:t>
            </a:r>
          </a:p>
          <a:p>
            <a:r>
              <a:rPr lang="cs-CZ" sz="2800" dirty="0" smtClean="0"/>
              <a:t>úsporné </a:t>
            </a:r>
            <a:r>
              <a:rPr lang="cs-CZ" sz="2800" dirty="0"/>
              <a:t>vyjadřování, využití výrazů z rybářského prostředí</a:t>
            </a:r>
          </a:p>
          <a:p>
            <a:r>
              <a:rPr lang="cs-CZ" sz="2800" dirty="0" smtClean="0"/>
              <a:t>namísto </a:t>
            </a:r>
            <a:r>
              <a:rPr lang="cs-CZ" sz="2800" dirty="0"/>
              <a:t>konkrétních </a:t>
            </a:r>
            <a:r>
              <a:rPr lang="cs-CZ" sz="2800" dirty="0" smtClean="0"/>
              <a:t>pojmenování (Santiago, </a:t>
            </a:r>
            <a:r>
              <a:rPr lang="cs-CZ" sz="2800" dirty="0" err="1" smtClean="0"/>
              <a:t>marlin</a:t>
            </a:r>
            <a:r>
              <a:rPr lang="cs-CZ" sz="2800" dirty="0" smtClean="0"/>
              <a:t>) </a:t>
            </a:r>
            <a:r>
              <a:rPr lang="cs-CZ" sz="2800" dirty="0"/>
              <a:t>je využíváno pojmenováních obecných (stařec, ryba, </a:t>
            </a:r>
          </a:p>
          <a:p>
            <a:r>
              <a:rPr lang="cs-CZ" sz="2800" dirty="0"/>
              <a:t>chlapec, moře)</a:t>
            </a:r>
          </a:p>
          <a:p>
            <a:r>
              <a:rPr lang="cs-CZ" sz="2800" dirty="0" smtClean="0"/>
              <a:t>užití </a:t>
            </a:r>
            <a:r>
              <a:rPr lang="cs-CZ" sz="2800" dirty="0"/>
              <a:t>vnitřních monologů, oslovení sebe sama (své ruky) = vyjádření starcovy </a:t>
            </a:r>
            <a:r>
              <a:rPr lang="cs-CZ" sz="2800" dirty="0" smtClean="0"/>
              <a:t>samoty</a:t>
            </a:r>
          </a:p>
          <a:p>
            <a:r>
              <a:rPr lang="cs-CZ" sz="2800" dirty="0"/>
              <a:t>v příběhu je možné najít křesťanskou symboliku (starcovo utrpení, stigmata, těžké lano jako </a:t>
            </a:r>
            <a:r>
              <a:rPr lang="cs-CZ" sz="2800" dirty="0" smtClean="0"/>
              <a:t>kříž </a:t>
            </a:r>
            <a:r>
              <a:rPr lang="cs-CZ" sz="2800" dirty="0"/>
              <a:t>na starcových zádech)</a:t>
            </a:r>
          </a:p>
          <a:p>
            <a:r>
              <a:rPr lang="cs-CZ" sz="2800" dirty="0" smtClean="0"/>
              <a:t>dílo </a:t>
            </a:r>
            <a:r>
              <a:rPr lang="cs-CZ" sz="2800" dirty="0"/>
              <a:t>je alegorii (metaforou) o životě (rybář = člověk, ryba = příroda, žraloci = zlo)</a:t>
            </a:r>
          </a:p>
          <a:p>
            <a:endParaRPr lang="cs-CZ" sz="2800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15562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Okolnosti </a:t>
            </a:r>
            <a:r>
              <a:rPr lang="cs-CZ" sz="2800" dirty="0"/>
              <a:t>vzniku </a:t>
            </a:r>
            <a:r>
              <a:rPr lang="cs-CZ" sz="2800" dirty="0" smtClean="0"/>
              <a:t>díla a jeho vliv</a:t>
            </a:r>
          </a:p>
          <a:p>
            <a:pPr marL="0" indent="0">
              <a:buNone/>
            </a:pPr>
            <a:endParaRPr lang="cs-CZ" sz="2800" dirty="0"/>
          </a:p>
          <a:p>
            <a:r>
              <a:rPr lang="cs-CZ" sz="2800" dirty="0" err="1" smtClean="0"/>
              <a:t>Hemingway</a:t>
            </a:r>
            <a:r>
              <a:rPr lang="cs-CZ" sz="2800" dirty="0" smtClean="0"/>
              <a:t> </a:t>
            </a:r>
            <a:r>
              <a:rPr lang="cs-CZ" sz="2800" dirty="0"/>
              <a:t>dílo napsal na Kubě, když pozoroval místní rybáře</a:t>
            </a:r>
          </a:p>
          <a:p>
            <a:r>
              <a:rPr lang="cs-CZ" sz="2800" dirty="0" smtClean="0"/>
              <a:t>v</a:t>
            </a:r>
            <a:r>
              <a:rPr lang="cs-CZ" sz="2800" dirty="0"/>
              <a:t> roce 1957 vznikl film (režie John </a:t>
            </a:r>
            <a:r>
              <a:rPr lang="cs-CZ" sz="2800" dirty="0" err="1"/>
              <a:t>Sturges</a:t>
            </a:r>
            <a:r>
              <a:rPr lang="cs-CZ" sz="2800" dirty="0"/>
              <a:t>, stařec </a:t>
            </a:r>
            <a:r>
              <a:rPr lang="cs-CZ" sz="2800" dirty="0" err="1"/>
              <a:t>Spencer</a:t>
            </a:r>
            <a:r>
              <a:rPr lang="cs-CZ" sz="2800" dirty="0"/>
              <a:t> </a:t>
            </a:r>
            <a:r>
              <a:rPr lang="cs-CZ" sz="2800" dirty="0" err="1" smtClean="0"/>
              <a:t>Tracy</a:t>
            </a:r>
            <a:r>
              <a:rPr lang="cs-CZ" sz="2800" dirty="0" smtClean="0"/>
              <a:t>), získal jednoho Oscara za hudbu + 2 nominace – kamera, mužský herecký výkon</a:t>
            </a:r>
            <a:endParaRPr lang="cs-CZ" sz="2800" dirty="0"/>
          </a:p>
          <a:p>
            <a:endParaRPr lang="cs-CZ" sz="2800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10544" y="3769923"/>
            <a:ext cx="1944216" cy="2822249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3923928" y="6222840"/>
            <a:ext cx="4116833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1100" dirty="0"/>
              <a:t>AUTOR NEZNÁMÝ. </a:t>
            </a:r>
            <a:r>
              <a:rPr lang="cs-CZ" sz="1100" i="1" dirty="0"/>
              <a:t>CSFD</a:t>
            </a:r>
            <a:r>
              <a:rPr lang="cs-CZ" sz="1100" dirty="0"/>
              <a:t> [online]. [cit. </a:t>
            </a:r>
            <a:r>
              <a:rPr lang="cs-CZ" sz="1100" dirty="0" smtClean="0"/>
              <a:t>13.1.2013</a:t>
            </a:r>
            <a:r>
              <a:rPr lang="cs-CZ" sz="1100" dirty="0"/>
              <a:t>]. </a:t>
            </a:r>
            <a:endParaRPr lang="cs-CZ" sz="1100" dirty="0" smtClean="0"/>
          </a:p>
          <a:p>
            <a:r>
              <a:rPr lang="cs-CZ" sz="1100" dirty="0" smtClean="0"/>
              <a:t>Dostupný </a:t>
            </a:r>
            <a:r>
              <a:rPr lang="cs-CZ" sz="1100" dirty="0"/>
              <a:t>na WWW: http://www.csfd.cz/film/31266-starec-a-more/ </a:t>
            </a:r>
          </a:p>
        </p:txBody>
      </p:sp>
    </p:spTree>
    <p:extLst>
      <p:ext uri="{BB962C8B-B14F-4D97-AF65-F5344CB8AC3E}">
        <p14:creationId xmlns:p14="http://schemas.microsoft.com/office/powerpoint/2010/main" xmlns="" val="14858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404664"/>
            <a:ext cx="8363272" cy="612068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cs-CZ" sz="2800" dirty="0" smtClean="0"/>
              <a:t>Zdroje: 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AL]., [autorsky zpracovali Lukáš </a:t>
            </a:r>
            <a:r>
              <a:rPr lang="cs-CZ" sz="2800" dirty="0" err="1" smtClean="0"/>
              <a:t>Andree</a:t>
            </a:r>
            <a:r>
              <a:rPr lang="cs-CZ" sz="2800" dirty="0" smtClean="0"/>
              <a:t> ... </a:t>
            </a:r>
            <a:r>
              <a:rPr lang="cs-CZ" sz="2800" dirty="0" err="1" smtClean="0"/>
              <a:t>et</a:t>
            </a:r>
            <a:r>
              <a:rPr lang="cs-CZ" sz="2800" dirty="0" smtClean="0"/>
              <a:t>]. </a:t>
            </a:r>
            <a:r>
              <a:rPr lang="cs-CZ" sz="2800" i="1" dirty="0" smtClean="0"/>
              <a:t>Literatura pro 3. ročník středních škol</a:t>
            </a:r>
            <a:r>
              <a:rPr lang="cs-CZ" sz="2800" dirty="0" smtClean="0"/>
              <a:t>. </a:t>
            </a:r>
            <a:r>
              <a:rPr lang="cs-CZ" sz="2800" dirty="0" err="1" smtClean="0"/>
              <a:t>Vyd</a:t>
            </a:r>
            <a:r>
              <a:rPr lang="cs-CZ" sz="2800" dirty="0" smtClean="0"/>
              <a:t>. 1. Brno: </a:t>
            </a:r>
            <a:r>
              <a:rPr lang="cs-CZ" sz="2800" dirty="0" err="1" smtClean="0"/>
              <a:t>Didaktis</a:t>
            </a:r>
            <a:r>
              <a:rPr lang="cs-CZ" sz="2800" dirty="0" smtClean="0"/>
              <a:t>, 2009. ISBN 978-807-3581-350.</a:t>
            </a:r>
          </a:p>
          <a:p>
            <a:pPr marL="0" indent="0">
              <a:buNone/>
            </a:pPr>
            <a:endParaRPr lang="cs-CZ" sz="2800" dirty="0" smtClean="0"/>
          </a:p>
          <a:p>
            <a:pPr marL="0" indent="0">
              <a:buNone/>
            </a:pPr>
            <a:r>
              <a:rPr lang="cs-CZ" sz="2800" dirty="0" smtClean="0"/>
              <a:t>AL], [Otakar </a:t>
            </a:r>
            <a:r>
              <a:rPr lang="cs-CZ" sz="2800" dirty="0" err="1" smtClean="0"/>
              <a:t>Slanař</a:t>
            </a:r>
            <a:r>
              <a:rPr lang="cs-CZ" sz="2800" dirty="0" smtClean="0"/>
              <a:t> ... </a:t>
            </a:r>
            <a:r>
              <a:rPr lang="cs-CZ" sz="2800" dirty="0" err="1" smtClean="0"/>
              <a:t>et</a:t>
            </a:r>
            <a:r>
              <a:rPr lang="cs-CZ" sz="2800" dirty="0" smtClean="0"/>
              <a:t>]. </a:t>
            </a:r>
            <a:r>
              <a:rPr lang="cs-CZ" sz="2800" i="1" dirty="0" smtClean="0"/>
              <a:t>Obsahy a rozbory děl: k Literatuře - přehledu SŠ učiva</a:t>
            </a:r>
            <a:r>
              <a:rPr lang="cs-CZ" sz="2800" dirty="0" smtClean="0"/>
              <a:t>. 1. </a:t>
            </a:r>
            <a:r>
              <a:rPr lang="cs-CZ" sz="2800" dirty="0" err="1" smtClean="0"/>
              <a:t>vyd</a:t>
            </a:r>
            <a:r>
              <a:rPr lang="cs-CZ" sz="2800" dirty="0" smtClean="0"/>
              <a:t>. Třebíč: Petra </a:t>
            </a:r>
            <a:r>
              <a:rPr lang="cs-CZ" sz="2800" dirty="0" err="1" smtClean="0"/>
              <a:t>Velanová</a:t>
            </a:r>
            <a:r>
              <a:rPr lang="cs-CZ" sz="2800" dirty="0" smtClean="0"/>
              <a:t>, 2006. ISBN 80-902-5717-8.</a:t>
            </a:r>
            <a:endParaRPr lang="cs-CZ" sz="2800" dirty="0"/>
          </a:p>
          <a:p>
            <a:endParaRPr lang="cs-CZ" sz="2800" dirty="0"/>
          </a:p>
          <a:p>
            <a:pPr marL="0" indent="0">
              <a:buNone/>
            </a:pPr>
            <a:endParaRPr lang="cs-CZ" dirty="0"/>
          </a:p>
          <a:p>
            <a:pPr marL="0" indent="0" algn="ctr">
              <a:buNone/>
            </a:pPr>
            <a:endParaRPr lang="cs-CZ" dirty="0"/>
          </a:p>
        </p:txBody>
      </p:sp>
      <p:sp>
        <p:nvSpPr>
          <p:cNvPr id="4" name="Obdélník 3"/>
          <p:cNvSpPr/>
          <p:nvPr/>
        </p:nvSpPr>
        <p:spPr>
          <a:xfrm>
            <a:off x="3923928" y="6222840"/>
            <a:ext cx="184731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cs-CZ" sz="1100" dirty="0"/>
          </a:p>
        </p:txBody>
      </p:sp>
    </p:spTree>
    <p:extLst>
      <p:ext uri="{BB962C8B-B14F-4D97-AF65-F5344CB8AC3E}">
        <p14:creationId xmlns:p14="http://schemas.microsoft.com/office/powerpoint/2010/main" xmlns="" val="1485859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305</TotalTime>
  <Words>417</Words>
  <Application>Microsoft Office PowerPoint</Application>
  <PresentationFormat>Předvádění na obrazovce (4:3)</PresentationFormat>
  <Paragraphs>79</Paragraphs>
  <Slides>14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systému Office</vt:lpstr>
      <vt:lpstr>Snímek 1</vt:lpstr>
      <vt:lpstr>Snímek 2</vt:lpstr>
      <vt:lpstr>Ernest Hemingway 1899 - 1961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</vt:vector>
  </TitlesOfParts>
  <Company>SŠ a VOŠ cestovního ruchu, České Budějovice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Ernest Hemingway 1899 - 1961</dc:title>
  <dc:creator>Uživatel</dc:creator>
  <cp:lastModifiedBy>pkriz</cp:lastModifiedBy>
  <cp:revision>13</cp:revision>
  <dcterms:created xsi:type="dcterms:W3CDTF">2013-01-06T09:46:25Z</dcterms:created>
  <dcterms:modified xsi:type="dcterms:W3CDTF">2013-06-05T11:57:30Z</dcterms:modified>
</cp:coreProperties>
</file>