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5"/>
  </p:notesMasterIdLst>
  <p:sldIdLst>
    <p:sldId id="268" r:id="rId2"/>
    <p:sldId id="269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60"/>
  </p:normalViewPr>
  <p:slideViewPr>
    <p:cSldViewPr>
      <p:cViewPr varScale="1">
        <p:scale>
          <a:sx n="104" d="100"/>
          <a:sy n="104" d="100"/>
        </p:scale>
        <p:origin x="-12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5E2C9D-D1BA-4341-97DE-43149DBABEAE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AD5C24-A2C4-419E-B518-62EC9A4D4D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2471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8490D7E-4EE6-412A-A00C-410616F01E7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3752777"/>
              </p:ext>
            </p:extLst>
          </p:nvPr>
        </p:nvGraphicFramePr>
        <p:xfrm>
          <a:off x="947519" y="2564904"/>
          <a:ext cx="7248961" cy="34381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Zahraniční</a:t>
                      </a:r>
                      <a:r>
                        <a:rPr lang="cs-CZ" baseline="0" dirty="0" smtClean="0"/>
                        <a:t> literatura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r>
                        <a:rPr lang="cs-CZ" baseline="0" dirty="0" smtClean="0"/>
                        <a:t> 2. 2013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16472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dílo Williama </a:t>
            </a:r>
            <a:r>
              <a:rPr lang="cs-CZ" sz="2400" dirty="0" err="1" smtClean="0"/>
              <a:t>Styrona</a:t>
            </a:r>
            <a:r>
              <a:rPr lang="cs-CZ" sz="2400" dirty="0" smtClean="0"/>
              <a:t> </a:t>
            </a:r>
            <a:r>
              <a:rPr lang="cs-CZ" sz="2400" dirty="0" err="1" smtClean="0"/>
              <a:t>Sophiina</a:t>
            </a:r>
            <a:r>
              <a:rPr lang="cs-CZ" sz="2400" dirty="0" smtClean="0"/>
              <a:t> volba. Orientačně seznamuje s autorovým životem. Inovuje výuku využitím multimediálních pomůcek</a:t>
            </a:r>
            <a:r>
              <a:rPr lang="cs-CZ" sz="2400" dirty="0" smtClean="0"/>
              <a:t>. Materiál je určen pro výuku ve 4. ročníku střední školy – světová literatura 2. poloviny 20. století.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</a:t>
            </a:r>
            <a:r>
              <a:rPr lang="cs-CZ" sz="2400" dirty="0" smtClean="0"/>
              <a:t>. Doba prezentace odpovídá zhruba 40 – 45 minutám. Prezentaci může učitel doplňovat svými otázkami.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79544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628800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William </a:t>
            </a:r>
            <a:r>
              <a:rPr lang="cs-CZ" sz="6000" dirty="0" err="1" smtClean="0"/>
              <a:t>Styron</a:t>
            </a:r>
            <a:endParaRPr lang="cs-CZ" sz="6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780928"/>
            <a:ext cx="8458200" cy="1222375"/>
          </a:xfrm>
        </p:spPr>
        <p:txBody>
          <a:bodyPr/>
          <a:lstStyle/>
          <a:p>
            <a:pPr algn="ctr"/>
            <a:r>
              <a:rPr lang="cs-CZ" dirty="0" err="1" smtClean="0"/>
              <a:t>Sophiina</a:t>
            </a:r>
            <a:r>
              <a:rPr lang="cs-CZ" dirty="0" smtClean="0"/>
              <a:t> volba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2546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443972"/>
            <a:ext cx="5908500" cy="5908500"/>
          </a:xfrm>
        </p:spPr>
      </p:pic>
      <p:sp>
        <p:nvSpPr>
          <p:cNvPr id="5" name="Obdélník 4"/>
          <p:cNvSpPr/>
          <p:nvPr/>
        </p:nvSpPr>
        <p:spPr>
          <a:xfrm>
            <a:off x="1691680" y="6427113"/>
            <a:ext cx="590465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pt-BR" sz="1100" dirty="0"/>
              <a:t>OPENROADMEDIA. </a:t>
            </a:r>
            <a:r>
              <a:rPr lang="pt-BR" sz="1100" i="1" dirty="0"/>
              <a:t>Flickr</a:t>
            </a:r>
            <a:r>
              <a:rPr lang="pt-BR" sz="1100" dirty="0"/>
              <a:t> [online]. [cit. 25.5.2013]. Dostupný na WWW: http://www.flickr.com/photos/openroadmedia/5598730722/sizes/m/in/photostream/ </a:t>
            </a:r>
            <a:r>
              <a:rPr lang="cs-CZ" sz="1100" dirty="0" smtClean="0"/>
              <a:t>/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195513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/>
          <a:lstStyle/>
          <a:p>
            <a:r>
              <a:rPr lang="cs-CZ" sz="3200" dirty="0" smtClean="0"/>
              <a:t> </a:t>
            </a:r>
            <a:r>
              <a:rPr lang="cs-CZ" sz="2800" dirty="0"/>
              <a:t>americký prozaik, autor jižanských </a:t>
            </a:r>
            <a:r>
              <a:rPr lang="cs-CZ" sz="2800" dirty="0" smtClean="0"/>
              <a:t>prózy</a:t>
            </a:r>
          </a:p>
          <a:p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dirty="0"/>
              <a:t>zabýval se např. tématem rasové </a:t>
            </a:r>
            <a:r>
              <a:rPr lang="cs-CZ" sz="2800" dirty="0" smtClean="0"/>
              <a:t> segregace</a:t>
            </a:r>
            <a:r>
              <a:rPr lang="cs-CZ" sz="2800" dirty="0"/>
              <a:t>, rasismu, otázkami </a:t>
            </a:r>
            <a:r>
              <a:rPr lang="cs-CZ" sz="2800" dirty="0" smtClean="0"/>
              <a:t>viny a trestu </a:t>
            </a:r>
            <a:r>
              <a:rPr lang="cs-CZ" sz="2800" dirty="0"/>
              <a:t>(jako </a:t>
            </a:r>
            <a:r>
              <a:rPr lang="cs-CZ" sz="2800" dirty="0" err="1"/>
              <a:t>Dostojevskij</a:t>
            </a:r>
            <a:r>
              <a:rPr lang="cs-CZ" sz="2800" dirty="0" smtClean="0"/>
              <a:t>)</a:t>
            </a:r>
          </a:p>
          <a:p>
            <a:pPr marL="45720" indent="0">
              <a:buNone/>
            </a:pPr>
            <a:endParaRPr lang="cs-CZ" sz="2800" dirty="0"/>
          </a:p>
          <a:p>
            <a:r>
              <a:rPr lang="cs-CZ" sz="2800" dirty="0" smtClean="0"/>
              <a:t> </a:t>
            </a:r>
            <a:r>
              <a:rPr lang="cs-CZ" sz="2800" dirty="0"/>
              <a:t>získal </a:t>
            </a:r>
            <a:r>
              <a:rPr lang="cs-CZ" sz="2800" dirty="0" err="1"/>
              <a:t>Pullitzerovu</a:t>
            </a:r>
            <a:r>
              <a:rPr lang="cs-CZ" sz="2800" dirty="0"/>
              <a:t> cenu (žurnalistické a umělecké ocenění)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6335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/>
          <a:lstStyle/>
          <a:p>
            <a:pPr marL="45720" indent="0">
              <a:buNone/>
            </a:pPr>
            <a:r>
              <a:rPr lang="cs-CZ" sz="2800" dirty="0" smtClean="0"/>
              <a:t>CELKOVÁ CHARAKTERISTIKA</a:t>
            </a:r>
          </a:p>
          <a:p>
            <a:pPr marL="45720" indent="0">
              <a:buNone/>
            </a:pPr>
            <a:endParaRPr lang="cs-CZ" sz="2800" dirty="0" smtClean="0"/>
          </a:p>
          <a:p>
            <a:r>
              <a:rPr lang="cs-CZ" sz="2800" dirty="0" smtClean="0"/>
              <a:t>psychologický </a:t>
            </a:r>
            <a:r>
              <a:rPr lang="cs-CZ" sz="2800" dirty="0"/>
              <a:t>román vracející se k událostem 2. světové </a:t>
            </a:r>
            <a:r>
              <a:rPr lang="cs-CZ" sz="2800" dirty="0" smtClean="0"/>
              <a:t>války</a:t>
            </a:r>
          </a:p>
          <a:p>
            <a:pPr marL="45720" indent="0">
              <a:buNone/>
            </a:pPr>
            <a:endParaRPr lang="cs-CZ" sz="2800" dirty="0"/>
          </a:p>
          <a:p>
            <a:r>
              <a:rPr lang="cs-CZ" sz="2800" dirty="0" smtClean="0"/>
              <a:t>odehrává </a:t>
            </a:r>
            <a:r>
              <a:rPr lang="cs-CZ" sz="2800" dirty="0"/>
              <a:t>se v těsně poválečné době v New Yorku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072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dirty="0" smtClean="0"/>
              <a:t>POSTAVY</a:t>
            </a:r>
          </a:p>
          <a:p>
            <a:r>
              <a:rPr lang="cs-CZ" sz="2800" dirty="0" err="1"/>
              <a:t>Stingo</a:t>
            </a:r>
            <a:r>
              <a:rPr lang="cs-CZ" sz="2800" dirty="0"/>
              <a:t> – vypravěč příběhu, mladík posedlý literaturou a nenaplněným sexem, vypráví příběh hlavní postavy, 	Polky </a:t>
            </a:r>
            <a:r>
              <a:rPr lang="cs-CZ" sz="2800" dirty="0" smtClean="0"/>
              <a:t>Sophie</a:t>
            </a:r>
          </a:p>
          <a:p>
            <a:pPr marL="45720" indent="0">
              <a:buNone/>
            </a:pPr>
            <a:endParaRPr lang="cs-CZ" sz="2800" dirty="0"/>
          </a:p>
          <a:p>
            <a:r>
              <a:rPr lang="cs-CZ" sz="2800" dirty="0"/>
              <a:t>Sophie </a:t>
            </a:r>
            <a:r>
              <a:rPr lang="cs-CZ" sz="2800" dirty="0" err="1"/>
              <a:t>Zawistowská</a:t>
            </a:r>
            <a:r>
              <a:rPr lang="cs-CZ" sz="2800" dirty="0"/>
              <a:t> – Polka, která přežila koncentrační tábor Osvětim. I když byla v Osvětimi, není </a:t>
            </a:r>
            <a:r>
              <a:rPr lang="cs-CZ" sz="2800" dirty="0" smtClean="0"/>
              <a:t>židovka</a:t>
            </a:r>
            <a:r>
              <a:rPr lang="cs-CZ" sz="2800" dirty="0"/>
              <a:t>, dokonce má i árijské rysy. Otec byl rasista. Sophie je typem tzv. „nespolehlivého </a:t>
            </a:r>
            <a:r>
              <a:rPr lang="cs-CZ" sz="2800" dirty="0" smtClean="0"/>
              <a:t>vypravěče“ (též náčelník </a:t>
            </a:r>
            <a:r>
              <a:rPr lang="cs-CZ" sz="2800" dirty="0" err="1" smtClean="0"/>
              <a:t>Bromden</a:t>
            </a:r>
            <a:r>
              <a:rPr lang="cs-CZ" sz="2800" dirty="0" smtClean="0"/>
              <a:t>) </a:t>
            </a:r>
            <a:r>
              <a:rPr lang="cs-CZ" sz="2800" dirty="0"/>
              <a:t>– události odkrývá postupně, není jasné, kdy mluví pravdu a kdy lže (např. neříká, že </a:t>
            </a:r>
            <a:r>
              <a:rPr lang="cs-CZ" sz="2800" dirty="0" smtClean="0"/>
              <a:t>měla </a:t>
            </a:r>
            <a:r>
              <a:rPr lang="cs-CZ" sz="2800" dirty="0"/>
              <a:t>děti).</a:t>
            </a:r>
          </a:p>
          <a:p>
            <a:pPr marL="45720" indent="0">
              <a:buNone/>
            </a:pP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0499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r>
              <a:rPr lang="cs-CZ" sz="2800" dirty="0"/>
              <a:t>Nathan </a:t>
            </a:r>
            <a:r>
              <a:rPr lang="cs-CZ" sz="2800" dirty="0" err="1"/>
              <a:t>Landau</a:t>
            </a:r>
            <a:r>
              <a:rPr lang="cs-CZ" sz="2800" dirty="0"/>
              <a:t> – newyorský žid, milenec Sophie, narkoman a </a:t>
            </a:r>
            <a:r>
              <a:rPr lang="cs-CZ" sz="2800" dirty="0" smtClean="0"/>
              <a:t>schizofrenik</a:t>
            </a:r>
          </a:p>
          <a:p>
            <a:pPr marL="45720" indent="0">
              <a:buNone/>
            </a:pPr>
            <a:endParaRPr lang="cs-CZ" sz="2800" dirty="0"/>
          </a:p>
          <a:p>
            <a:r>
              <a:rPr lang="cs-CZ" sz="2800" dirty="0"/>
              <a:t>Rudolf </a:t>
            </a:r>
            <a:r>
              <a:rPr lang="cs-CZ" sz="2800" dirty="0" err="1"/>
              <a:t>Höss</a:t>
            </a:r>
            <a:r>
              <a:rPr lang="cs-CZ" sz="2800" dirty="0"/>
              <a:t> – velitel koncentračního tábora </a:t>
            </a:r>
            <a:r>
              <a:rPr lang="cs-CZ" sz="2800" dirty="0" smtClean="0"/>
              <a:t>Osvětim</a:t>
            </a:r>
          </a:p>
          <a:p>
            <a:pPr marL="45720" indent="0">
              <a:buNone/>
            </a:pPr>
            <a:endParaRPr lang="cs-CZ" sz="2800" dirty="0"/>
          </a:p>
          <a:p>
            <a:r>
              <a:rPr lang="cs-CZ" sz="2800" dirty="0"/>
              <a:t>další postavy: </a:t>
            </a:r>
            <a:r>
              <a:rPr lang="cs-CZ" sz="2800" dirty="0" err="1"/>
              <a:t>Stingova</a:t>
            </a:r>
            <a:r>
              <a:rPr lang="cs-CZ" sz="2800" dirty="0"/>
              <a:t> přítelkyně </a:t>
            </a:r>
            <a:r>
              <a:rPr lang="cs-CZ" sz="2800" dirty="0" err="1"/>
              <a:t>Leslie</a:t>
            </a:r>
            <a:r>
              <a:rPr lang="cs-CZ" sz="2800" dirty="0"/>
              <a:t>, majitelka penzionu Yetti, </a:t>
            </a:r>
            <a:r>
              <a:rPr lang="cs-CZ" sz="2800" dirty="0" err="1"/>
              <a:t>Stingův</a:t>
            </a:r>
            <a:r>
              <a:rPr lang="cs-CZ" sz="2800" dirty="0"/>
              <a:t> otec, další lidé v penzionu, </a:t>
            </a:r>
            <a:r>
              <a:rPr lang="cs-CZ" sz="2800" dirty="0" err="1" smtClean="0"/>
              <a:t>Sophiina</a:t>
            </a:r>
            <a:r>
              <a:rPr lang="cs-CZ" sz="2800" dirty="0" smtClean="0"/>
              <a:t> </a:t>
            </a:r>
            <a:r>
              <a:rPr lang="cs-CZ" sz="2800" dirty="0"/>
              <a:t>rodina atd.</a:t>
            </a:r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78202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dirty="0" smtClean="0"/>
              <a:t>DĚJ A KOMPOZICE</a:t>
            </a:r>
          </a:p>
          <a:p>
            <a:r>
              <a:rPr lang="cs-CZ" sz="2400" dirty="0" smtClean="0"/>
              <a:t>román </a:t>
            </a:r>
            <a:r>
              <a:rPr lang="cs-CZ" sz="2400" dirty="0"/>
              <a:t>s několika dějovými liniemi, např.:</a:t>
            </a:r>
          </a:p>
          <a:p>
            <a:pPr marL="45720" indent="0">
              <a:buNone/>
            </a:pPr>
            <a:r>
              <a:rPr lang="cs-CZ" sz="2400" dirty="0" smtClean="0"/>
              <a:t>	1</a:t>
            </a:r>
            <a:r>
              <a:rPr lang="cs-CZ" sz="2400" dirty="0"/>
              <a:t>. život </a:t>
            </a:r>
            <a:r>
              <a:rPr lang="cs-CZ" sz="2400" dirty="0" err="1"/>
              <a:t>Stinga</a:t>
            </a:r>
            <a:r>
              <a:rPr lang="cs-CZ" sz="2400" dirty="0"/>
              <a:t> v New Yorku, snaha prorazit ve světě </a:t>
            </a:r>
            <a:r>
              <a:rPr lang="cs-CZ" sz="2400" dirty="0" smtClean="0"/>
              <a:t>			literatury</a:t>
            </a:r>
            <a:endParaRPr lang="cs-CZ" sz="2400" dirty="0"/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2</a:t>
            </a:r>
            <a:r>
              <a:rPr lang="cs-CZ" sz="2400" dirty="0"/>
              <a:t>. osudy milenců Sophie a Nathana</a:t>
            </a:r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3</a:t>
            </a:r>
            <a:r>
              <a:rPr lang="cs-CZ" sz="2400" dirty="0"/>
              <a:t>. vzpomínky Sophie na život ve Varšavě a </a:t>
            </a:r>
            <a:r>
              <a:rPr lang="cs-CZ" sz="2400" dirty="0" smtClean="0"/>
              <a:t>				v</a:t>
            </a:r>
            <a:r>
              <a:rPr lang="cs-CZ" sz="2400" dirty="0"/>
              <a:t> koncentračním táboře </a:t>
            </a:r>
            <a:r>
              <a:rPr lang="cs-CZ" sz="2400" dirty="0" smtClean="0"/>
              <a:t>Osvětim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400" dirty="0" err="1"/>
              <a:t>Stingo</a:t>
            </a:r>
            <a:r>
              <a:rPr lang="cs-CZ" sz="2400" dirty="0"/>
              <a:t> se v roce 1947 snaží v New Yorku napsat román (předkové získali peníze za prodej otroka, tento </a:t>
            </a:r>
            <a:r>
              <a:rPr lang="cs-CZ" sz="2400" dirty="0" smtClean="0"/>
              <a:t>obnos </a:t>
            </a:r>
            <a:r>
              <a:rPr lang="cs-CZ" sz="2400" dirty="0"/>
              <a:t>mu umožňuje nezávisle tvořit). V penzionu se seznámí s dvojicí milenců, židem Nathanem a </a:t>
            </a:r>
            <a:r>
              <a:rPr lang="cs-CZ" sz="2400" dirty="0" smtClean="0"/>
              <a:t>Polkou </a:t>
            </a:r>
            <a:r>
              <a:rPr lang="cs-CZ" sz="2400" dirty="0"/>
              <a:t>Sofií. </a:t>
            </a:r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65953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/>
              <a:t>Od obou se postupně dozvídá podrobnosti ze života Sophie – její zpočátku </a:t>
            </a:r>
            <a:r>
              <a:rPr lang="cs-CZ" sz="2400" dirty="0" smtClean="0"/>
              <a:t>spokojený život </a:t>
            </a:r>
            <a:r>
              <a:rPr lang="cs-CZ" sz="2400" dirty="0"/>
              <a:t>v Polsku narušila válka, Sophia se souhrou náhod dostala do Osvětimi, kde jí nacistický lékař </a:t>
            </a:r>
            <a:r>
              <a:rPr lang="cs-CZ" sz="2400" dirty="0" smtClean="0"/>
              <a:t>postavil </a:t>
            </a:r>
            <a:r>
              <a:rPr lang="cs-CZ" sz="2400" dirty="0"/>
              <a:t>před krutou volbu – musela si vybrat, které dítě pošle na smrt (Eva) a které přežije (Jan – </a:t>
            </a:r>
            <a:r>
              <a:rPr lang="cs-CZ" sz="2400" dirty="0" smtClean="0"/>
              <a:t>protože </a:t>
            </a:r>
            <a:r>
              <a:rPr lang="cs-CZ" sz="2400" dirty="0"/>
              <a:t>byl starší a měl větší šanci přežít). </a:t>
            </a:r>
            <a:endParaRPr lang="cs-CZ" sz="2400" dirty="0" smtClean="0"/>
          </a:p>
          <a:p>
            <a:pPr marL="45720" indent="0">
              <a:buNone/>
            </a:pPr>
            <a:r>
              <a:rPr lang="cs-CZ" sz="2400" dirty="0"/>
              <a:t>Sophie si kromě své volby vyčítá i své pragmatické chování za války (např. pokouší se svést </a:t>
            </a:r>
            <a:r>
              <a:rPr lang="cs-CZ" sz="2400" dirty="0" err="1"/>
              <a:t>Hösse</a:t>
            </a:r>
            <a:r>
              <a:rPr lang="cs-CZ" sz="2400" dirty="0"/>
              <a:t>) a </a:t>
            </a:r>
            <a:r>
              <a:rPr lang="cs-CZ" sz="2400" dirty="0" smtClean="0"/>
              <a:t>antisemitskou </a:t>
            </a:r>
            <a:r>
              <a:rPr lang="cs-CZ" sz="2400" dirty="0"/>
              <a:t>tradici své rodiny. Po válce se dostává do Ameriky, kde po počátečních pokusech </a:t>
            </a:r>
            <a:r>
              <a:rPr lang="cs-CZ" sz="2400" dirty="0" smtClean="0"/>
              <a:t>normálně </a:t>
            </a:r>
            <a:r>
              <a:rPr lang="cs-CZ" sz="2400" dirty="0"/>
              <a:t>žít volí s Nathanem d</a:t>
            </a:r>
            <a:r>
              <a:rPr lang="cs-CZ" sz="2400" dirty="0" smtClean="0"/>
              <a:t>obrovolný </a:t>
            </a:r>
            <a:r>
              <a:rPr lang="cs-CZ" sz="2400" dirty="0"/>
              <a:t>odchod ze života</a:t>
            </a:r>
            <a:r>
              <a:rPr lang="cs-CZ" sz="2400" dirty="0" smtClean="0"/>
              <a:t>.</a:t>
            </a:r>
          </a:p>
          <a:p>
            <a:pPr marL="45720" indent="0">
              <a:buNone/>
            </a:pPr>
            <a:r>
              <a:rPr lang="cs-CZ" sz="2400" dirty="0"/>
              <a:t>Pozadí válečným událostem tvoří </a:t>
            </a:r>
            <a:r>
              <a:rPr lang="cs-CZ" sz="2400" dirty="0" err="1"/>
              <a:t>Stingovy</a:t>
            </a:r>
            <a:r>
              <a:rPr lang="cs-CZ" sz="2400" dirty="0"/>
              <a:t> vzpomínky na rodný Jih USA a problematika dědictví 	otrokářského systému.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8507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dirty="0" smtClean="0"/>
              <a:t>JAZYK A STYL DÍLA</a:t>
            </a:r>
          </a:p>
          <a:p>
            <a:pPr marL="45720" indent="0">
              <a:buNone/>
            </a:pPr>
            <a:endParaRPr lang="cs-CZ" sz="3200" dirty="0"/>
          </a:p>
          <a:p>
            <a:r>
              <a:rPr lang="cs-CZ" sz="2400" dirty="0"/>
              <a:t>vyprávění převážně v </a:t>
            </a:r>
            <a:r>
              <a:rPr lang="cs-CZ" sz="2400" dirty="0" err="1"/>
              <a:t>ich</a:t>
            </a:r>
            <a:r>
              <a:rPr lang="cs-CZ" sz="2400" dirty="0"/>
              <a:t>-formě, hovorová a obecná </a:t>
            </a:r>
            <a:r>
              <a:rPr lang="cs-CZ" sz="2400" dirty="0" smtClean="0"/>
              <a:t>čeština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Sophia </a:t>
            </a:r>
            <a:r>
              <a:rPr lang="cs-CZ" sz="2400" dirty="0"/>
              <a:t>– nespolehlivý vypravěč, pro její jazykový projev jsou typické chyby – v překladu do ČJ např. </a:t>
            </a:r>
            <a:r>
              <a:rPr lang="cs-CZ" sz="2400" dirty="0" smtClean="0"/>
              <a:t>časování </a:t>
            </a:r>
            <a:r>
              <a:rPr lang="cs-CZ" sz="2400" dirty="0"/>
              <a:t>a vid sloves (rozkvétávat X rozkvétat</a:t>
            </a:r>
            <a:r>
              <a:rPr lang="cs-CZ" sz="2400" dirty="0" smtClean="0"/>
              <a:t>)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3107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dirty="0" smtClean="0"/>
              <a:t>OKOLNOSTI VZNIKU DÍLA  A JEHO VLIV</a:t>
            </a:r>
          </a:p>
          <a:p>
            <a:r>
              <a:rPr lang="cs-CZ" sz="2400" dirty="0" err="1" smtClean="0"/>
              <a:t>Stingo</a:t>
            </a:r>
            <a:r>
              <a:rPr lang="cs-CZ" sz="2400" dirty="0" smtClean="0"/>
              <a:t> </a:t>
            </a:r>
            <a:r>
              <a:rPr lang="cs-CZ" sz="2400" dirty="0"/>
              <a:t>částečně autobiografická postava – </a:t>
            </a:r>
            <a:r>
              <a:rPr lang="cs-CZ" sz="2400" dirty="0" err="1"/>
              <a:t>Styron</a:t>
            </a:r>
            <a:r>
              <a:rPr lang="cs-CZ" sz="2400" dirty="0"/>
              <a:t> také vyrůstal v rodině s otrokářskou tradicí a neúspěšně 	působil v </a:t>
            </a:r>
            <a:r>
              <a:rPr lang="cs-CZ" sz="2400" dirty="0" smtClean="0"/>
              <a:t>nakladatelství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roku </a:t>
            </a:r>
            <a:r>
              <a:rPr lang="cs-CZ" sz="2400" dirty="0"/>
              <a:t>1982 byl natočen (Alan J. </a:t>
            </a:r>
            <a:r>
              <a:rPr lang="cs-CZ" sz="2400" dirty="0" err="1"/>
              <a:t>Pakula</a:t>
            </a:r>
            <a:r>
              <a:rPr lang="cs-CZ" sz="2400" dirty="0"/>
              <a:t>) stejnojmenný film, za který získala </a:t>
            </a:r>
            <a:r>
              <a:rPr lang="cs-CZ" sz="2400" dirty="0" err="1"/>
              <a:t>Meryl</a:t>
            </a:r>
            <a:r>
              <a:rPr lang="cs-CZ" sz="2400" dirty="0"/>
              <a:t> Streepová </a:t>
            </a:r>
            <a:r>
              <a:rPr lang="cs-CZ" sz="2400" dirty="0" smtClean="0"/>
              <a:t>Oscara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23167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/>
              <a:t>Zdroje: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AL]., [autorsky zpracovali Lukáš </a:t>
            </a:r>
            <a:r>
              <a:rPr lang="cs-CZ" sz="2400" dirty="0" err="1" smtClean="0"/>
              <a:t>Andree</a:t>
            </a:r>
            <a:r>
              <a:rPr lang="cs-CZ" sz="2400" dirty="0" smtClean="0"/>
              <a:t> ... </a:t>
            </a:r>
            <a:r>
              <a:rPr lang="cs-CZ" sz="2400" dirty="0" err="1" smtClean="0"/>
              <a:t>et</a:t>
            </a:r>
            <a:r>
              <a:rPr lang="cs-CZ" sz="2400" dirty="0" smtClean="0"/>
              <a:t>]. </a:t>
            </a:r>
            <a:r>
              <a:rPr lang="cs-CZ" sz="2400" i="1" dirty="0" smtClean="0"/>
              <a:t>Literatura pro 4. ročník středních škol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1.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2010. ISBN 978-807-3581-497. </a:t>
            </a:r>
            <a:r>
              <a:rPr lang="cs-CZ" sz="2400" dirty="0" smtClean="0"/>
              <a:t> 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AL], [Otakar </a:t>
            </a:r>
            <a:r>
              <a:rPr lang="cs-CZ" sz="2400" dirty="0" err="1" smtClean="0"/>
              <a:t>Slanař</a:t>
            </a:r>
            <a:r>
              <a:rPr lang="cs-CZ" sz="2400" dirty="0" smtClean="0"/>
              <a:t> ... </a:t>
            </a:r>
            <a:r>
              <a:rPr lang="cs-CZ" sz="2400" dirty="0" err="1" smtClean="0"/>
              <a:t>et</a:t>
            </a:r>
            <a:r>
              <a:rPr lang="cs-CZ" sz="2400" dirty="0" smtClean="0"/>
              <a:t>]. </a:t>
            </a:r>
            <a:r>
              <a:rPr lang="cs-CZ" sz="2400" i="1" dirty="0" smtClean="0"/>
              <a:t>Obsahy a rozbory děl: k Literatuře - přehledu SŠ učiva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Třebíč: Petra </a:t>
            </a:r>
            <a:r>
              <a:rPr lang="cs-CZ" sz="2400" dirty="0" err="1" smtClean="0"/>
              <a:t>Velanová</a:t>
            </a:r>
            <a:r>
              <a:rPr lang="cs-CZ" sz="2400" dirty="0" smtClean="0"/>
              <a:t>, 2006. ISBN 80-902-5717-8. 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231104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68</TotalTime>
  <Words>364</Words>
  <Application>Microsoft Office PowerPoint</Application>
  <PresentationFormat>Předvádění na obrazovce (4:3)</PresentationFormat>
  <Paragraphs>78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Snímek 1</vt:lpstr>
      <vt:lpstr>Snímek 2</vt:lpstr>
      <vt:lpstr>Sophiina volba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Sophiina volba</dc:title>
  <dc:creator>Uživatel</dc:creator>
  <cp:lastModifiedBy>pkriz</cp:lastModifiedBy>
  <cp:revision>12</cp:revision>
  <dcterms:created xsi:type="dcterms:W3CDTF">2013-01-14T11:49:08Z</dcterms:created>
  <dcterms:modified xsi:type="dcterms:W3CDTF">2013-06-05T11:25:42Z</dcterms:modified>
</cp:coreProperties>
</file>