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9842-6B19-412E-8BE0-04029384FCB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0F58F-E33C-4F8B-891F-635A1B45C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764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9842-6B19-412E-8BE0-04029384FCB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0F58F-E33C-4F8B-891F-635A1B45C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519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9842-6B19-412E-8BE0-04029384FCB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0F58F-E33C-4F8B-891F-635A1B45C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298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9842-6B19-412E-8BE0-04029384FCB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0F58F-E33C-4F8B-891F-635A1B45C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997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9842-6B19-412E-8BE0-04029384FCB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0F58F-E33C-4F8B-891F-635A1B45C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990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9842-6B19-412E-8BE0-04029384FCB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0F58F-E33C-4F8B-891F-635A1B45C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415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9842-6B19-412E-8BE0-04029384FCB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0F58F-E33C-4F8B-891F-635A1B45C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39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9842-6B19-412E-8BE0-04029384FCB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0F58F-E33C-4F8B-891F-635A1B45C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036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9842-6B19-412E-8BE0-04029384FCB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0F58F-E33C-4F8B-891F-635A1B45C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202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9842-6B19-412E-8BE0-04029384FCB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0F58F-E33C-4F8B-891F-635A1B45C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08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9842-6B19-412E-8BE0-04029384FCB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0F58F-E33C-4F8B-891F-635A1B45C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501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29842-6B19-412E-8BE0-04029384FCB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50F58F-E33C-4F8B-891F-635A1B45CF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475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2595431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Sousední státy ČR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VY_52_INOVACE_01_NĚMECKO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Berlín, euro, Alpy, Dunaj, Rýn, Labe, Hamburk, Kolín nad Rýnem, Drážďany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4091216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k výuce žáků v 5. ročníku v oblasti Člověk a jeho svět. Cílem je podat žákům základní údaje o SRN a ty zároveň vyhledávat na mapě a v literatuře či internetových zdrojích.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8009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836712"/>
            <a:ext cx="7772400" cy="1470025"/>
          </a:xfrm>
        </p:spPr>
        <p:txBody>
          <a:bodyPr/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636912"/>
            <a:ext cx="6400800" cy="30018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ITKA\AppData\Local\Microsoft\Windows\Temporary Internet Files\Content.IE5\I3OV4WJ4\MC900015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982" y="2492896"/>
            <a:ext cx="3482035" cy="273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8259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Základní údaje: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sz="2800" dirty="0" smtClean="0"/>
              <a:t>Hlavní město: Berlín</a:t>
            </a:r>
          </a:p>
          <a:p>
            <a:r>
              <a:rPr lang="cs-CZ" sz="2800" dirty="0" smtClean="0"/>
              <a:t>Počet obyvatel: 81.000.000</a:t>
            </a:r>
          </a:p>
          <a:p>
            <a:r>
              <a:rPr lang="cs-CZ" sz="2800" dirty="0" smtClean="0"/>
              <a:t>Rozloha: 357.000 km2</a:t>
            </a:r>
          </a:p>
          <a:p>
            <a:r>
              <a:rPr lang="cs-CZ" sz="2800" dirty="0" smtClean="0"/>
              <a:t>Státní zřízení: federativní (spolková) republika</a:t>
            </a:r>
          </a:p>
          <a:p>
            <a:r>
              <a:rPr lang="cs-CZ" sz="2800" dirty="0" smtClean="0"/>
              <a:t>Měna: euro</a:t>
            </a:r>
          </a:p>
          <a:p>
            <a:r>
              <a:rPr lang="cs-CZ" sz="2800" dirty="0" smtClean="0"/>
              <a:t>Nejvyšší hory: Alpy (Zugspitze- 2.962 m)</a:t>
            </a:r>
          </a:p>
          <a:p>
            <a:r>
              <a:rPr lang="cs-CZ" sz="2800" dirty="0" smtClean="0"/>
              <a:t>Největší řeky: Dunaj, Rýn, Labe</a:t>
            </a:r>
          </a:p>
          <a:p>
            <a:r>
              <a:rPr lang="cs-CZ" sz="2800" dirty="0" smtClean="0"/>
              <a:t>Známé přístavy a města: Hamburk, Kolín nad Rýnem,</a:t>
            </a:r>
          </a:p>
          <a:p>
            <a:pPr marL="0" indent="0">
              <a:buNone/>
            </a:pPr>
            <a:r>
              <a:rPr lang="cs-CZ" sz="2800" dirty="0" smtClean="0"/>
              <a:t>    Drážďany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577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08720"/>
            <a:ext cx="8229600" cy="158417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Najdi v </a:t>
            </a:r>
            <a:r>
              <a:rPr lang="cs-CZ" sz="3600" dirty="0" err="1" smtClean="0">
                <a:solidFill>
                  <a:srgbClr val="00B050"/>
                </a:solidFill>
              </a:rPr>
              <a:t>osmisměrce</a:t>
            </a:r>
            <a:r>
              <a:rPr lang="cs-CZ" sz="3600" dirty="0" smtClean="0">
                <a:solidFill>
                  <a:srgbClr val="00B050"/>
                </a:solidFill>
              </a:rPr>
              <a:t>:</a:t>
            </a:r>
            <a:br>
              <a:rPr lang="cs-CZ" sz="3600" dirty="0" smtClean="0">
                <a:solidFill>
                  <a:srgbClr val="00B050"/>
                </a:solidFill>
              </a:rPr>
            </a:br>
            <a:r>
              <a:rPr lang="cs-CZ" sz="3600" dirty="0" smtClean="0">
                <a:solidFill>
                  <a:srgbClr val="00B050"/>
                </a:solidFill>
              </a:rPr>
              <a:t/>
            </a:r>
            <a:br>
              <a:rPr lang="cs-CZ" sz="3600" dirty="0" smtClean="0">
                <a:solidFill>
                  <a:srgbClr val="00B050"/>
                </a:solidFill>
              </a:rPr>
            </a:br>
            <a:r>
              <a:rPr lang="cs-CZ" sz="3600" dirty="0" smtClean="0"/>
              <a:t> Berlín, Labe, Alpy, Hamburk, Rýn, Bonn,</a:t>
            </a:r>
            <a:br>
              <a:rPr lang="cs-CZ" sz="3600" dirty="0" smtClean="0"/>
            </a:br>
            <a:r>
              <a:rPr lang="cs-CZ" sz="3600" dirty="0" smtClean="0"/>
              <a:t>SRN,</a:t>
            </a:r>
            <a:r>
              <a:rPr lang="cs-CZ" sz="3600" dirty="0"/>
              <a:t> </a:t>
            </a:r>
            <a:r>
              <a:rPr lang="cs-CZ" sz="3600" dirty="0" smtClean="0"/>
              <a:t>trajekt, moře, metro, Opel, bory</a:t>
            </a:r>
            <a:br>
              <a:rPr lang="cs-CZ" sz="3600" dirty="0" smtClean="0"/>
            </a:br>
            <a:r>
              <a:rPr lang="cs-CZ" sz="3600" dirty="0" smtClean="0"/>
              <a:t>   </a:t>
            </a:r>
            <a:br>
              <a:rPr lang="cs-CZ" sz="3600" dirty="0" smtClean="0"/>
            </a:br>
            <a:r>
              <a:rPr lang="cs-CZ" sz="3600" dirty="0" smtClean="0"/>
              <a:t> 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6987982"/>
              </p:ext>
            </p:extLst>
          </p:nvPr>
        </p:nvGraphicFramePr>
        <p:xfrm>
          <a:off x="2195736" y="2996952"/>
          <a:ext cx="4536511" cy="3374089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48073"/>
                <a:gridCol w="648073"/>
                <a:gridCol w="648073"/>
                <a:gridCol w="648073"/>
                <a:gridCol w="648073"/>
                <a:gridCol w="648073"/>
                <a:gridCol w="648073"/>
              </a:tblGrid>
              <a:tr h="48329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</a:tr>
              <a:tr h="4832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47434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4832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4832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4832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  <a:tr h="4832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66711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08720"/>
            <a:ext cx="8229600" cy="158417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Najdi v </a:t>
            </a:r>
            <a:r>
              <a:rPr lang="cs-CZ" sz="3600" dirty="0" err="1" smtClean="0">
                <a:solidFill>
                  <a:srgbClr val="00B050"/>
                </a:solidFill>
              </a:rPr>
              <a:t>osmisměrce</a:t>
            </a:r>
            <a:r>
              <a:rPr lang="cs-CZ" sz="3600" dirty="0" smtClean="0">
                <a:solidFill>
                  <a:srgbClr val="00B050"/>
                </a:solidFill>
              </a:rPr>
              <a:t>:</a:t>
            </a:r>
            <a:br>
              <a:rPr lang="cs-CZ" sz="3600" dirty="0" smtClean="0">
                <a:solidFill>
                  <a:srgbClr val="00B050"/>
                </a:solidFill>
              </a:rPr>
            </a:br>
            <a:r>
              <a:rPr lang="cs-CZ" sz="3600" dirty="0" smtClean="0">
                <a:solidFill>
                  <a:srgbClr val="00B050"/>
                </a:solidFill>
              </a:rPr>
              <a:t/>
            </a:r>
            <a:br>
              <a:rPr lang="cs-CZ" sz="3600" dirty="0" smtClean="0">
                <a:solidFill>
                  <a:srgbClr val="00B050"/>
                </a:solidFill>
              </a:rPr>
            </a:br>
            <a:r>
              <a:rPr lang="cs-CZ" sz="3600" dirty="0" smtClean="0"/>
              <a:t> Berlín, Labe, Alpy, Hamburk, Rýn, Bonn,</a:t>
            </a:r>
            <a:br>
              <a:rPr lang="cs-CZ" sz="3600" dirty="0" smtClean="0"/>
            </a:br>
            <a:r>
              <a:rPr lang="cs-CZ" sz="3600" dirty="0" smtClean="0"/>
              <a:t>SRN,</a:t>
            </a:r>
            <a:r>
              <a:rPr lang="cs-CZ" sz="3600" dirty="0"/>
              <a:t> </a:t>
            </a:r>
            <a:r>
              <a:rPr lang="cs-CZ" sz="3600" dirty="0" smtClean="0"/>
              <a:t>trajekt, moře, metro, Opel, bory</a:t>
            </a:r>
            <a:br>
              <a:rPr lang="cs-CZ" sz="3600" dirty="0" smtClean="0"/>
            </a:br>
            <a:r>
              <a:rPr lang="cs-CZ" sz="3600" dirty="0" smtClean="0"/>
              <a:t>(</a:t>
            </a:r>
            <a:r>
              <a:rPr lang="cs-CZ" sz="2700" dirty="0" smtClean="0"/>
              <a:t>tajenka: bývalá zkratka Německa</a:t>
            </a:r>
            <a:r>
              <a:rPr lang="cs-CZ" sz="3600" dirty="0" smtClean="0"/>
              <a:t>)   </a:t>
            </a:r>
            <a:br>
              <a:rPr lang="cs-CZ" sz="3600" dirty="0" smtClean="0"/>
            </a:br>
            <a:r>
              <a:rPr lang="cs-CZ" sz="3600" dirty="0" smtClean="0"/>
              <a:t> 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2374770"/>
              </p:ext>
            </p:extLst>
          </p:nvPr>
        </p:nvGraphicFramePr>
        <p:xfrm>
          <a:off x="2195736" y="2996952"/>
          <a:ext cx="4536511" cy="3374089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48073"/>
                <a:gridCol w="648073"/>
                <a:gridCol w="648073"/>
                <a:gridCol w="648073"/>
                <a:gridCol w="648073"/>
                <a:gridCol w="648073"/>
                <a:gridCol w="648073"/>
              </a:tblGrid>
              <a:tr h="48329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</a:tr>
              <a:tr h="4832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47434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4832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4832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4832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  <a:tr h="4832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2339752" y="3068960"/>
            <a:ext cx="4248472" cy="3168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2483768" y="6093296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339752" y="371703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203848" y="3501008"/>
            <a:ext cx="0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483768" y="4005064"/>
            <a:ext cx="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355976" y="3140968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5004048" y="3140968"/>
            <a:ext cx="1656184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195736" y="5589240"/>
            <a:ext cx="43924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4139952" y="3501008"/>
            <a:ext cx="2520280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707904" y="3068960"/>
            <a:ext cx="2880320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3491880" y="3140968"/>
            <a:ext cx="2340260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4247964" y="4617132"/>
            <a:ext cx="2412268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1281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158417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Zdroje:</a:t>
            </a:r>
            <a:b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3600" dirty="0" smtClean="0"/>
              <a:t>Obrázky: www.microsoft.office.com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1636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255</Words>
  <Application>Microsoft Office PowerPoint</Application>
  <PresentationFormat>Předvádění na obrazovce (4:3)</PresentationFormat>
  <Paragraphs>132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 </vt:lpstr>
      <vt:lpstr>Německo</vt:lpstr>
      <vt:lpstr>Základní údaje:</vt:lpstr>
      <vt:lpstr>Najdi v osmisměrce:   Berlín, Labe, Alpy, Hamburk, Rýn, Bonn, SRN, trajekt, moře, metro, Opel, bory      </vt:lpstr>
      <vt:lpstr>Najdi v osmisměrce:   Berlín, Labe, Alpy, Hamburk, Rýn, Bonn, SRN, trajekt, moře, metro, Opel, bory (tajenka: bývalá zkratka Německa)     </vt:lpstr>
      <vt:lpstr>Zdroje:  Obrázky: www.microsoft.office.com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Německo</dc:title>
  <dc:creator>JITKA</dc:creator>
  <cp:lastModifiedBy>Zbyněk Jícha</cp:lastModifiedBy>
  <cp:revision>12</cp:revision>
  <dcterms:created xsi:type="dcterms:W3CDTF">2013-06-01T18:06:45Z</dcterms:created>
  <dcterms:modified xsi:type="dcterms:W3CDTF">2013-06-05T11:59:38Z</dcterms:modified>
</cp:coreProperties>
</file>