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1" r:id="rId2"/>
    <p:sldId id="272" r:id="rId3"/>
    <p:sldId id="256" r:id="rId4"/>
    <p:sldId id="257" r:id="rId5"/>
    <p:sldId id="270" r:id="rId6"/>
    <p:sldId id="258" r:id="rId7"/>
    <p:sldId id="259" r:id="rId8"/>
    <p:sldId id="260" r:id="rId9"/>
    <p:sldId id="265" r:id="rId10"/>
    <p:sldId id="266" r:id="rId11"/>
    <p:sldId id="267" r:id="rId12"/>
    <p:sldId id="268" r:id="rId13"/>
    <p:sldId id="269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90" y="-6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63432071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</a:t>
            </a:r>
            <a:r>
              <a:rPr lang="cs-CZ" sz="2400" dirty="0" err="1" smtClean="0"/>
              <a:t>Kena</a:t>
            </a:r>
            <a:r>
              <a:rPr lang="cs-CZ" sz="2400" dirty="0" smtClean="0"/>
              <a:t> </a:t>
            </a:r>
            <a:r>
              <a:rPr lang="cs-CZ" sz="2400" dirty="0" err="1" smtClean="0"/>
              <a:t>Eltona</a:t>
            </a:r>
            <a:r>
              <a:rPr lang="cs-CZ" sz="2400" dirty="0" smtClean="0"/>
              <a:t> </a:t>
            </a:r>
            <a:r>
              <a:rPr lang="cs-CZ" sz="2400" dirty="0" err="1" smtClean="0"/>
              <a:t>Keseyho</a:t>
            </a:r>
            <a:r>
              <a:rPr lang="cs-CZ" sz="2400" dirty="0" smtClean="0"/>
              <a:t> Vyhoďme ho z kola ven. Orientačně seznamuje s autorovým životem. Inovuje výuku využitím multimediálních pomůcek.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Ken</a:t>
            </a:r>
            <a:r>
              <a:rPr lang="cs-CZ" dirty="0" smtClean="0"/>
              <a:t> </a:t>
            </a:r>
            <a:r>
              <a:rPr lang="cs-CZ" dirty="0" err="1" smtClean="0"/>
              <a:t>Elton</a:t>
            </a:r>
            <a:r>
              <a:rPr lang="cs-CZ" dirty="0" smtClean="0"/>
              <a:t> </a:t>
            </a:r>
            <a:r>
              <a:rPr lang="cs-CZ" dirty="0" err="1" smtClean="0"/>
              <a:t>Kesey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1935 - 2001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/>
                </a:solidFill>
              </a:rPr>
              <a:t>Vyhoďme ho z kola ven</a:t>
            </a:r>
            <a:endParaRPr lang="cs-CZ" sz="4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73124"/>
            <a:ext cx="4248472" cy="4968973"/>
          </a:xfr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4180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1052736"/>
            <a:ext cx="2603996" cy="380145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436096" y="4882371"/>
            <a:ext cx="3456384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100" i="1" dirty="0"/>
              <a:t>Literární doupě - Johnanesville</a:t>
            </a:r>
            <a:r>
              <a:rPr lang="fr-FR" sz="1100" dirty="0"/>
              <a:t> [online]. 2013 [cit. 2013-01-28]. Dostupné z: http://ld.johanesville.net/kesey/zivotopis?bio=1&amp;fig=4 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611560" y="5301208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100" i="1" dirty="0"/>
              <a:t>Literární doupě - Johnanesville</a:t>
            </a:r>
            <a:r>
              <a:rPr lang="fr-FR" sz="1100" dirty="0"/>
              <a:t> [online]. 2013 [cit. 2013-01-28]. Dostupné z: http://ld.johanesville.net/kesey/zivotopis?bio=1&amp;fig=4 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americký autor, někdy se řadí do generace „beatniků“</a:t>
            </a:r>
          </a:p>
          <a:p>
            <a:r>
              <a:rPr lang="cs-CZ" dirty="0" smtClean="0"/>
              <a:t>podílel se na výzkumu drogy LSD</a:t>
            </a:r>
          </a:p>
          <a:p>
            <a:r>
              <a:rPr lang="cs-CZ" dirty="0" smtClean="0"/>
              <a:t>kromě svého nejslavnějšího románu Vyhoďme ho z kola ven napsal i román Tak mě někdy napadá</a:t>
            </a:r>
          </a:p>
          <a:p>
            <a:r>
              <a:rPr lang="cs-CZ" dirty="0" smtClean="0"/>
              <a:t>zemřel při operaci v roce 2001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4180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151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r>
              <a:rPr lang="cs-CZ" dirty="0" smtClean="0"/>
              <a:t>Vyhoďme ho z kola ven</a:t>
            </a:r>
            <a:br>
              <a:rPr lang="cs-CZ" dirty="0" smtClean="0"/>
            </a:br>
            <a:r>
              <a:rPr lang="en-US" sz="3600" i="1" dirty="0" smtClean="0"/>
              <a:t>One Flew Over the Cuckoo's Nest</a:t>
            </a:r>
            <a:endParaRPr lang="cs-CZ" dirty="0"/>
          </a:p>
        </p:txBody>
      </p:sp>
      <p:pic>
        <p:nvPicPr>
          <p:cNvPr id="4" name="Zástupný symbol pro obsah 3" descr="Vyhoďme obálka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420888"/>
            <a:ext cx="1728192" cy="2476841"/>
          </a:xfrm>
        </p:spPr>
      </p:pic>
      <p:pic>
        <p:nvPicPr>
          <p:cNvPr id="7" name="Obrázek 6" descr="916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2420888"/>
            <a:ext cx="1684411" cy="2448272"/>
          </a:xfrm>
          <a:prstGeom prst="rect">
            <a:avLst/>
          </a:prstGeom>
        </p:spPr>
      </p:pic>
      <p:pic>
        <p:nvPicPr>
          <p:cNvPr id="8" name="Obrázek 7" descr="121019_30007_scan100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2420888"/>
            <a:ext cx="1584176" cy="2480648"/>
          </a:xfrm>
          <a:prstGeom prst="rect">
            <a:avLst/>
          </a:prstGeom>
        </p:spPr>
      </p:pic>
      <p:pic>
        <p:nvPicPr>
          <p:cNvPr id="9" name="Obrázek 8" descr="kesey_vyhodmehozkolave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2420888"/>
            <a:ext cx="1692188" cy="252028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004048" y="5157192"/>
            <a:ext cx="15841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/>
              <a:t>AUTOR NEZNÁMÝ. </a:t>
            </a:r>
            <a:r>
              <a:rPr lang="cs-CZ" sz="800" i="1" dirty="0"/>
              <a:t>Antikvariát-judaica.cz</a:t>
            </a:r>
            <a:r>
              <a:rPr lang="cs-CZ" sz="800" dirty="0"/>
              <a:t> [online]. [cit. 25.5.2013]. Dostupný na WWW: http://www.antikvariat-judaica.cz/sites/default/files/imagecache/product_full/2012-10/121019_30007_scan10005.jpg </a:t>
            </a:r>
            <a:endParaRPr lang="cs-CZ" sz="1050" dirty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92280" y="5157192"/>
            <a:ext cx="1925960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/>
              <a:t>AUTOR NEZNÁMÝ. </a:t>
            </a:r>
            <a:r>
              <a:rPr lang="cs-CZ" sz="900" i="1" dirty="0"/>
              <a:t>Antikvariát-judaica.cz</a:t>
            </a:r>
            <a:r>
              <a:rPr lang="cs-CZ" sz="900" dirty="0"/>
              <a:t> [online]. [cit. 25.5.2013]. Dostupný na WWW: www.antikvariat-judaica.cz/sites/default/files/imagecache/product_full/2012-10/121019_30007_scan10005.jpg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27784" y="5157192"/>
            <a:ext cx="17281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800" dirty="0"/>
              <a:t>AUTOR NEZNÁMÝ. </a:t>
            </a:r>
            <a:r>
              <a:rPr lang="pt-BR" sz="800" i="1" dirty="0"/>
              <a:t>Melcer.cz</a:t>
            </a:r>
            <a:r>
              <a:rPr lang="pt-BR" sz="800" dirty="0"/>
              <a:t> [online]. [cit. 25.5.2013]. Dostupný na WWW: http://www.melcer.cz/img/books/images_big/91644.jpg </a:t>
            </a:r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</p:txBody>
      </p:sp>
      <p:sp>
        <p:nvSpPr>
          <p:cNvPr id="14" name="Obdélník 13"/>
          <p:cNvSpPr/>
          <p:nvPr/>
        </p:nvSpPr>
        <p:spPr>
          <a:xfrm>
            <a:off x="179512" y="5157192"/>
            <a:ext cx="1997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/>
              <a:t>AUTOR NEZNÁMÝ. </a:t>
            </a:r>
            <a:r>
              <a:rPr lang="cs-CZ" sz="900" i="1" dirty="0"/>
              <a:t>Knihkupectví Jana Zábrany</a:t>
            </a:r>
            <a:r>
              <a:rPr lang="cs-CZ" sz="900" dirty="0"/>
              <a:t> [online]. [cit. 25.5.2013]. Dostupný na WWW: http://www.knihy-zabrana.cz/knihy/nezarazeno-kosmas/kosmas-nezarazeno-krasna-literatura/9788025702659-vyhodme-ho-z-kola-ven/#.UOa7qaxFFSM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363272" cy="579350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solidFill>
                <a:schemeClr val="accent6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Celková charakteristika</a:t>
            </a:r>
          </a:p>
          <a:p>
            <a:pPr>
              <a:buNone/>
            </a:pPr>
            <a:endParaRPr lang="cs-CZ" sz="2400" dirty="0" smtClean="0">
              <a:solidFill>
                <a:schemeClr val="accent6"/>
              </a:solidFill>
            </a:endParaRPr>
          </a:p>
          <a:p>
            <a:r>
              <a:rPr lang="cs-CZ" sz="2400" dirty="0" smtClean="0"/>
              <a:t> </a:t>
            </a:r>
            <a:r>
              <a:rPr lang="cs-CZ" sz="2400" dirty="0"/>
              <a:t>román, který se snaží zjistit, kde je hranice mezi </a:t>
            </a:r>
            <a:r>
              <a:rPr lang="cs-CZ" sz="2400" dirty="0" smtClean="0"/>
              <a:t>„normálností</a:t>
            </a:r>
            <a:r>
              <a:rPr lang="cs-CZ" sz="2400" dirty="0"/>
              <a:t>“ a šílenstvím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odehrává se v psychiatrické léčebně v </a:t>
            </a:r>
            <a:r>
              <a:rPr lang="cs-CZ" sz="2400" dirty="0" smtClean="0"/>
              <a:t>USA v 60. letech 20. století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0486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Charakteristika postav</a:t>
            </a:r>
          </a:p>
          <a:p>
            <a:r>
              <a:rPr lang="cs-CZ" sz="2400" dirty="0" smtClean="0"/>
              <a:t>náčelník </a:t>
            </a:r>
            <a:r>
              <a:rPr lang="cs-CZ" sz="2400" dirty="0" err="1" smtClean="0"/>
              <a:t>Bromden</a:t>
            </a:r>
            <a:r>
              <a:rPr lang="cs-CZ" sz="2400" dirty="0" smtClean="0"/>
              <a:t> – vypravěč, schizofrenický Indián,  </a:t>
            </a:r>
            <a:r>
              <a:rPr lang="cs-CZ" sz="2400" dirty="0"/>
              <a:t>předstírá, že neslyší. Díky tomu </a:t>
            </a:r>
            <a:r>
              <a:rPr lang="cs-CZ" sz="2400" dirty="0" smtClean="0"/>
              <a:t>je </a:t>
            </a:r>
            <a:r>
              <a:rPr lang="cs-CZ" sz="2400" dirty="0"/>
              <a:t>svědkem rozhovorů, které nejsou určeny pro uši </a:t>
            </a:r>
            <a:r>
              <a:rPr lang="cs-CZ" sz="2400" dirty="0" smtClean="0"/>
              <a:t>pacientů. Typ nespolehlivého vypravěče – viz později </a:t>
            </a:r>
            <a:r>
              <a:rPr lang="cs-CZ" sz="2400" dirty="0" err="1" smtClean="0"/>
              <a:t>Sophiina</a:t>
            </a:r>
            <a:r>
              <a:rPr lang="cs-CZ" sz="2400" dirty="0" smtClean="0"/>
              <a:t> volba</a:t>
            </a:r>
          </a:p>
          <a:p>
            <a:endParaRPr lang="cs-CZ" sz="2400" dirty="0"/>
          </a:p>
          <a:p>
            <a:r>
              <a:rPr lang="cs-CZ" sz="2400" dirty="0" smtClean="0"/>
              <a:t>slečna </a:t>
            </a:r>
            <a:r>
              <a:rPr lang="cs-CZ" sz="2400" dirty="0" err="1"/>
              <a:t>Ratchedová</a:t>
            </a:r>
            <a:r>
              <a:rPr lang="cs-CZ" sz="2400" dirty="0"/>
              <a:t> – hlavní sestra, despotická, </a:t>
            </a:r>
            <a:r>
              <a:rPr lang="cs-CZ" sz="2400" dirty="0" smtClean="0"/>
              <a:t>zásadová, krutá, na </a:t>
            </a:r>
            <a:r>
              <a:rPr lang="cs-CZ" sz="2400" dirty="0"/>
              <a:t>oddělení vládne i </a:t>
            </a:r>
            <a:r>
              <a:rPr lang="cs-CZ" sz="2400" dirty="0" smtClean="0"/>
              <a:t>doktorům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Randle</a:t>
            </a:r>
            <a:r>
              <a:rPr lang="cs-CZ" sz="2400" dirty="0" smtClean="0"/>
              <a:t> </a:t>
            </a:r>
            <a:r>
              <a:rPr lang="cs-CZ" sz="2400" dirty="0" err="1"/>
              <a:t>Patrick</a:t>
            </a:r>
            <a:r>
              <a:rPr lang="cs-CZ" sz="2400" dirty="0"/>
              <a:t> </a:t>
            </a:r>
            <a:r>
              <a:rPr lang="cs-CZ" sz="2400" dirty="0" err="1"/>
              <a:t>McMurphy</a:t>
            </a:r>
            <a:r>
              <a:rPr lang="cs-CZ" sz="2400" dirty="0"/>
              <a:t> – hlavní postava, </a:t>
            </a:r>
            <a:r>
              <a:rPr lang="cs-CZ" sz="2400" dirty="0" err="1"/>
              <a:t>kriminálník</a:t>
            </a:r>
            <a:r>
              <a:rPr lang="cs-CZ" sz="2400" dirty="0"/>
              <a:t>, </a:t>
            </a:r>
            <a:r>
              <a:rPr lang="cs-CZ" sz="2400" dirty="0" err="1"/>
              <a:t>rváč</a:t>
            </a:r>
            <a:r>
              <a:rPr lang="cs-CZ" sz="2400" dirty="0"/>
              <a:t>, který se do psychiatrické léčebny </a:t>
            </a:r>
            <a:r>
              <a:rPr lang="cs-CZ" sz="2400" dirty="0" smtClean="0"/>
              <a:t>nechal </a:t>
            </a:r>
            <a:r>
              <a:rPr lang="cs-CZ" sz="2400" dirty="0"/>
              <a:t>zařadit, aby se vyhnul </a:t>
            </a:r>
            <a:r>
              <a:rPr lang="cs-CZ" sz="2400" dirty="0" smtClean="0"/>
              <a:t>vězení. Svou </a:t>
            </a:r>
            <a:r>
              <a:rPr lang="cs-CZ" sz="2400" dirty="0"/>
              <a:t>nespoutaností úmyslně nabourává řád oddělení (např. hraní karet, sledování baseballu</a:t>
            </a:r>
            <a:r>
              <a:rPr lang="cs-CZ" sz="2400" dirty="0" smtClean="0"/>
              <a:t>)</a:t>
            </a:r>
          </a:p>
          <a:p>
            <a:endParaRPr lang="cs-CZ" sz="2400" dirty="0"/>
          </a:p>
          <a:p>
            <a:r>
              <a:rPr lang="cs-CZ" sz="2400" dirty="0" smtClean="0"/>
              <a:t>další pacienti: </a:t>
            </a:r>
            <a:r>
              <a:rPr lang="cs-CZ" sz="2400" dirty="0" err="1" smtClean="0"/>
              <a:t>Harding</a:t>
            </a:r>
            <a:r>
              <a:rPr lang="cs-CZ" sz="2400" dirty="0" smtClean="0"/>
              <a:t>, Billy </a:t>
            </a:r>
            <a:r>
              <a:rPr lang="cs-CZ" sz="2400" dirty="0" err="1" smtClean="0"/>
              <a:t>Bibbit</a:t>
            </a:r>
            <a:r>
              <a:rPr lang="cs-CZ" sz="2400" dirty="0" smtClean="0"/>
              <a:t>, Martini, </a:t>
            </a:r>
            <a:r>
              <a:rPr lang="cs-CZ" sz="2400" dirty="0" err="1" smtClean="0"/>
              <a:t>Cheswick</a:t>
            </a:r>
            <a:r>
              <a:rPr lang="cs-CZ" sz="2400" dirty="0" smtClean="0"/>
              <a:t>, </a:t>
            </a:r>
            <a:r>
              <a:rPr lang="cs-CZ" sz="2400" dirty="0" err="1" smtClean="0"/>
              <a:t>Scanlon</a:t>
            </a:r>
            <a:endParaRPr lang="cs-CZ" sz="2400" dirty="0" smtClean="0"/>
          </a:p>
          <a:p>
            <a:r>
              <a:rPr lang="cs-CZ" sz="2400" dirty="0" smtClean="0"/>
              <a:t>zaměstnanci sanatoria – lékaři, černí frajeři</a:t>
            </a:r>
            <a:endParaRPr lang="cs-CZ" sz="2400" dirty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Děj a kompozice</a:t>
            </a:r>
          </a:p>
          <a:p>
            <a:pPr>
              <a:buFontTx/>
              <a:buChar char="-"/>
            </a:pPr>
            <a:r>
              <a:rPr lang="cs-CZ" sz="2400" dirty="0" smtClean="0"/>
              <a:t>kompozice chronologická </a:t>
            </a:r>
            <a:r>
              <a:rPr lang="cs-CZ" sz="2400" dirty="0"/>
              <a:t>se schizofrenickými vsuvkami, které zažívá náčelník </a:t>
            </a:r>
            <a:r>
              <a:rPr lang="cs-CZ" sz="2400" dirty="0" err="1" smtClean="0"/>
              <a:t>Bromden</a:t>
            </a:r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Do sanatoria </a:t>
            </a:r>
            <a:r>
              <a:rPr lang="cs-CZ" sz="2400" dirty="0"/>
              <a:t>přichází </a:t>
            </a:r>
            <a:r>
              <a:rPr lang="cs-CZ" sz="2400" dirty="0" err="1"/>
              <a:t>McMurphy</a:t>
            </a:r>
            <a:r>
              <a:rPr lang="cs-CZ" sz="2400" dirty="0"/>
              <a:t> a ihned se snaží změnit zaběhlý stereotyp, který vytvořila </a:t>
            </a:r>
            <a:r>
              <a:rPr lang="cs-CZ" sz="2400" dirty="0" smtClean="0"/>
              <a:t>a dodržuje </a:t>
            </a:r>
            <a:r>
              <a:rPr lang="cs-CZ" sz="2400" dirty="0"/>
              <a:t>slečna </a:t>
            </a:r>
            <a:r>
              <a:rPr lang="cs-CZ" sz="2400" dirty="0" err="1"/>
              <a:t>Ratchedová</a:t>
            </a:r>
            <a:r>
              <a:rPr lang="cs-CZ" sz="2400" dirty="0"/>
              <a:t>. </a:t>
            </a:r>
            <a:r>
              <a:rPr lang="cs-CZ" sz="2400" dirty="0" smtClean="0"/>
              <a:t>Několikrát </a:t>
            </a:r>
            <a:r>
              <a:rPr lang="cs-CZ" sz="2400" dirty="0"/>
              <a:t>se mu podaří ji vyvést z míry a prosadit změny </a:t>
            </a:r>
            <a:r>
              <a:rPr lang="cs-CZ" sz="2400" dirty="0" smtClean="0"/>
              <a:t>v</a:t>
            </a:r>
            <a:r>
              <a:rPr lang="cs-CZ" sz="2400" dirty="0"/>
              <a:t> řádu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Později si ovšem uvědomí, že by mu jeho chování mohlo oddálit </a:t>
            </a:r>
            <a:r>
              <a:rPr lang="cs-CZ" sz="2400" dirty="0" smtClean="0"/>
              <a:t>propuštění </a:t>
            </a:r>
            <a:r>
              <a:rPr lang="cs-CZ" sz="2400" dirty="0"/>
              <a:t>na svobodu, a se vším </a:t>
            </a:r>
            <a:r>
              <a:rPr lang="cs-CZ" sz="2400" dirty="0" smtClean="0"/>
              <a:t>přestane</a:t>
            </a:r>
            <a:r>
              <a:rPr lang="cs-CZ" sz="2400" dirty="0"/>
              <a:t>. Ovšem když si uvědomí rozdíl mezi sebou a pacienty (on se jen vyhýbá trestu,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pacienti nejsou schopni žít normálním životem a v léčebně jsou dobrovolně), tak opět začíná 	bojovat proti Velké sestře.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977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Uspořádá </a:t>
            </a:r>
            <a:r>
              <a:rPr lang="cs-CZ" sz="2400" dirty="0"/>
              <a:t>pro pacienty nepovolený výlet po moři a následný večírek. Ten ale skončí tragicky, </a:t>
            </a:r>
            <a:r>
              <a:rPr lang="cs-CZ" sz="2400" dirty="0" smtClean="0"/>
              <a:t>chlapec </a:t>
            </a:r>
            <a:r>
              <a:rPr lang="cs-CZ" sz="2400" dirty="0"/>
              <a:t>Billy </a:t>
            </a:r>
            <a:r>
              <a:rPr lang="cs-CZ" sz="2400" dirty="0" err="1"/>
              <a:t>Bibbit</a:t>
            </a:r>
            <a:r>
              <a:rPr lang="cs-CZ" sz="2400" dirty="0"/>
              <a:t> se zabije. </a:t>
            </a:r>
            <a:r>
              <a:rPr lang="cs-CZ" sz="2400" dirty="0" err="1"/>
              <a:t>McMurphy</a:t>
            </a:r>
            <a:r>
              <a:rPr lang="cs-CZ" sz="2400" dirty="0"/>
              <a:t> je podroben lobotomii, která z něj vytvoří lidskou </a:t>
            </a:r>
            <a:r>
              <a:rPr lang="cs-CZ" sz="2400" dirty="0" smtClean="0"/>
              <a:t>nemyslící </a:t>
            </a:r>
            <a:r>
              <a:rPr lang="cs-CZ" sz="2400" dirty="0"/>
              <a:t>trosku.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Náčelník </a:t>
            </a:r>
            <a:r>
              <a:rPr lang="cs-CZ" sz="2400" dirty="0" err="1"/>
              <a:t>Bromden</a:t>
            </a:r>
            <a:r>
              <a:rPr lang="cs-CZ" sz="2400" dirty="0"/>
              <a:t> ho </a:t>
            </a:r>
            <a:r>
              <a:rPr lang="cs-CZ" sz="2400" dirty="0" smtClean="0"/>
              <a:t>raději zabije</a:t>
            </a:r>
            <a:r>
              <a:rPr lang="cs-CZ" sz="2400" dirty="0"/>
              <a:t>, aby ho vysvobodil z utrpení, a sám uteče </a:t>
            </a:r>
            <a:r>
              <a:rPr lang="cs-CZ" sz="2400" dirty="0" smtClean="0"/>
              <a:t>z</a:t>
            </a:r>
            <a:r>
              <a:rPr lang="cs-CZ" sz="2400" dirty="0"/>
              <a:t> léčebny. Jeho útěk je závěrečným vítězstvím nad Velkou sestrou </a:t>
            </a:r>
            <a:r>
              <a:rPr lang="cs-CZ" sz="2400" dirty="0" smtClean="0"/>
              <a:t>(ostatní pacienti </a:t>
            </a:r>
            <a:r>
              <a:rPr lang="cs-CZ" sz="2400" dirty="0"/>
              <a:t>si myslí, že </a:t>
            </a:r>
            <a:r>
              <a:rPr lang="cs-CZ" sz="2400" dirty="0" smtClean="0"/>
              <a:t>uprchl </a:t>
            </a:r>
            <a:r>
              <a:rPr lang="cs-CZ" sz="2400" dirty="0" err="1"/>
              <a:t>McMurphy</a:t>
            </a:r>
            <a:r>
              <a:rPr lang="cs-CZ" sz="2400" dirty="0"/>
              <a:t>).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2868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Jazyk a styl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vyprávění </a:t>
            </a:r>
            <a:r>
              <a:rPr lang="cs-CZ" sz="2400" dirty="0"/>
              <a:t>v </a:t>
            </a:r>
            <a:r>
              <a:rPr lang="cs-CZ" sz="2400" dirty="0" err="1"/>
              <a:t>ich</a:t>
            </a:r>
            <a:r>
              <a:rPr lang="cs-CZ" sz="2400" dirty="0"/>
              <a:t>-formě, jazyk využívá různé nespisovné formy: slang, argot, </a:t>
            </a:r>
            <a:r>
              <a:rPr lang="cs-CZ" sz="2400" dirty="0" smtClean="0"/>
              <a:t>vulgarismy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 </a:t>
            </a:r>
            <a:r>
              <a:rPr lang="cs-CZ" sz="2400" dirty="0"/>
              <a:t>anglický název </a:t>
            </a:r>
            <a:r>
              <a:rPr lang="cs-CZ" sz="2400" dirty="0" err="1"/>
              <a:t>One</a:t>
            </a:r>
            <a:r>
              <a:rPr lang="cs-CZ" sz="2400" dirty="0"/>
              <a:t> </a:t>
            </a:r>
            <a:r>
              <a:rPr lang="cs-CZ" sz="2400" dirty="0" err="1"/>
              <a:t>Flew</a:t>
            </a:r>
            <a:r>
              <a:rPr lang="cs-CZ" sz="2400" dirty="0"/>
              <a:t> </a:t>
            </a:r>
            <a:r>
              <a:rPr lang="cs-CZ" sz="2400" dirty="0" err="1"/>
              <a:t>Over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Cuckoo´s</a:t>
            </a:r>
            <a:r>
              <a:rPr lang="cs-CZ" sz="2400" dirty="0"/>
              <a:t> </a:t>
            </a:r>
            <a:r>
              <a:rPr lang="cs-CZ" sz="2400" dirty="0" err="1"/>
              <a:t>Nest</a:t>
            </a:r>
            <a:r>
              <a:rPr lang="cs-CZ" sz="2400" dirty="0"/>
              <a:t> – doslovný překlad Přelet nad kukaččím </a:t>
            </a:r>
            <a:r>
              <a:rPr lang="cs-CZ" sz="2400" dirty="0" smtClean="0"/>
              <a:t>hnízdem</a:t>
            </a:r>
            <a:r>
              <a:rPr lang="cs-CZ" sz="2400" dirty="0"/>
              <a:t>, což je závěr </a:t>
            </a:r>
            <a:r>
              <a:rPr lang="cs-CZ" sz="2400" dirty="0" smtClean="0"/>
              <a:t>amerického dětského rozpočítadla (</a:t>
            </a:r>
            <a:r>
              <a:rPr lang="en-US" sz="2400" dirty="0" smtClean="0"/>
              <a:t>One </a:t>
            </a:r>
            <a:r>
              <a:rPr lang="en-US" sz="2400" dirty="0"/>
              <a:t>flew east, one flew west and one flew over the cuckoo's </a:t>
            </a:r>
            <a:r>
              <a:rPr lang="en-US" sz="2400" dirty="0" smtClean="0"/>
              <a:t>nest</a:t>
            </a:r>
            <a:r>
              <a:rPr lang="cs-CZ" sz="2400" dirty="0" smtClean="0"/>
              <a:t>), </a:t>
            </a:r>
            <a:r>
              <a:rPr lang="cs-CZ" sz="2400" dirty="0"/>
              <a:t>proto </a:t>
            </a:r>
            <a:r>
              <a:rPr lang="cs-CZ" sz="2400" dirty="0" smtClean="0"/>
              <a:t>byl název knihy přeložen jako </a:t>
            </a:r>
            <a:r>
              <a:rPr lang="cs-CZ" sz="2400" dirty="0"/>
              <a:t>Vyhoďme ho z kola ven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12701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Okolnosti vzniku díla a jeho vliv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err="1"/>
              <a:t>Kesey</a:t>
            </a:r>
            <a:r>
              <a:rPr lang="cs-CZ" sz="2400" dirty="0"/>
              <a:t> psal dílo pod vlivem drogy LSD (podílel se na výzkumu této drogy jako dobrovolník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podle </a:t>
            </a:r>
            <a:r>
              <a:rPr lang="cs-CZ" sz="2400" dirty="0"/>
              <a:t>filmu vznikl v roce 1975 film Přelet nad kukaččím hnízdem, režie Miloš </a:t>
            </a:r>
            <a:r>
              <a:rPr lang="cs-CZ" sz="2400" dirty="0" smtClean="0"/>
              <a:t>Forman, produkce Michael </a:t>
            </a:r>
            <a:r>
              <a:rPr lang="cs-CZ" sz="2400" dirty="0" err="1" smtClean="0"/>
              <a:t>Douglas</a:t>
            </a:r>
            <a:r>
              <a:rPr lang="cs-CZ" sz="2400" dirty="0" smtClean="0"/>
              <a:t>. </a:t>
            </a:r>
            <a:r>
              <a:rPr lang="cs-CZ" sz="2400" dirty="0"/>
              <a:t>Film získal </a:t>
            </a:r>
            <a:r>
              <a:rPr lang="cs-CZ" sz="2400" dirty="0" smtClean="0"/>
              <a:t>pět </a:t>
            </a:r>
            <a:r>
              <a:rPr lang="cs-CZ" sz="2400" dirty="0"/>
              <a:t>Oscarů ve všech pěti hlavních </a:t>
            </a:r>
            <a:r>
              <a:rPr lang="cs-CZ" sz="2400" dirty="0" smtClean="0"/>
              <a:t>kategoriích</a:t>
            </a:r>
            <a:r>
              <a:rPr lang="cs-CZ" sz="2400" dirty="0"/>
              <a:t> </a:t>
            </a:r>
            <a:r>
              <a:rPr lang="cs-CZ" sz="2400" dirty="0" smtClean="0"/>
              <a:t>(film, režie, scénář, mužský herecký výkon – Jack Nicholson, ženský herecký výkon – Louise Fletcherová)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err="1" smtClean="0"/>
              <a:t>Kesey</a:t>
            </a:r>
            <a:r>
              <a:rPr lang="cs-CZ" sz="2400" dirty="0" smtClean="0"/>
              <a:t> s filmem nesouhlasil, nelíbilo se mu</a:t>
            </a:r>
            <a:r>
              <a:rPr lang="cs-CZ" sz="2400" dirty="0"/>
              <a:t> </a:t>
            </a:r>
            <a:r>
              <a:rPr lang="cs-CZ" sz="2400" dirty="0" smtClean="0"/>
              <a:t>omezení role </a:t>
            </a:r>
            <a:r>
              <a:rPr lang="cs-CZ" sz="2400" dirty="0"/>
              <a:t>indiána </a:t>
            </a:r>
            <a:r>
              <a:rPr lang="cs-CZ" sz="2400" dirty="0" err="1"/>
              <a:t>Bromdena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2584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16633"/>
            <a:ext cx="3802592" cy="2189371"/>
          </a:xfrm>
        </p:spPr>
      </p:pic>
      <p:sp>
        <p:nvSpPr>
          <p:cNvPr id="4" name="Obdélník 3"/>
          <p:cNvSpPr/>
          <p:nvPr/>
        </p:nvSpPr>
        <p:spPr>
          <a:xfrm>
            <a:off x="283801" y="2266769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1100" dirty="0"/>
              <a:t>AUTOR NEZNÁMÝ. </a:t>
            </a:r>
            <a:r>
              <a:rPr lang="pt-BR" sz="1100" i="1" dirty="0"/>
              <a:t>mfilmy.cz</a:t>
            </a:r>
            <a:r>
              <a:rPr lang="pt-BR" sz="1100" dirty="0"/>
              <a:t> [online]. [cit. </a:t>
            </a:r>
            <a:r>
              <a:rPr lang="cs-CZ" sz="1100" dirty="0" smtClean="0"/>
              <a:t>28</a:t>
            </a:r>
            <a:r>
              <a:rPr lang="pt-BR" sz="1100" dirty="0" smtClean="0"/>
              <a:t>.</a:t>
            </a:r>
            <a:r>
              <a:rPr lang="cs-CZ" sz="1100" dirty="0" smtClean="0"/>
              <a:t>1</a:t>
            </a:r>
            <a:r>
              <a:rPr lang="pt-BR" sz="1100" dirty="0" smtClean="0"/>
              <a:t>.2013</a:t>
            </a:r>
            <a:r>
              <a:rPr lang="pt-BR" sz="1100" dirty="0"/>
              <a:t>]. Dostupný na WWW: http://www.mfilmy.cz/prelet-nad-kukaccim-hnizdem/ </a:t>
            </a:r>
            <a:endParaRPr lang="cs-CZ" sz="11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116633"/>
            <a:ext cx="3329102" cy="187220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220072" y="1988841"/>
            <a:ext cx="34864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AUTOR NEZNÁMÝ. </a:t>
            </a:r>
            <a:r>
              <a:rPr lang="cs-CZ" sz="1050" i="1" dirty="0"/>
              <a:t>filmy.hys.cz</a:t>
            </a:r>
            <a:r>
              <a:rPr lang="cs-CZ" sz="1050" dirty="0"/>
              <a:t> [online]. [cit. </a:t>
            </a:r>
            <a:r>
              <a:rPr lang="cs-CZ" sz="1050" dirty="0" smtClean="0"/>
              <a:t>28</a:t>
            </a:r>
            <a:r>
              <a:rPr lang="pt-BR" sz="1050" dirty="0" smtClean="0"/>
              <a:t>.</a:t>
            </a:r>
            <a:r>
              <a:rPr lang="cs-CZ" sz="1050" dirty="0" smtClean="0"/>
              <a:t>1</a:t>
            </a:r>
            <a:r>
              <a:rPr lang="pt-BR" sz="1050" dirty="0" smtClean="0"/>
              <a:t>.2013]. </a:t>
            </a:r>
            <a:r>
              <a:rPr lang="cs-CZ" sz="1050" dirty="0" smtClean="0"/>
              <a:t>. </a:t>
            </a:r>
            <a:r>
              <a:rPr lang="cs-CZ" sz="1050" dirty="0"/>
              <a:t>Dostupný na WWW: http://www.filmy.hys.cz/ke-stazeni-film-prelet-nad-kukaccim-hnizdem-download/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4560892"/>
            <a:ext cx="2200167" cy="170294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609200" y="6257991"/>
            <a:ext cx="3215869" cy="5924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AUTOR NEZNÁMÝ. </a:t>
            </a:r>
            <a:r>
              <a:rPr lang="cs-CZ" sz="1050" i="1" dirty="0"/>
              <a:t>video-film.cz</a:t>
            </a:r>
            <a:r>
              <a:rPr lang="cs-CZ" sz="1050" dirty="0"/>
              <a:t> [online]. [</a:t>
            </a:r>
            <a:r>
              <a:rPr lang="cs-CZ" sz="1050" dirty="0" smtClean="0"/>
              <a:t>cit. </a:t>
            </a:r>
            <a:r>
              <a:rPr lang="cs-CZ" sz="1050" dirty="0" smtClean="0"/>
              <a:t>28</a:t>
            </a:r>
            <a:r>
              <a:rPr lang="pt-BR" sz="1050" dirty="0" smtClean="0"/>
              <a:t>.</a:t>
            </a:r>
            <a:r>
              <a:rPr lang="cs-CZ" sz="1050" dirty="0" smtClean="0"/>
              <a:t>1</a:t>
            </a:r>
            <a:r>
              <a:rPr lang="pt-BR" sz="1050" dirty="0" smtClean="0"/>
              <a:t>.2013</a:t>
            </a:r>
            <a:r>
              <a:rPr lang="pt-BR" sz="1050" dirty="0" smtClean="0"/>
              <a:t>]</a:t>
            </a:r>
            <a:r>
              <a:rPr lang="cs-CZ" sz="1050" dirty="0" smtClean="0"/>
              <a:t>. </a:t>
            </a:r>
            <a:r>
              <a:rPr lang="cs-CZ" sz="1050" dirty="0"/>
              <a:t>Dostupný na WWW: http://www.video-film.cz/film-prelet-nad-kukaccim-hnizdem-3015.html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2505382"/>
            <a:ext cx="3010504" cy="165418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4012148" y="4132078"/>
            <a:ext cx="355417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100" dirty="0"/>
              <a:t>AUTOR NEZNÁMÝ. </a:t>
            </a:r>
            <a:r>
              <a:rPr lang="pt-BR" sz="1100" i="1" dirty="0"/>
              <a:t>czshare.cz</a:t>
            </a:r>
            <a:r>
              <a:rPr lang="pt-BR" sz="1100" dirty="0"/>
              <a:t> [online]. [cit</a:t>
            </a:r>
            <a:r>
              <a:rPr lang="pt-BR" sz="1100" dirty="0" smtClean="0"/>
              <a:t>.</a:t>
            </a:r>
            <a:r>
              <a:rPr lang="cs-CZ" sz="1100" dirty="0" smtClean="0"/>
              <a:t> </a:t>
            </a:r>
            <a:r>
              <a:rPr lang="cs-CZ" sz="1100" dirty="0" smtClean="0"/>
              <a:t>28</a:t>
            </a:r>
            <a:r>
              <a:rPr lang="pt-BR" sz="1100" dirty="0" smtClean="0"/>
              <a:t>.</a:t>
            </a:r>
            <a:r>
              <a:rPr lang="cs-CZ" sz="1100" dirty="0" smtClean="0"/>
              <a:t>1</a:t>
            </a:r>
            <a:r>
              <a:rPr lang="pt-BR" sz="1100" dirty="0" smtClean="0"/>
              <a:t>.2013]. ]. </a:t>
            </a:r>
            <a:endParaRPr lang="cs-CZ" sz="1100" dirty="0" smtClean="0"/>
          </a:p>
          <a:p>
            <a:r>
              <a:rPr lang="pt-BR" sz="1100" dirty="0" smtClean="0"/>
              <a:t>Dostupný </a:t>
            </a:r>
            <a:r>
              <a:rPr lang="pt-BR" sz="1100" dirty="0"/>
              <a:t>na WWW: http://czshare.com/435921/DyJQ/ </a:t>
            </a:r>
            <a:endParaRPr lang="cs-CZ" sz="11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697655"/>
            <a:ext cx="3064756" cy="3474513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95536" y="6251108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/>
              <a:t>AUTOR NEZNÁMÝ. </a:t>
            </a:r>
            <a:r>
              <a:rPr lang="cs-CZ" sz="1100" i="1" dirty="0"/>
              <a:t>radio.cz</a:t>
            </a:r>
            <a:r>
              <a:rPr lang="cs-CZ" sz="1100" dirty="0"/>
              <a:t> [online]. [cit. </a:t>
            </a:r>
            <a:r>
              <a:rPr lang="cs-CZ" sz="1100" dirty="0" smtClean="0"/>
              <a:t>28</a:t>
            </a:r>
            <a:r>
              <a:rPr lang="pt-BR" sz="1100" dirty="0" smtClean="0"/>
              <a:t>.</a:t>
            </a:r>
            <a:r>
              <a:rPr lang="cs-CZ" sz="1100" dirty="0" smtClean="0"/>
              <a:t>1</a:t>
            </a:r>
            <a:r>
              <a:rPr lang="pt-BR" sz="1100" dirty="0" smtClean="0"/>
              <a:t>.2013].</a:t>
            </a:r>
            <a:r>
              <a:rPr lang="cs-CZ" sz="1100" dirty="0" smtClean="0"/>
              <a:t>. </a:t>
            </a:r>
            <a:r>
              <a:rPr lang="cs-CZ" sz="1100" dirty="0"/>
              <a:t>Dostupný na WWW: http://www.radio.cz/en/section/curraffrs/director-milos-forman-turns-80 </a:t>
            </a:r>
          </a:p>
        </p:txBody>
      </p:sp>
    </p:spTree>
    <p:extLst>
      <p:ext uri="{BB962C8B-B14F-4D97-AF65-F5344CB8AC3E}">
        <p14:creationId xmlns:p14="http://schemas.microsoft.com/office/powerpoint/2010/main" xmlns="" val="74000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AL], [Otakar </a:t>
            </a:r>
            <a:r>
              <a:rPr lang="cs-CZ" sz="2400" dirty="0" err="1" smtClean="0"/>
              <a:t>Slanař</a:t>
            </a:r>
            <a:r>
              <a:rPr lang="cs-CZ" sz="2400" dirty="0" smtClean="0"/>
              <a:t> ... </a:t>
            </a:r>
            <a:r>
              <a:rPr lang="cs-CZ" sz="2400" dirty="0" err="1" smtClean="0"/>
              <a:t>et</a:t>
            </a:r>
            <a:r>
              <a:rPr lang="cs-CZ" sz="2400" dirty="0" smtClean="0"/>
              <a:t>]. </a:t>
            </a:r>
            <a:r>
              <a:rPr lang="cs-CZ" sz="2400" i="1" dirty="0" smtClean="0"/>
              <a:t>Obsahy a rozbory děl: k Literatuře - přehledu SŠ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2006. ISBN 80-902-5717-8.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AL]., [autorsky zpracovali Lukáš </a:t>
            </a:r>
            <a:r>
              <a:rPr lang="cs-CZ" sz="2400" dirty="0" err="1" smtClean="0"/>
              <a:t>Andree</a:t>
            </a:r>
            <a:r>
              <a:rPr lang="cs-CZ" sz="2400" dirty="0" smtClean="0"/>
              <a:t> ... </a:t>
            </a:r>
            <a:r>
              <a:rPr lang="cs-CZ" sz="2400" dirty="0" err="1" smtClean="0"/>
              <a:t>et</a:t>
            </a:r>
            <a:r>
              <a:rPr lang="cs-CZ" sz="2400" dirty="0" smtClean="0"/>
              <a:t>].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2010. ISBN 978-807-3581-497.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93501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859</TotalTime>
  <Words>725</Words>
  <Application>Microsoft Office PowerPoint</Application>
  <PresentationFormat>Předvádění na obrazovce (4:3)</PresentationFormat>
  <Paragraphs>96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Ken Elton Kesey 1935 - 2001</vt:lpstr>
      <vt:lpstr>Snímek 4</vt:lpstr>
      <vt:lpstr>Snímek 5</vt:lpstr>
      <vt:lpstr>Vyhoďme ho z kola ven One Flew Over the Cuckoo's Nest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27</cp:revision>
  <dcterms:created xsi:type="dcterms:W3CDTF">2013-01-04T10:43:36Z</dcterms:created>
  <dcterms:modified xsi:type="dcterms:W3CDTF">2013-06-05T12:06:28Z</dcterms:modified>
</cp:coreProperties>
</file>