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6" r:id="rId4"/>
    <p:sldId id="257" r:id="rId5"/>
    <p:sldId id="258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72443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5125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07741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3611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062145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990130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15732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280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59255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3884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4291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7D62D6A-2848-4A0A-AA9B-C0B08E362031}" type="datetimeFigureOut">
              <a:rPr lang="cs-CZ" smtClean="0"/>
              <a:t>3. 6. 2013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CE781-6268-4142-9759-4AC4987AF8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69352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7437161"/>
              </p:ext>
            </p:extLst>
          </p:nvPr>
        </p:nvGraphicFramePr>
        <p:xfrm>
          <a:off x="1250950" y="2098834"/>
          <a:ext cx="6642100" cy="3528695"/>
        </p:xfrm>
        <a:graphic>
          <a:graphicData uri="http://schemas.openxmlformats.org/drawingml/2006/table">
            <a:tbl>
              <a:tblPr/>
              <a:tblGrid>
                <a:gridCol w="1231900"/>
                <a:gridCol w="5410200"/>
              </a:tblGrid>
              <a:tr h="890651"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anose="020B0604020202020204" pitchFamily="34" charset="0"/>
                        </a:rPr>
                        <a:t>NÁZEV ŠKOLY:</a:t>
                      </a:r>
                      <a:endParaRPr lang="cs-CZ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 panose="020B0604020202020204" pitchFamily="34" charset="0"/>
                        </a:rPr>
                        <a:t>ZÁKLADNÍ ŠKOLA TIŠICE, okres MĚLNÍK</a:t>
                      </a:r>
                      <a:endParaRPr lang="cs-CZ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90651"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 panose="020B0604020202020204" pitchFamily="34" charset="0"/>
                        </a:rPr>
                        <a:t>AUTOR:</a:t>
                      </a:r>
                      <a:endParaRPr lang="cs-CZ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 dirty="0">
                          <a:effectLst/>
                          <a:latin typeface="Arial" panose="020B0604020202020204" pitchFamily="34" charset="0"/>
                        </a:rPr>
                        <a:t>Mgr. </a:t>
                      </a:r>
                      <a:r>
                        <a:rPr lang="cs-CZ" sz="1400" dirty="0" smtClean="0">
                          <a:effectLst/>
                          <a:latin typeface="Arial" panose="020B0604020202020204" pitchFamily="34" charset="0"/>
                        </a:rPr>
                        <a:t>Simona </a:t>
                      </a:r>
                      <a:r>
                        <a:rPr lang="cs-CZ" sz="1400" dirty="0" err="1" smtClean="0">
                          <a:effectLst/>
                          <a:latin typeface="Arial" panose="020B0604020202020204" pitchFamily="34" charset="0"/>
                        </a:rPr>
                        <a:t>Rendeková</a:t>
                      </a:r>
                      <a:endParaRPr lang="cs-CZ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89000"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 panose="020B0604020202020204" pitchFamily="34" charset="0"/>
                        </a:rPr>
                        <a:t>NÁZEV:</a:t>
                      </a:r>
                      <a:endParaRPr lang="cs-CZ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effectLst/>
                          <a:latin typeface="Arial" panose="020B0604020202020204" pitchFamily="34" charset="0"/>
                        </a:rPr>
                        <a:t>VY_12_INOVACE_19_ČESKÝ JAZYK_MACEK</a:t>
                      </a:r>
                      <a:endParaRPr lang="cs-CZ" dirty="0"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dirty="0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58393">
                <a:tc>
                  <a:txBody>
                    <a:bodyPr/>
                    <a:lstStyle/>
                    <a:p>
                      <a:pPr marL="0" marR="0" indent="0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>
                          <a:effectLst/>
                          <a:latin typeface="Arial" panose="020B0604020202020204" pitchFamily="34" charset="0"/>
                        </a:rPr>
                        <a:t>ČÍSLO PROJEKTU:</a:t>
                      </a:r>
                      <a:endParaRPr lang="cs-CZ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rtl="0" fontAlgn="base" latinLnBrk="0">
                        <a:spcBef>
                          <a:spcPts val="336"/>
                        </a:spcBef>
                        <a:spcAft>
                          <a:spcPts val="0"/>
                        </a:spcAft>
                      </a:pPr>
                      <a:r>
                        <a:rPr lang="cs-CZ" sz="1400" b="0" i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CZ.1.07/1.4.00/21.3130</a:t>
                      </a:r>
                      <a:endParaRPr lang="cs-CZ" b="0" i="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r>
                        <a:rPr lang="cs-CZ" dirty="0">
                          <a:effectLst/>
                          <a:latin typeface="Arial" panose="020B0604020202020204" pitchFamily="34" charset="0"/>
                        </a:rPr>
                        <a:t/>
                      </a:r>
                      <a:br>
                        <a:rPr lang="cs-CZ" dirty="0">
                          <a:effectLst/>
                          <a:latin typeface="Arial" panose="020B0604020202020204" pitchFamily="34" charset="0"/>
                        </a:rPr>
                      </a:br>
                      <a:endParaRPr lang="cs-CZ" dirty="0"/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074" y="0"/>
            <a:ext cx="7562088" cy="2161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1092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slouží k procvičení práce s textem a zopakování mluvnických kategorií </a:t>
            </a:r>
            <a:r>
              <a:rPr lang="cs-CZ" dirty="0" err="1" smtClean="0"/>
              <a:t>podst</a:t>
            </a:r>
            <a:r>
              <a:rPr lang="cs-CZ" dirty="0" smtClean="0"/>
              <a:t>. Jmen a sloves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76655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580112" y="116632"/>
            <a:ext cx="3492896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/>
              <a:t>Macek lezl ze vrátek,</a:t>
            </a:r>
          </a:p>
          <a:p>
            <a:pPr algn="r"/>
            <a:r>
              <a:rPr lang="cs-CZ" sz="2400" b="1" dirty="0" smtClean="0"/>
              <a:t>roztrhl si kabátek,</a:t>
            </a:r>
          </a:p>
          <a:p>
            <a:pPr algn="r"/>
            <a:r>
              <a:rPr lang="cs-CZ" sz="2400" b="1" dirty="0" smtClean="0"/>
              <a:t>máma mu ho vyspravila,</a:t>
            </a:r>
          </a:p>
          <a:p>
            <a:pPr algn="r"/>
            <a:r>
              <a:rPr lang="cs-CZ" sz="2400" b="1" dirty="0" smtClean="0"/>
              <a:t>chodil zas jak ve svátek.</a:t>
            </a:r>
          </a:p>
          <a:p>
            <a:pPr algn="r"/>
            <a:endParaRPr lang="cs-CZ" sz="2400" b="1" dirty="0"/>
          </a:p>
          <a:p>
            <a:pPr algn="r"/>
            <a:r>
              <a:rPr lang="cs-CZ" sz="2400" b="1" dirty="0" smtClean="0"/>
              <a:t>Macek, </a:t>
            </a:r>
            <a:r>
              <a:rPr lang="cs-CZ" sz="2400" b="1" dirty="0" err="1" smtClean="0"/>
              <a:t>macek</a:t>
            </a:r>
            <a:r>
              <a:rPr lang="cs-CZ" sz="2400" b="1" dirty="0" smtClean="0"/>
              <a:t> ušatý,</a:t>
            </a:r>
          </a:p>
          <a:p>
            <a:pPr algn="r"/>
            <a:r>
              <a:rPr lang="cs-CZ" sz="2400" b="1" dirty="0" smtClean="0"/>
              <a:t>kožich má až na paty,</a:t>
            </a:r>
          </a:p>
          <a:p>
            <a:pPr algn="r"/>
            <a:r>
              <a:rPr lang="cs-CZ" sz="2400" b="1" dirty="0" smtClean="0"/>
              <a:t>pyšně sobě vykračuje</a:t>
            </a:r>
          </a:p>
          <a:p>
            <a:pPr algn="r"/>
            <a:r>
              <a:rPr lang="cs-CZ" sz="2400" b="1" dirty="0" smtClean="0"/>
              <a:t>mezi všemi koťaty.</a:t>
            </a:r>
          </a:p>
          <a:p>
            <a:pPr algn="r"/>
            <a:endParaRPr lang="cs-CZ" sz="2400" b="1" dirty="0"/>
          </a:p>
          <a:p>
            <a:pPr algn="r"/>
            <a:r>
              <a:rPr lang="cs-CZ" sz="2400" b="1" dirty="0"/>
              <a:t>M</a:t>
            </a:r>
            <a:r>
              <a:rPr lang="cs-CZ" sz="2400" b="1" dirty="0" smtClean="0"/>
              <a:t>acku, </a:t>
            </a:r>
            <a:r>
              <a:rPr lang="cs-CZ" sz="2400" b="1" dirty="0" err="1" smtClean="0"/>
              <a:t>macku</a:t>
            </a:r>
            <a:r>
              <a:rPr lang="cs-CZ" sz="2400" b="1" dirty="0" smtClean="0"/>
              <a:t>, macíčku,</a:t>
            </a:r>
          </a:p>
          <a:p>
            <a:pPr algn="r"/>
            <a:r>
              <a:rPr lang="cs-CZ" sz="2400" b="1" dirty="0" smtClean="0"/>
              <a:t>vzhůru nosíš hlavičku – </a:t>
            </a:r>
          </a:p>
          <a:p>
            <a:pPr algn="r"/>
            <a:r>
              <a:rPr lang="cs-CZ" sz="2400" b="1" dirty="0" smtClean="0"/>
              <a:t>však ty by sis jinak chodil,</a:t>
            </a:r>
          </a:p>
          <a:p>
            <a:pPr algn="r"/>
            <a:r>
              <a:rPr lang="cs-CZ" sz="2400" b="1" dirty="0" smtClean="0"/>
              <a:t>kdybys neměl mamičku.</a:t>
            </a:r>
          </a:p>
          <a:p>
            <a:pPr algn="r"/>
            <a:endParaRPr lang="cs-CZ" sz="2400" b="1" dirty="0"/>
          </a:p>
          <a:p>
            <a:pPr algn="r"/>
            <a:r>
              <a:rPr lang="cs-CZ" sz="2000" i="1" dirty="0" smtClean="0"/>
              <a:t>~ Josef Václav Sládek</a:t>
            </a:r>
            <a:endParaRPr lang="cs-CZ" i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160187" y="1899991"/>
            <a:ext cx="1944216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ze vrátek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048619" y="1899990"/>
            <a:ext cx="1944216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macíčku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2104403" y="1899991"/>
            <a:ext cx="1944216" cy="461665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ušatý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160187" y="2361656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kabátek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048619" y="2361655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hlavičku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2104403" y="2361656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paty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60187" y="2823320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svátek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048619" y="2823319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mamičku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104403" y="2823320"/>
            <a:ext cx="1944216" cy="46166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>
                <a:solidFill>
                  <a:schemeClr val="bg1"/>
                </a:solidFill>
              </a:rPr>
              <a:t>koťaty</a:t>
            </a:r>
            <a:endParaRPr lang="cs-CZ" sz="2400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160187" y="964178"/>
            <a:ext cx="540500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Vyhledejte slova, která se s následujícími rýmují a zapište je do sloupce:</a:t>
            </a:r>
            <a:endParaRPr lang="cs-CZ" sz="2400" dirty="0"/>
          </a:p>
        </p:txBody>
      </p:sp>
      <p:pic>
        <p:nvPicPr>
          <p:cNvPr id="1026" name="Picture 2" descr="C:\Users\Ondra\AppData\Local\Microsoft\Windows\Temporary Internet Files\Content.IE5\7CRI3AHR\MC9003963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182" y="3428996"/>
            <a:ext cx="884225" cy="89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C:\Users\Ondra\AppData\Local\Microsoft\Windows\Temporary Internet Files\Content.IE5\7CRI3AHR\MC9003963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398" y="3428998"/>
            <a:ext cx="884225" cy="89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C:\Users\Ondra\AppData\Local\Microsoft\Windows\Temporary Internet Files\Content.IE5\7CRI3AHR\MC9003963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8614" y="3428995"/>
            <a:ext cx="884225" cy="89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ovéPole 17"/>
          <p:cNvSpPr txBox="1"/>
          <p:nvPr/>
        </p:nvSpPr>
        <p:spPr>
          <a:xfrm>
            <a:off x="160186" y="161140"/>
            <a:ext cx="592398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Přečti si básničku od Josefa Václava Sládka.</a:t>
            </a:r>
          </a:p>
          <a:p>
            <a:endParaRPr lang="cs-CZ" sz="2400" b="1" dirty="0" smtClean="0">
              <a:solidFill>
                <a:schemeClr val="accent6"/>
              </a:solidFill>
            </a:endParaRPr>
          </a:p>
          <a:p>
            <a:r>
              <a:rPr lang="cs-CZ" sz="3600" b="1" dirty="0" smtClean="0">
                <a:solidFill>
                  <a:schemeClr val="accent6"/>
                </a:solidFill>
              </a:rPr>
              <a:t>PŘEČTENO</a:t>
            </a:r>
            <a:endParaRPr lang="cs-CZ" sz="3600" b="1" dirty="0">
              <a:solidFill>
                <a:schemeClr val="accent6"/>
              </a:solidFill>
            </a:endParaRPr>
          </a:p>
        </p:txBody>
      </p:sp>
      <p:pic>
        <p:nvPicPr>
          <p:cNvPr id="1027" name="Picture 3" descr="C:\Users\Ondra\AppData\Local\Microsoft\Windows\Temporary Internet Files\Content.IE5\WCGWXWAZ\MM900395726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6437" y="964178"/>
            <a:ext cx="9525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ndra\AppData\Local\Microsoft\Windows\Temporary Internet Files\Content.IE5\SDBEKDI6\MC900432558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662" y="5894662"/>
            <a:ext cx="963338" cy="96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24316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500"/>
                            </p:stCondLst>
                            <p:childTnLst>
                              <p:par>
                                <p:cTn id="5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00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2500"/>
                            </p:stCondLst>
                            <p:childTnLst>
                              <p:par>
                                <p:cTn id="6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7"/>
                  </p:tgtEl>
                </p:cond>
              </p:nextCondLst>
            </p:seq>
            <p:seq concurrent="1" nextAc="seek">
              <p:cTn id="68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9" fill="hold">
                      <p:stCondLst>
                        <p:cond delay="0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79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0" fill="hold">
                      <p:stCondLst>
                        <p:cond delay="0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8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9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0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7" grpId="0"/>
      <p:bldP spid="1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5580112" y="116632"/>
            <a:ext cx="3492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/>
              <a:t>Macek lezl ze vrátek,</a:t>
            </a:r>
          </a:p>
          <a:p>
            <a:pPr algn="r"/>
            <a:r>
              <a:rPr lang="cs-CZ" sz="2400" b="1" dirty="0" smtClean="0"/>
              <a:t>roztrhl si kabátek,</a:t>
            </a:r>
          </a:p>
          <a:p>
            <a:pPr algn="r"/>
            <a:r>
              <a:rPr lang="cs-CZ" sz="2400" b="1" dirty="0" smtClean="0"/>
              <a:t>máma mu ho vyspravila,</a:t>
            </a:r>
          </a:p>
          <a:p>
            <a:pPr algn="r"/>
            <a:r>
              <a:rPr lang="cs-CZ" sz="2400" b="1" dirty="0" smtClean="0"/>
              <a:t>chodil zas jak ve svátek.</a:t>
            </a:r>
          </a:p>
          <a:p>
            <a:pPr algn="r"/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20688" y="2420888"/>
            <a:ext cx="5127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Přečtěte si ještě jednou úvodní sloku z ukázky a spočítejte, kolik je v ní vět:</a:t>
            </a:r>
            <a:endParaRPr lang="cs-CZ" sz="2400" dirty="0"/>
          </a:p>
        </p:txBody>
      </p:sp>
      <p:sp>
        <p:nvSpPr>
          <p:cNvPr id="6" name="Obdélník 5"/>
          <p:cNvSpPr/>
          <p:nvPr/>
        </p:nvSpPr>
        <p:spPr>
          <a:xfrm>
            <a:off x="4427984" y="2636912"/>
            <a:ext cx="5357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4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80112" y="116632"/>
            <a:ext cx="3492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>
                <a:solidFill>
                  <a:schemeClr val="accent1"/>
                </a:solidFill>
              </a:rPr>
              <a:t>Macek </a:t>
            </a:r>
            <a:r>
              <a:rPr lang="cs-CZ" sz="2400" b="1" u="sng" dirty="0" smtClean="0">
                <a:solidFill>
                  <a:schemeClr val="accent1"/>
                </a:solidFill>
              </a:rPr>
              <a:t>lezl</a:t>
            </a:r>
            <a:r>
              <a:rPr lang="cs-CZ" sz="2400" b="1" dirty="0" smtClean="0">
                <a:solidFill>
                  <a:schemeClr val="accent1"/>
                </a:solidFill>
              </a:rPr>
              <a:t> ze vrátek</a:t>
            </a:r>
            <a:r>
              <a:rPr lang="cs-CZ" sz="2400" b="1" dirty="0" smtClean="0"/>
              <a:t>,</a:t>
            </a:r>
          </a:p>
          <a:p>
            <a:pPr algn="r"/>
            <a:r>
              <a:rPr lang="cs-CZ" sz="2400" b="1" u="sng" dirty="0" smtClean="0">
                <a:solidFill>
                  <a:schemeClr val="accent2"/>
                </a:solidFill>
              </a:rPr>
              <a:t>roztrhl si</a:t>
            </a:r>
            <a:r>
              <a:rPr lang="cs-CZ" sz="2400" b="1" dirty="0" smtClean="0">
                <a:solidFill>
                  <a:schemeClr val="accent2"/>
                </a:solidFill>
              </a:rPr>
              <a:t> kabátek</a:t>
            </a:r>
            <a:r>
              <a:rPr lang="cs-CZ" sz="2400" b="1" dirty="0" smtClean="0"/>
              <a:t>,</a:t>
            </a:r>
          </a:p>
          <a:p>
            <a:pPr algn="r"/>
            <a:r>
              <a:rPr lang="cs-CZ" sz="2400" b="1" dirty="0" smtClean="0">
                <a:solidFill>
                  <a:schemeClr val="accent3"/>
                </a:solidFill>
              </a:rPr>
              <a:t>máma mu ho </a:t>
            </a:r>
            <a:r>
              <a:rPr lang="cs-CZ" sz="2400" b="1" u="sng" dirty="0" smtClean="0">
                <a:solidFill>
                  <a:schemeClr val="accent3"/>
                </a:solidFill>
              </a:rPr>
              <a:t>vyspravila</a:t>
            </a:r>
            <a:r>
              <a:rPr lang="cs-CZ" sz="2400" b="1" dirty="0" smtClean="0"/>
              <a:t>,</a:t>
            </a:r>
          </a:p>
          <a:p>
            <a:pPr algn="r"/>
            <a:r>
              <a:rPr lang="cs-CZ" sz="2400" b="1" u="sng" dirty="0" smtClean="0">
                <a:solidFill>
                  <a:schemeClr val="accent4"/>
                </a:solidFill>
              </a:rPr>
              <a:t>chodil</a:t>
            </a:r>
            <a:r>
              <a:rPr lang="cs-CZ" sz="2400" b="1" dirty="0" smtClean="0">
                <a:solidFill>
                  <a:schemeClr val="accent4"/>
                </a:solidFill>
              </a:rPr>
              <a:t> zas jak ve svátek</a:t>
            </a:r>
            <a:r>
              <a:rPr lang="cs-CZ" sz="2400" b="1" dirty="0" smtClean="0"/>
              <a:t>.</a:t>
            </a:r>
          </a:p>
          <a:p>
            <a:pPr algn="r"/>
            <a:endParaRPr lang="cs-CZ" sz="2400" b="1" dirty="0"/>
          </a:p>
        </p:txBody>
      </p:sp>
      <p:pic>
        <p:nvPicPr>
          <p:cNvPr id="9" name="Picture 2" descr="C:\Users\Ondra\AppData\Local\Microsoft\Windows\Temporary Internet Files\Content.IE5\7CRI3AHR\MC9003963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340768"/>
            <a:ext cx="884225" cy="89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35496" y="3560242"/>
            <a:ext cx="55446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Určete v první větě pád podstatných jmen</a:t>
            </a:r>
            <a:endParaRPr lang="cs-CZ" sz="24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501208" y="116632"/>
            <a:ext cx="34928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 smtClean="0">
                <a:solidFill>
                  <a:schemeClr val="accent1"/>
                </a:solidFill>
              </a:rPr>
              <a:t>Macek lezl ze vrátek</a:t>
            </a:r>
            <a:endParaRPr lang="cs-CZ" sz="2400" b="1" dirty="0" smtClean="0"/>
          </a:p>
          <a:p>
            <a:pPr algn="r"/>
            <a:endParaRPr lang="cs-CZ" sz="24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3528" y="5301208"/>
            <a:ext cx="554461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err="1" smtClean="0">
                <a:solidFill>
                  <a:schemeClr val="accent6">
                    <a:lumMod val="50000"/>
                  </a:schemeClr>
                </a:solidFill>
              </a:rPr>
              <a:t>macek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bg1"/>
                </a:solidFill>
              </a:rPr>
              <a:t>– 1. pád (Kdo? Co?)</a:t>
            </a:r>
            <a:endParaRPr lang="cs-CZ" sz="3200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23528" y="6038383"/>
            <a:ext cx="6624736" cy="584775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6">
                    <a:lumMod val="50000"/>
                  </a:schemeClr>
                </a:solidFill>
              </a:rPr>
              <a:t>ze vrátek</a:t>
            </a:r>
            <a:r>
              <a:rPr lang="cs-CZ" sz="3200" b="1" dirty="0" smtClean="0"/>
              <a:t> </a:t>
            </a:r>
            <a:r>
              <a:rPr lang="cs-CZ" sz="3200" b="1" dirty="0" smtClean="0">
                <a:solidFill>
                  <a:schemeClr val="bg1"/>
                </a:solidFill>
              </a:rPr>
              <a:t>– 2. pád (Z koho? Z čeho?)</a:t>
            </a:r>
            <a:endParaRPr lang="cs-CZ" sz="3200" b="1" dirty="0">
              <a:solidFill>
                <a:schemeClr val="bg1"/>
              </a:solidFill>
            </a:endParaRPr>
          </a:p>
        </p:txBody>
      </p:sp>
      <p:pic>
        <p:nvPicPr>
          <p:cNvPr id="16" name="Picture 4" descr="C:\Users\Ondra\AppData\Local\Microsoft\Windows\Temporary Internet Files\Content.IE5\SDBEKDI6\MC900432558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0662" y="5894662"/>
            <a:ext cx="963338" cy="963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53366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5.55556E-7 3.7037E-7 L -0.00087 0.20764 " pathEditMode="relative" rAng="0" ptsTypes="AA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0370"/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4.72222E-6 3.7037E-6 L -0.52881 0.55902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6441" y="279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" presetClass="entr" presetSubtype="4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748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748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6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748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974806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5" grpId="1"/>
      <p:bldP spid="6" grpId="0"/>
      <p:bldP spid="6" grpId="1"/>
      <p:bldP spid="8" grpId="0"/>
      <p:bldP spid="8" grpId="1"/>
      <p:bldP spid="10" grpId="0"/>
      <p:bldP spid="11" grpId="0"/>
      <p:bldP spid="11" grpId="1"/>
      <p:bldP spid="12" grpId="0"/>
      <p:bldP spid="12" grpId="1"/>
      <p:bldP spid="14" grpId="0"/>
      <p:bldP spid="14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extovéPole 12"/>
          <p:cNvSpPr txBox="1"/>
          <p:nvPr/>
        </p:nvSpPr>
        <p:spPr>
          <a:xfrm>
            <a:off x="2825306" y="285931"/>
            <a:ext cx="39310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/>
              <a:t>Macek </a:t>
            </a:r>
            <a:r>
              <a:rPr lang="cs-CZ" sz="3200" b="1" u="sng" dirty="0" smtClean="0"/>
              <a:t>lezl</a:t>
            </a:r>
            <a:r>
              <a:rPr lang="cs-CZ" sz="3200" b="1" dirty="0" smtClean="0"/>
              <a:t> ze vrátek,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2904702" y="870706"/>
            <a:ext cx="377229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/>
              <a:t>roztrhl si</a:t>
            </a:r>
            <a:r>
              <a:rPr lang="cs-CZ" sz="3200" b="1" dirty="0" smtClean="0"/>
              <a:t> kabátek,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2622657" y="1455481"/>
            <a:ext cx="43363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200" b="1" dirty="0" smtClean="0"/>
              <a:t>máma mu ho </a:t>
            </a:r>
            <a:r>
              <a:rPr lang="cs-CZ" sz="3200" b="1" u="sng" dirty="0" smtClean="0"/>
              <a:t>vyspravila</a:t>
            </a:r>
            <a:r>
              <a:rPr lang="cs-CZ" sz="3200" b="1" dirty="0" smtClean="0"/>
              <a:t>,</a:t>
            </a:r>
          </a:p>
        </p:txBody>
      </p:sp>
      <p:sp>
        <p:nvSpPr>
          <p:cNvPr id="16" name="TextovéPole 15"/>
          <p:cNvSpPr txBox="1"/>
          <p:nvPr/>
        </p:nvSpPr>
        <p:spPr>
          <a:xfrm>
            <a:off x="2234564" y="2040256"/>
            <a:ext cx="5112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u="sng" dirty="0" smtClean="0"/>
              <a:t>chodil</a:t>
            </a:r>
            <a:r>
              <a:rPr lang="cs-CZ" sz="3200" b="1" dirty="0" smtClean="0"/>
              <a:t> zas jak ve svátek.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153628" y="285930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lezl</a:t>
            </a:r>
            <a:endParaRPr lang="cs-CZ" sz="32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181520" y="870706"/>
            <a:ext cx="19442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roztrhl si</a:t>
            </a:r>
            <a:endParaRPr lang="cs-CZ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4932040" y="1455481"/>
            <a:ext cx="23407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vyspravila</a:t>
            </a:r>
            <a:endParaRPr lang="cs-CZ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680632" y="2040255"/>
            <a:ext cx="26790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chodil</a:t>
            </a:r>
            <a:endParaRPr lang="cs-CZ" sz="32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295636" y="3068959"/>
            <a:ext cx="6552728" cy="58477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3200" dirty="0" smtClean="0"/>
              <a:t>Všimněte si sloves užitých v 1. sloce</a:t>
            </a:r>
            <a:endParaRPr lang="cs-CZ" sz="32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1894357" y="3068959"/>
            <a:ext cx="52925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Určete jejich osobu, číslo a čas</a:t>
            </a:r>
            <a:endParaRPr lang="cs-CZ" sz="3200" dirty="0"/>
          </a:p>
        </p:txBody>
      </p:sp>
      <p:pic>
        <p:nvPicPr>
          <p:cNvPr id="19" name="Picture 2" descr="C:\Users\Ondra\AppData\Local\Microsoft\Windows\Temporary Internet Files\Content.IE5\7CRI3AHR\MC90039632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8364" y="3059962"/>
            <a:ext cx="884225" cy="897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ovéPole 19"/>
          <p:cNvSpPr txBox="1"/>
          <p:nvPr/>
        </p:nvSpPr>
        <p:spPr>
          <a:xfrm>
            <a:off x="4153628" y="4521195"/>
            <a:ext cx="50163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B050"/>
                </a:solidFill>
              </a:rPr>
              <a:t>3. osoba, číslo jednotné, čas minulý</a:t>
            </a:r>
            <a:endParaRPr lang="cs-CZ" sz="3200" dirty="0">
              <a:solidFill>
                <a:srgbClr val="00B050"/>
              </a:solidFill>
            </a:endParaRPr>
          </a:p>
        </p:txBody>
      </p:sp>
      <p:sp>
        <p:nvSpPr>
          <p:cNvPr id="25" name="Levá složená závorka 24"/>
          <p:cNvSpPr/>
          <p:nvPr/>
        </p:nvSpPr>
        <p:spPr>
          <a:xfrm>
            <a:off x="3793773" y="3639023"/>
            <a:ext cx="407829" cy="2799602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475645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path" presetSubtype="0" accel="50000" decel="5000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1.38889E-6 7.40741E-7 L -0.35573 0.55231 " pathEditMode="relative" rAng="0" ptsTypes="AA">
                                      <p:cBhvr>
                                        <p:cTn id="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95" y="276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000"/>
                            </p:stCondLst>
                            <p:childTnLst>
                              <p:par>
                                <p:cTn id="38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-0.27709 0.56158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854" y="280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L -0.47448 0.56019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733" y="280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000"/>
                            </p:stCondLst>
                            <p:childTnLst>
                              <p:par>
                                <p:cTn id="44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7037E-6 L -0.22309 0.57986 " pathEditMode="relative" rAng="0" ptsTypes="AA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163" y="2898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000"/>
                            </p:stCondLst>
                            <p:childTnLst>
                              <p:par>
                                <p:cTn id="47" presetID="42" presetClass="exit" presetSubtype="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2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42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42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42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2500"/>
                            </p:stCondLst>
                            <p:childTnLst>
                              <p:par>
                                <p:cTn id="73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3000"/>
                            </p:stCondLst>
                            <p:childTnLst>
                              <p:par>
                                <p:cTn id="7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  <p:bldLst>
      <p:bldP spid="13" grpId="0"/>
      <p:bldP spid="13" grpId="1"/>
      <p:bldP spid="14" grpId="0"/>
      <p:bldP spid="14" grpId="1"/>
      <p:bldP spid="15" grpId="0"/>
      <p:bldP spid="15" grpId="1"/>
      <p:bldP spid="16" grpId="0"/>
      <p:bldP spid="16" grpId="1"/>
      <p:bldP spid="6" grpId="0"/>
      <p:bldP spid="6" grpId="1"/>
      <p:bldP spid="8" grpId="0"/>
      <p:bldP spid="8" grpId="1"/>
      <p:bldP spid="9" grpId="0"/>
      <p:bldP spid="9" grpId="1"/>
      <p:bldP spid="10" grpId="0"/>
      <p:bldP spid="10" grpId="1"/>
      <p:bldP spid="17" grpId="0"/>
      <p:bldP spid="17" grpId="1"/>
      <p:bldP spid="18" grpId="0"/>
      <p:bldP spid="20" grpId="0"/>
      <p:bldP spid="25" grpId="0" animBg="1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276</Words>
  <Application>Microsoft Office PowerPoint</Application>
  <PresentationFormat>Předvádění na obrazovce (4:3)</PresentationFormat>
  <Paragraphs>65</Paragraphs>
  <Slides>5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8" baseType="lpstr">
      <vt:lpstr>Arial</vt:lpstr>
      <vt:lpstr>Calibri</vt:lpstr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Ondra</dc:creator>
  <cp:lastModifiedBy>Alternate Universe</cp:lastModifiedBy>
  <cp:revision>12</cp:revision>
  <dcterms:created xsi:type="dcterms:W3CDTF">2013-01-13T20:58:28Z</dcterms:created>
  <dcterms:modified xsi:type="dcterms:W3CDTF">2013-06-03T07:28:48Z</dcterms:modified>
</cp:coreProperties>
</file>