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1"/>
  </p:notesMasterIdLst>
  <p:sldIdLst>
    <p:sldId id="260" r:id="rId2"/>
    <p:sldId id="269" r:id="rId3"/>
    <p:sldId id="258" r:id="rId4"/>
    <p:sldId id="270" r:id="rId5"/>
    <p:sldId id="265" r:id="rId6"/>
    <p:sldId id="266" r:id="rId7"/>
    <p:sldId id="268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>
        <p:scale>
          <a:sx n="66" d="100"/>
          <a:sy n="66" d="100"/>
        </p:scale>
        <p:origin x="-14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ko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5170269"/>
              </p:ext>
            </p:extLst>
          </p:nvPr>
        </p:nvGraphicFramePr>
        <p:xfrm>
          <a:off x="1979712" y="2132856"/>
          <a:ext cx="6929486" cy="3804454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804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VY_32_INOVACE_05_B_09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Prvky</a:t>
                      </a:r>
                      <a:r>
                        <a:rPr lang="cs-CZ" sz="1600" baseline="0" smtClean="0">
                          <a:latin typeface="Arial" pitchFamily="34" charset="0"/>
                          <a:cs typeface="Times New Roman" pitchFamily="18" charset="0"/>
                        </a:rPr>
                        <a:t> ústředního topení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Potrubí-základní údaje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Listopad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</a:t>
            </a:r>
            <a:r>
              <a:rPr lang="cs-CZ" smtClean="0">
                <a:latin typeface="Arial" pitchFamily="34" charset="0"/>
                <a:cs typeface="Arial" pitchFamily="34" charset="0"/>
              </a:rPr>
              <a:t>určen </a:t>
            </a:r>
            <a:r>
              <a:rPr lang="cs-CZ" smtClean="0">
                <a:latin typeface="Arial" pitchFamily="34" charset="0"/>
                <a:cs typeface="Arial" pitchFamily="34" charset="0"/>
              </a:rPr>
              <a:t>pro studijní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obor MIEZ, předmět VYTÁPĚNÍ,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052736"/>
            <a:ext cx="8317432" cy="5472608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Potrubí je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základním propojovacím prvkem mezi zdrojem tepla a spotřebičem.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Teplo vytvořené ve zdroji je předáváno teplonosným médiem potrubím do vytápěné místnosti s tepelnou ztrátou, kterou eliminujeme izolací. 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Rozlišujeme tři základní části rozvodu v otopné soustavě:</a:t>
            </a:r>
          </a:p>
          <a:p>
            <a:pPr marL="442913" indent="-442913">
              <a:spcBef>
                <a:spcPts val="1200"/>
              </a:spcBef>
              <a:buNone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	- ležaté potrubí je ve vodorovném směru v nejnižší nebo nejvyšší části rozvodu</a:t>
            </a:r>
          </a:p>
          <a:p>
            <a:pPr marL="442913" indent="-442913">
              <a:spcBef>
                <a:spcPts val="1200"/>
              </a:spcBef>
              <a:buNone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	- stoupací potrubí prochází ve svislém směru jednotlivými patry</a:t>
            </a:r>
          </a:p>
          <a:p>
            <a:pPr marL="442913" indent="-442913">
              <a:spcBef>
                <a:spcPts val="1200"/>
              </a:spcBef>
              <a:buNone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	- připojovací potrubí vede od stoupacího ke spotřebiči</a:t>
            </a:r>
          </a:p>
          <a:p>
            <a:pPr marL="442913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Potrubí - základní údaje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Potrubí - základní údaje</a:t>
            </a:r>
          </a:p>
        </p:txBody>
      </p:sp>
      <p:pic>
        <p:nvPicPr>
          <p:cNvPr id="7" name="Obrázek 6" descr="výměníky2.jp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115616" y="1052736"/>
            <a:ext cx="6951273" cy="5316024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trub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5085184"/>
            <a:ext cx="4052865" cy="1569324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196752"/>
            <a:ext cx="8640960" cy="4248472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Při výběru potrubí je základní volbou druh materiálu. Může být  z kovu, nejčastěji ocel nebo měď nebo z plastu, případně jejich kombinace.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Rozměry trubek – nejdůležitější údaj je jmenovitá  světlost, která má označení DN /mm/. Je to informativní dohodnutý údaj vztažený k průměru trubky. Nelze změřit.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Dalšími rozměrovými údaji trubky jsou průměry vnější i vnitřní, tloušťka stěny, délky prodejní i montážní a u závitových trubek rozměr závitu. </a:t>
            </a:r>
          </a:p>
          <a:p>
            <a:pPr marL="442913" indent="-442913">
              <a:spcBef>
                <a:spcPts val="1200"/>
              </a:spcBef>
              <a:buNone/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808673" lvl="1" indent="-442913">
              <a:spcBef>
                <a:spcPts val="1200"/>
              </a:spcBef>
              <a:buNone/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Potrubí – základní údaje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389440" cy="5328592"/>
          </a:xfrm>
        </p:spPr>
        <p:txBody>
          <a:bodyPr>
            <a:noAutofit/>
          </a:bodyPr>
          <a:lstStyle/>
          <a:p>
            <a:pPr marL="442913" lvl="0" indent="-442913">
              <a:spcBef>
                <a:spcPts val="1200"/>
              </a:spcBef>
              <a:buClr>
                <a:srgbClr val="FE8637"/>
              </a:buClr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Jmenovitý tlak je maximální hodnotou pracovního přetlaku potrubí, která souvisí s provozní teplotou hlavně u plastů.</a:t>
            </a:r>
          </a:p>
          <a:p>
            <a:pPr marL="442913" indent="-442913">
              <a:spcBef>
                <a:spcPts val="1200"/>
              </a:spcBef>
              <a:buNone/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	 Jmenovitý tlak se označuje PN a číselnou hodnotou.  Například PN 4 odpovídá  dovolenému přetlaku 0,4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Mpa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</a:t>
            </a:r>
          </a:p>
          <a:p>
            <a:pPr marL="442913" lvl="0" indent="-442913">
              <a:spcBef>
                <a:spcPts val="1200"/>
              </a:spcBef>
              <a:buClr>
                <a:srgbClr val="FE8637"/>
              </a:buClr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Pracovní a montážní teplota má hlavní význam u plastového potrubí. Teplota u plastů ovlivňuje jejich mechanické vlastnosti.</a:t>
            </a:r>
          </a:p>
          <a:p>
            <a:pPr marL="442913" lvl="0" indent="-442913">
              <a:spcBef>
                <a:spcPts val="1200"/>
              </a:spcBef>
              <a:buClr>
                <a:srgbClr val="FE8637"/>
              </a:buClr>
              <a:buNone/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	Pracovní teplota je maximální povolená hodnota ve °C, která může na materiál působit během provozu jak ze strany pracovního média tak i v pracovním prostoru.</a:t>
            </a:r>
          </a:p>
          <a:p>
            <a:pPr marL="442913" lvl="0" indent="-442913">
              <a:spcBef>
                <a:spcPts val="1200"/>
              </a:spcBef>
              <a:buClr>
                <a:srgbClr val="FE8637"/>
              </a:buClr>
              <a:buNone/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	</a:t>
            </a:r>
          </a:p>
          <a:p>
            <a:pPr marL="442913" indent="-442913">
              <a:spcBef>
                <a:spcPts val="1200"/>
              </a:spcBef>
              <a:buNone/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  <a:buNone/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Potrubí – základní údaje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052736"/>
            <a:ext cx="8640960" cy="5112568"/>
          </a:xfrm>
        </p:spPr>
        <p:txBody>
          <a:bodyPr>
            <a:noAutofit/>
          </a:bodyPr>
          <a:lstStyle/>
          <a:p>
            <a:pPr marL="442913" lvl="0" indent="-442913">
              <a:spcBef>
                <a:spcPts val="1200"/>
              </a:spcBef>
              <a:buClr>
                <a:srgbClr val="FE8637"/>
              </a:buClr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Montážní teplota  je  oblast teplot  ve kterých je možno skladovat a montovat potrubí. Nedodržením dochází k poškození materiálu  a  snížení životnosti. Ta je sledována hlavně u plastových materiálů a je definována při určitých provozních teplotách. U kovových materiálů nemají teplota a tlak podstatný vliv na životnost materiálů.</a:t>
            </a:r>
          </a:p>
          <a:p>
            <a:pPr marL="449263" lvl="1" indent="-84138">
              <a:spcBef>
                <a:spcPts val="1200"/>
              </a:spcBef>
              <a:buClr>
                <a:srgbClr val="FE8637"/>
              </a:buClr>
              <a:buNone/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 Životnost materiálu má i spojitost s médiem, které v potrubí proudí. Může způsobovat korozní proces nebo zanášení.</a:t>
            </a:r>
          </a:p>
          <a:p>
            <a:pPr marL="442913" lvl="0" indent="-442913">
              <a:spcBef>
                <a:spcPts val="1200"/>
              </a:spcBef>
              <a:buClr>
                <a:srgbClr val="FE8637"/>
              </a:buClr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Délková roztažnost závisí na rozdílu montážní a provozní teploty a součiniteli délkové roztažnosti jednotlivých materiálů. Plasty mají podstatně větší délkovou roztažnost než kovy.</a:t>
            </a:r>
          </a:p>
          <a:p>
            <a:pPr marL="442913" lvl="0" indent="-442913">
              <a:spcBef>
                <a:spcPts val="1200"/>
              </a:spcBef>
              <a:buClr>
                <a:srgbClr val="FE8637"/>
              </a:buClr>
              <a:buNone/>
            </a:pPr>
            <a:endParaRPr lang="cs-CZ" sz="2800" dirty="0" smtClean="0">
              <a:solidFill>
                <a:prstClr val="black"/>
              </a:solidFill>
              <a:latin typeface="Arial Narrow" pitchFamily="34" charset="0"/>
              <a:cs typeface="Times New Roman" pitchFamily="18" charset="0"/>
            </a:endParaRPr>
          </a:p>
          <a:p>
            <a:pPr marL="442913" lvl="0" indent="-442913">
              <a:spcBef>
                <a:spcPts val="1200"/>
              </a:spcBef>
              <a:buClr>
                <a:srgbClr val="FE8637"/>
              </a:buClr>
            </a:pPr>
            <a:endParaRPr lang="cs-CZ" sz="2800" dirty="0" smtClean="0">
              <a:solidFill>
                <a:prstClr val="black"/>
              </a:solidFill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  <a:buNone/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  <a:buNone/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Potrubí – základní údaje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24744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  <a:buNone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Kontrolní otázky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Jaké základní části rozvodu rozlišujeme v otopné soustavě?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 jakých materiálů mohou být potrubí u otopných soustav?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je provozní teplota a má vliv na životnost?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 a u jakých materiálů ovlivňuje životnost potrubí?</a:t>
            </a:r>
          </a:p>
          <a:p>
            <a:pPr marL="442913" indent="-442913">
              <a:spcBef>
                <a:spcPts val="12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Rozdělení výměníků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916832"/>
            <a:ext cx="8317432" cy="4464496"/>
          </a:xfrm>
        </p:spPr>
        <p:txBody>
          <a:bodyPr>
            <a:noAutofit/>
          </a:bodyPr>
          <a:lstStyle/>
          <a:p>
            <a:pPr marL="442913" lvl="0" indent="-442913">
              <a:spcBef>
                <a:spcPts val="1200"/>
              </a:spcBef>
              <a:buClr>
                <a:srgbClr val="FE8637"/>
              </a:buClr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lvl="0" indent="-442913">
              <a:spcBef>
                <a:spcPts val="1200"/>
              </a:spcBef>
              <a:buClr>
                <a:srgbClr val="FE8637"/>
              </a:buClr>
            </a:pPr>
            <a:r>
              <a:rPr lang="cs-CZ" sz="2800" dirty="0" smtClean="0">
                <a:solidFill>
                  <a:prstClr val="black"/>
                </a:solidFill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solidFill>
                <a:prstClr val="black"/>
              </a:solidFill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9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4242</TotalTime>
  <Words>431</Words>
  <Application>Microsoft Office PowerPoint</Application>
  <PresentationFormat>Předvádění na obrazovce (4:3)</PresentationFormat>
  <Paragraphs>75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Václav Nepokoj</cp:lastModifiedBy>
  <cp:revision>355</cp:revision>
  <dcterms:created xsi:type="dcterms:W3CDTF">2012-04-09T07:10:25Z</dcterms:created>
  <dcterms:modified xsi:type="dcterms:W3CDTF">2013-06-04T18:55:30Z</dcterms:modified>
</cp:coreProperties>
</file>