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9" r:id="rId3"/>
    <p:sldId id="258" r:id="rId4"/>
    <p:sldId id="267" r:id="rId5"/>
    <p:sldId id="268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6038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86944330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VY_32_INOVACE_05_B_17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Umístění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otopných těles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VYTÁPĚNÍ, inovuje výuku použitím multimediálních pomůcek – 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               a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112568"/>
          </a:xfrm>
        </p:spPr>
        <p:txBody>
          <a:bodyPr>
            <a:noAutofit/>
          </a:bodyPr>
          <a:lstStyle/>
          <a:p>
            <a:pPr marL="530225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Plné využití tepelného výkonu otopného tělesa je závislé i na jeho umístění ve vytápěné místnosti. Platí určité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zásady,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kam a jak tělesa umísťovat. Ty mají vliv na tepelný výkon navržený v projektu. Výrobci uvádějí doporučení provedení montáže v technické dokumentaci včetně napojení.</a:t>
            </a:r>
          </a:p>
          <a:p>
            <a:pPr marL="530225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Otopná tělesa se umísťují pod okno, kde je největší proudění studeného vzduchu se shodnou svislou osou s oknem.</a:t>
            </a:r>
          </a:p>
          <a:p>
            <a:pPr marL="530225" lvl="1" indent="0"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ideálním případě je délka otopného tělesa shodná s délkou okna.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Umístění otopných těles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112568"/>
          </a:xfrm>
        </p:spPr>
        <p:txBody>
          <a:bodyPr>
            <a:noAutofit/>
          </a:bodyPr>
          <a:lstStyle/>
          <a:p>
            <a:pPr marL="530225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Zásadou je umístění otopných těles tak, aby vzduch mohl proudit bez omezení a maximálně využívat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teplosměnné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plochy. Spodní hrana otopného tělesa má být od podlahy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50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mm až  do 60 mm.</a:t>
            </a:r>
          </a:p>
          <a:p>
            <a:pPr marL="442913" lvl="1" indent="9525"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Zadní stěna otopného tělesa má mít vzdálenost od stěny přibližně 30 mm až 50 mm.</a:t>
            </a:r>
          </a:p>
          <a:p>
            <a:pPr marL="442913" lvl="1" indent="9525"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Čím menší je překrytí stěny parapetem, tím lepší je proudění vzduchu kolem otopného tělesa. Proto není vhodné čímkoli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zakrývat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otopná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tělesa,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jako například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záclonami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nebo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ozdobnými mřížkami.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Snižuje to jeho tepelný výkon.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Umístění otopných těles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112568"/>
          </a:xfrm>
        </p:spPr>
        <p:txBody>
          <a:bodyPr>
            <a:noAutofit/>
          </a:bodyPr>
          <a:lstStyle/>
          <a:p>
            <a:pPr marL="530225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Výjimku tvoří trubková otopná tělesa, která se využívají pro vytápění chodeb, kde může působit i dekorativně s využitím pro dosoušení oblečení.</a:t>
            </a:r>
          </a:p>
          <a:p>
            <a:pPr marL="530225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Obdobně většinou problematické je umístění otopného tělesa v koupelně pod okno. Osazují se zde trubková otopná tělesa, která se využívají i jako sušiče na ručníky.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Umístění otopných těles</a:t>
            </a:r>
          </a:p>
        </p:txBody>
      </p:sp>
      <p:pic>
        <p:nvPicPr>
          <p:cNvPr id="7" name="Obrázek 6" descr="registr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3933056"/>
            <a:ext cx="1749414" cy="2702384"/>
          </a:xfrm>
          <a:prstGeom prst="rect">
            <a:avLst/>
          </a:prstGeom>
        </p:spPr>
      </p:pic>
      <p:sp>
        <p:nvSpPr>
          <p:cNvPr id="9" name="Zástupný symbol pro obsah 2"/>
          <p:cNvSpPr txBox="1">
            <a:spLocks/>
          </p:cNvSpPr>
          <p:nvPr/>
        </p:nvSpPr>
        <p:spPr>
          <a:xfrm>
            <a:off x="-3924944" y="2852936"/>
            <a:ext cx="8640960" cy="51125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530225" marR="0" lvl="0" indent="-442913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23528" y="4149080"/>
            <a:ext cx="4104456" cy="23762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530225" marR="0" lvl="0" indent="-442913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Další výjimkou jsou stěnové konvektory, pověšené přímo na zdi. Vzduch proudí plechovou skříní přes topný registr.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6012160" y="4005064"/>
            <a:ext cx="2843808" cy="172819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530225" marR="0" lvl="0" indent="-442913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1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–topný registr</a:t>
            </a:r>
          </a:p>
          <a:p>
            <a:pPr marL="530225" marR="0" lvl="0" indent="-442913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lang="cs-CZ" sz="2400" baseline="0" dirty="0" smtClean="0">
                <a:latin typeface="Arial Narrow" pitchFamily="34" charset="0"/>
                <a:cs typeface="Times New Roman" pitchFamily="18" charset="0"/>
              </a:rPr>
              <a:t>2 – výdechová mřížka</a:t>
            </a:r>
          </a:p>
          <a:p>
            <a:pPr marL="530225" marR="0" lvl="0" indent="-442913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3  - proudící vzduch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640960" cy="453650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Kontrolní otázky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je základní umístění otopných těles?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může snižovat tepelný výkon u správně umístěného otopného tělesa?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mohou být umístěny trubkové radiátory?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Kam se umísťují konvektory?</a:t>
            </a:r>
          </a:p>
          <a:p>
            <a:pPr marL="442913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Umístění otopných těles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2820</TotalTime>
  <Words>387</Words>
  <Application>Microsoft Office PowerPoint</Application>
  <PresentationFormat>Předvádění na obrazovce (4:3)</PresentationFormat>
  <Paragraphs>54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Dum</cp:lastModifiedBy>
  <cp:revision>228</cp:revision>
  <dcterms:created xsi:type="dcterms:W3CDTF">2012-04-09T07:10:25Z</dcterms:created>
  <dcterms:modified xsi:type="dcterms:W3CDTF">2013-06-05T12:39:03Z</dcterms:modified>
</cp:coreProperties>
</file>