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96" r:id="rId1"/>
  </p:sldMasterIdLst>
  <p:notesMasterIdLst>
    <p:notesMasterId r:id="rId10"/>
  </p:notesMasterIdLst>
  <p:sldIdLst>
    <p:sldId id="260" r:id="rId2"/>
    <p:sldId id="273" r:id="rId3"/>
    <p:sldId id="258" r:id="rId4"/>
    <p:sldId id="262" r:id="rId5"/>
    <p:sldId id="272" r:id="rId6"/>
    <p:sldId id="270" r:id="rId7"/>
    <p:sldId id="266" r:id="rId8"/>
    <p:sldId id="27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FA10F"/>
    <a:srgbClr val="A6F890"/>
    <a:srgbClr val="66FF66"/>
    <a:srgbClr val="25F757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E069FC-C2A3-45D3-8488-4B476B21F13D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06F058-7D7E-4D72-99CA-A15BE9E715B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4BEBED5-D5D3-4335-9C96-FCDAFADA38FC}" type="datetime1">
              <a:rPr lang="cs-CZ" smtClean="0"/>
              <a:pPr/>
              <a:t>5.6.2013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AAF4A07-C2FA-4CBA-B5A0-314F4C347622}" type="datetime1">
              <a:rPr lang="cs-CZ" smtClean="0"/>
              <a:pPr/>
              <a:t>5.6.2013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A897FDA-20DB-44E8-9E96-5079581005CE}" type="datetime1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A768FE-226B-45C6-9109-9177E79C6AE1}" type="datetime1">
              <a:rPr lang="cs-CZ" smtClean="0"/>
              <a:pPr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CF9CF-C69F-472D-8B17-27ADF0D773E5}" type="datetime1">
              <a:rPr lang="cs-CZ" smtClean="0"/>
              <a:pPr/>
              <a:t>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04EB77B-014B-4208-98ED-6933D87AE5F6}" type="datetime1">
              <a:rPr lang="cs-CZ" smtClean="0"/>
              <a:pPr/>
              <a:t>5.6.2013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112E5-506A-40A2-BFB5-D235E30893F0}" type="datetime1">
              <a:rPr lang="cs-CZ" smtClean="0"/>
              <a:pPr/>
              <a:t>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6B5AB40-97E6-465B-97DE-25A1D73341CD}" type="datetime1">
              <a:rPr lang="cs-CZ" smtClean="0"/>
              <a:pPr/>
              <a:t>5.6.2013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2179F26-58AB-4AD9-A527-A74A4301634F}" type="datetime1">
              <a:rPr lang="cs-CZ" smtClean="0"/>
              <a:pPr/>
              <a:t>5.6.2013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702FD-6AD4-48C8-B1E5-C9DE7E5BF75A}" type="datetime1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E2C46-9790-47FF-8317-137BA8326BD0}" type="datetime1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70F5C49-366F-4E3C-8347-F09612DA912C}" type="datetime1">
              <a:rPr lang="cs-CZ" smtClean="0"/>
              <a:pPr/>
              <a:t>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wipe dir="d"/>
  </p:transition>
  <p:timing>
    <p:tnLst>
      <p:par>
        <p:cTn id="1" dur="indefinite" restart="never" nodeType="tmRoot"/>
      </p:par>
    </p:tnLst>
  </p:timing>
  <p:hf hdr="0" ftr="0" dt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675170269"/>
              </p:ext>
            </p:extLst>
          </p:nvPr>
        </p:nvGraphicFramePr>
        <p:xfrm>
          <a:off x="1979712" y="2132856"/>
          <a:ext cx="6929486" cy="3720476"/>
        </p:xfrm>
        <a:graphic>
          <a:graphicData uri="http://schemas.openxmlformats.org/drawingml/2006/table">
            <a:tbl>
              <a:tblPr firstCol="1">
                <a:effectLst/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VY_32_INOVACE_05_B _18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Prvky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ústředního topení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Otevřená expanzní nádoba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Václav Nepokoj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Listopad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6" name="Picture 2" descr="sosasou-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8" name="Obdélník 7"/>
          <p:cNvSpPr/>
          <p:nvPr/>
        </p:nvSpPr>
        <p:spPr>
          <a:xfrm>
            <a:off x="2051720" y="1916831"/>
            <a:ext cx="6840760" cy="444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určen pro studijní obor MIEZ, předmět VYTÁPĚNÍ, inovuje výuku použitím multimediálních pomůcek – prezentace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            s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názornými obrázky a schématy doplněných textem podporujícím výklad učitele.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</a:t>
            </a: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                  a </a:t>
            </a: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atraktivnost výuky a zároveň jej mohou využívat žáci pro domácí přípravu na výuku.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412776"/>
            <a:ext cx="8640960" cy="4536504"/>
          </a:xfrm>
        </p:spPr>
        <p:txBody>
          <a:bodyPr>
            <a:noAutofit/>
          </a:bodyPr>
          <a:lstStyle/>
          <a:p>
            <a:pPr>
              <a:spcBef>
                <a:spcPts val="18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 Expanzní zařízení vychází z normy ČSN 06 0830</a:t>
            </a:r>
          </a:p>
          <a:p>
            <a:pPr lvl="1">
              <a:spcBef>
                <a:spcPts val="1800"/>
              </a:spcBef>
            </a:pPr>
            <a:r>
              <a:rPr lang="cs-CZ" sz="2500" dirty="0" smtClean="0">
                <a:latin typeface="Arial Narrow" pitchFamily="34" charset="0"/>
                <a:cs typeface="Times New Roman" pitchFamily="18" charset="0"/>
              </a:rPr>
              <a:t>Udržuje příslušný tlak v otopné soustavě v nastavených požadavcích .</a:t>
            </a: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800"/>
              </a:spcBef>
            </a:pPr>
            <a:r>
              <a:rPr lang="cs-CZ" sz="2400" dirty="0" smtClean="0">
                <a:latin typeface="Arial Narrow" pitchFamily="34" charset="0"/>
                <a:cs typeface="Times New Roman" pitchFamily="18" charset="0"/>
              </a:rPr>
              <a:t>Zabezpečuje  neubývání vody při jejím ohřevu, případně částečné doplnění při jejích ztrátách.</a:t>
            </a:r>
          </a:p>
          <a:p>
            <a:pPr lvl="1">
              <a:spcBef>
                <a:spcPts val="1800"/>
              </a:spcBef>
            </a:pPr>
            <a:r>
              <a:rPr lang="cs-CZ" sz="2400" dirty="0" smtClean="0">
                <a:latin typeface="Arial Narrow" pitchFamily="34" charset="0"/>
                <a:cs typeface="Times New Roman" pitchFamily="18" charset="0"/>
              </a:rPr>
              <a:t>Základním prvkem expanzního zařízení je</a:t>
            </a:r>
            <a:r>
              <a:rPr lang="cs-CZ" sz="2400" b="1" dirty="0" smtClean="0">
                <a:latin typeface="Arial Narrow" pitchFamily="34" charset="0"/>
                <a:cs typeface="Times New Roman" pitchFamily="18" charset="0"/>
              </a:rPr>
              <a:t> expanzní nádoba</a:t>
            </a:r>
            <a:r>
              <a:rPr lang="cs-CZ" sz="2400" dirty="0" smtClean="0">
                <a:latin typeface="Arial Narrow" pitchFamily="34" charset="0"/>
                <a:cs typeface="Times New Roman" pitchFamily="18" charset="0"/>
              </a:rPr>
              <a:t>.</a:t>
            </a:r>
          </a:p>
          <a:p>
            <a:pPr lvl="1">
              <a:spcBef>
                <a:spcPts val="1800"/>
              </a:spcBef>
            </a:pPr>
            <a:r>
              <a:rPr lang="cs-CZ" sz="2400" b="1" dirty="0" smtClean="0">
                <a:latin typeface="Arial Narrow" pitchFamily="34" charset="0"/>
                <a:cs typeface="Times New Roman" pitchFamily="18" charset="0"/>
              </a:rPr>
              <a:t>Expanzní nádoba  </a:t>
            </a:r>
            <a:r>
              <a:rPr lang="cs-CZ" sz="2400" dirty="0" smtClean="0">
                <a:latin typeface="Arial Narrow" pitchFamily="34" charset="0"/>
                <a:cs typeface="Times New Roman" pitchFamily="18" charset="0"/>
              </a:rPr>
              <a:t>může být  dle propojení s atmosférou                </a:t>
            </a:r>
            <a:r>
              <a:rPr lang="cs-CZ" sz="2400" b="1" dirty="0" smtClean="0">
                <a:latin typeface="Arial Narrow" pitchFamily="34" charset="0"/>
                <a:cs typeface="Times New Roman" pitchFamily="18" charset="0"/>
              </a:rPr>
              <a:t>otevřená nebo uzavřená</a:t>
            </a: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3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62068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Otevřená expanzní nádoba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412776"/>
            <a:ext cx="8640960" cy="4968552"/>
          </a:xfrm>
        </p:spPr>
        <p:txBody>
          <a:bodyPr>
            <a:noAutofit/>
          </a:bodyPr>
          <a:lstStyle/>
          <a:p>
            <a:pPr>
              <a:spcBef>
                <a:spcPts val="1800"/>
              </a:spcBef>
              <a:buNone/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	Otevřená expanzní nádoba</a:t>
            </a:r>
          </a:p>
          <a:p>
            <a:pPr lvl="1">
              <a:spcBef>
                <a:spcPts val="1800"/>
              </a:spcBef>
            </a:pPr>
            <a:r>
              <a:rPr lang="cs-CZ" sz="2400" dirty="0" smtClean="0">
                <a:latin typeface="Arial Narrow" pitchFamily="34" charset="0"/>
                <a:cs typeface="Times New Roman" pitchFamily="18" charset="0"/>
              </a:rPr>
              <a:t>Je beztlaková (je propojena s atmosférou a při ohřevu vody se nezvyšuje tlak).</a:t>
            </a:r>
          </a:p>
          <a:p>
            <a:pPr lvl="1">
              <a:spcBef>
                <a:spcPts val="1800"/>
              </a:spcBef>
            </a:pPr>
            <a:r>
              <a:rPr lang="cs-CZ" sz="2400" dirty="0" smtClean="0">
                <a:latin typeface="Arial Narrow" pitchFamily="34" charset="0"/>
                <a:cs typeface="Times New Roman" pitchFamily="18" charset="0"/>
              </a:rPr>
              <a:t>Umísťuje se jako nejvýše položený článek otopné soustavy.</a:t>
            </a:r>
          </a:p>
          <a:p>
            <a:pPr lvl="1">
              <a:spcBef>
                <a:spcPts val="1800"/>
              </a:spcBef>
            </a:pPr>
            <a:r>
              <a:rPr lang="cs-CZ" sz="2400" dirty="0" smtClean="0">
                <a:latin typeface="Arial Narrow" pitchFamily="34" charset="0"/>
                <a:cs typeface="Times New Roman" pitchFamily="18" charset="0"/>
              </a:rPr>
              <a:t>Potrubí vedené od kotle k expanzní nádobě se nazývá pojistné a nesmí být přerušeno žádnou uzavírací armaturou.</a:t>
            </a:r>
          </a:p>
          <a:p>
            <a:pPr lvl="1">
              <a:spcBef>
                <a:spcPts val="1800"/>
              </a:spcBef>
            </a:pPr>
            <a:r>
              <a:rPr lang="cs-CZ" sz="2400" dirty="0" smtClean="0">
                <a:latin typeface="Arial Narrow" pitchFamily="34" charset="0"/>
                <a:cs typeface="Times New Roman" pitchFamily="18" charset="0"/>
              </a:rPr>
              <a:t>Používá se méně často v menších teplovodních soustavách.</a:t>
            </a:r>
          </a:p>
          <a:p>
            <a:pPr lvl="1">
              <a:spcBef>
                <a:spcPts val="1800"/>
              </a:spcBef>
            </a:pPr>
            <a:r>
              <a:rPr lang="cs-CZ" sz="2400" dirty="0" smtClean="0">
                <a:latin typeface="Arial Narrow" pitchFamily="34" charset="0"/>
                <a:cs typeface="Times New Roman" pitchFamily="18" charset="0"/>
              </a:rPr>
              <a:t>Propojením s atmosférou dochází k pronikání vzduchu do </a:t>
            </a:r>
            <a:r>
              <a:rPr lang="cs-CZ" sz="2400" dirty="0" smtClean="0">
                <a:latin typeface="Arial Narrow" pitchFamily="34" charset="0"/>
                <a:cs typeface="Times New Roman" pitchFamily="18" charset="0"/>
              </a:rPr>
              <a:t>vody             (</a:t>
            </a:r>
            <a:r>
              <a:rPr lang="cs-CZ" sz="2400" dirty="0" smtClean="0">
                <a:latin typeface="Arial Narrow" pitchFamily="34" charset="0"/>
                <a:cs typeface="Times New Roman" pitchFamily="18" charset="0"/>
              </a:rPr>
              <a:t>vznik koroze a zanášení armatur a rozvodu).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4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67544" y="332656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Otevřená expanzní nádoba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412776"/>
            <a:ext cx="3960440" cy="576064"/>
          </a:xfrm>
        </p:spPr>
        <p:txBody>
          <a:bodyPr>
            <a:noAutofit/>
          </a:bodyPr>
          <a:lstStyle/>
          <a:p>
            <a:pPr>
              <a:spcBef>
                <a:spcPts val="1800"/>
              </a:spcBef>
              <a:buNone/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Otevřená expanzní nádoba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5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67544" y="332656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Otevřená expanzní nádoba</a:t>
            </a:r>
          </a:p>
        </p:txBody>
      </p:sp>
      <p:pic>
        <p:nvPicPr>
          <p:cNvPr id="7" name="Obrázek 6" descr="expan ot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91195" y="2060848"/>
            <a:ext cx="5071859" cy="4176464"/>
          </a:xfrm>
          <a:prstGeom prst="rect">
            <a:avLst/>
          </a:prstGeom>
        </p:spPr>
      </p:pic>
      <p:sp>
        <p:nvSpPr>
          <p:cNvPr id="8" name="Zástupný symbol pro obsah 2"/>
          <p:cNvSpPr txBox="1">
            <a:spLocks/>
          </p:cNvSpPr>
          <p:nvPr/>
        </p:nvSpPr>
        <p:spPr>
          <a:xfrm>
            <a:off x="5436096" y="2132856"/>
            <a:ext cx="2952328" cy="3960440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"/>
              <a:buNone/>
              <a:tabLst/>
              <a:defRPr/>
            </a:pPr>
            <a:r>
              <a:rPr kumimoji="0" lang="cs-CZ" sz="200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Narrow" pitchFamily="34" charset="0"/>
                <a:ea typeface="+mn-ea"/>
                <a:cs typeface="Times New Roman" pitchFamily="18" charset="0"/>
              </a:rPr>
              <a:t>1 – hrdlo pojistného přívodního potrubí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"/>
              <a:buNone/>
              <a:tabLst/>
              <a:defRPr/>
            </a:pPr>
            <a:r>
              <a:rPr lang="cs-CZ" sz="2000" dirty="0" smtClean="0">
                <a:latin typeface="Arial Narrow" pitchFamily="34" charset="0"/>
                <a:cs typeface="Times New Roman" pitchFamily="18" charset="0"/>
              </a:rPr>
              <a:t>2 – hrdlo zkratového potrubí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"/>
              <a:buNone/>
              <a:tabLst/>
              <a:defRPr/>
            </a:pPr>
            <a:r>
              <a:rPr kumimoji="0" lang="cs-CZ" sz="200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Narrow" pitchFamily="34" charset="0"/>
                <a:ea typeface="+mn-ea"/>
                <a:cs typeface="Times New Roman" pitchFamily="18" charset="0"/>
              </a:rPr>
              <a:t>3 – hrdlo vratného pojistného</a:t>
            </a:r>
            <a:r>
              <a:rPr kumimoji="0" lang="cs-CZ" sz="200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Narrow" pitchFamily="34" charset="0"/>
                <a:ea typeface="+mn-ea"/>
                <a:cs typeface="Times New Roman" pitchFamily="18" charset="0"/>
              </a:rPr>
              <a:t> potrubí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"/>
              <a:buNone/>
              <a:tabLst/>
              <a:defRPr/>
            </a:pPr>
            <a:r>
              <a:rPr lang="cs-CZ" sz="2000" baseline="0" dirty="0" smtClean="0">
                <a:latin typeface="Arial Narrow" pitchFamily="34" charset="0"/>
                <a:cs typeface="Times New Roman" pitchFamily="18" charset="0"/>
              </a:rPr>
              <a:t>4</a:t>
            </a:r>
            <a:r>
              <a:rPr lang="cs-CZ" sz="2000" dirty="0" smtClean="0">
                <a:latin typeface="Arial Narrow" pitchFamily="34" charset="0"/>
                <a:cs typeface="Times New Roman" pitchFamily="18" charset="0"/>
              </a:rPr>
              <a:t> – přepad EN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"/>
              <a:buNone/>
              <a:tabLst/>
              <a:defRPr/>
            </a:pPr>
            <a:r>
              <a:rPr kumimoji="0" lang="cs-CZ" sz="200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Narrow" pitchFamily="34" charset="0"/>
                <a:ea typeface="+mn-ea"/>
                <a:cs typeface="Times New Roman" pitchFamily="18" charset="0"/>
              </a:rPr>
              <a:t>5 – odvzdušňovací nástavec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"/>
              <a:buNone/>
              <a:tabLst/>
              <a:defRPr/>
            </a:pPr>
            <a:r>
              <a:rPr lang="cs-CZ" sz="2000" dirty="0" err="1" smtClean="0">
                <a:latin typeface="Arial Narrow" pitchFamily="34" charset="0"/>
                <a:cs typeface="Times New Roman" pitchFamily="18" charset="0"/>
              </a:rPr>
              <a:t>max</a:t>
            </a:r>
            <a:r>
              <a:rPr lang="cs-CZ" sz="2000" dirty="0" smtClean="0">
                <a:latin typeface="Arial Narrow" pitchFamily="34" charset="0"/>
                <a:cs typeface="Times New Roman" pitchFamily="18" charset="0"/>
              </a:rPr>
              <a:t> – maximální doporučená hladina vody v EN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"/>
              <a:buNone/>
              <a:tabLst/>
              <a:defRPr/>
            </a:pPr>
            <a:r>
              <a:rPr kumimoji="0" lang="cs-CZ" sz="200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Narrow" pitchFamily="34" charset="0"/>
                <a:ea typeface="+mn-ea"/>
                <a:cs typeface="Times New Roman" pitchFamily="18" charset="0"/>
              </a:rPr>
              <a:t>min – minimální doporučená hladina vody</a:t>
            </a:r>
            <a:r>
              <a:rPr kumimoji="0" lang="cs-CZ" sz="200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Narrow" pitchFamily="34" charset="0"/>
                <a:ea typeface="+mn-ea"/>
                <a:cs typeface="Times New Roman" pitchFamily="18" charset="0"/>
              </a:rPr>
              <a:t> v EN</a:t>
            </a:r>
            <a:r>
              <a:rPr kumimoji="0" lang="cs-CZ" sz="200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Narrow" pitchFamily="34" charset="0"/>
                <a:ea typeface="+mn-ea"/>
                <a:cs typeface="Times New Roman" pitchFamily="18" charset="0"/>
              </a:rPr>
              <a:t> 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268760"/>
            <a:ext cx="8640960" cy="4968552"/>
          </a:xfrm>
        </p:spPr>
        <p:txBody>
          <a:bodyPr>
            <a:noAutofit/>
          </a:bodyPr>
          <a:lstStyle/>
          <a:p>
            <a:pPr lvl="1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V nevytápěném prostoru  hrozí zamrznutí a proto je nutná izolace.</a:t>
            </a:r>
          </a:p>
          <a:p>
            <a:pPr lvl="1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Přepad zajišťuje případný výtok při přehřátí topné vody.</a:t>
            </a:r>
          </a:p>
          <a:p>
            <a:pPr lvl="1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Navýšení nákladů při zástavbě o zednické práce a cenu trubek.</a:t>
            </a:r>
          </a:p>
          <a:p>
            <a:pPr lvl="1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Průběžně odvzdušňuje otopnou soustavu.</a:t>
            </a:r>
          </a:p>
          <a:p>
            <a:pPr lvl="1">
              <a:spcBef>
                <a:spcPts val="18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Stanovení expanzního objemu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vychází z příslušné normy. Počítá se z hmotnosti vody v soustavě, jejího měrného zvětšení objemu při zahřátí s připočtením 30% rezervy. 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6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67544" y="332656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Otevřená expanzní nádoba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196752"/>
            <a:ext cx="8424936" cy="5112568"/>
          </a:xfrm>
        </p:spPr>
        <p:txBody>
          <a:bodyPr>
            <a:noAutofit/>
          </a:bodyPr>
          <a:lstStyle/>
          <a:p>
            <a:pPr>
              <a:spcBef>
                <a:spcPts val="1800"/>
              </a:spcBef>
              <a:buNone/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	Kontrolní otázky</a:t>
            </a:r>
          </a:p>
          <a:p>
            <a:pPr>
              <a:spcBef>
                <a:spcPts val="18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 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Proč se používá expanzní nádoba?</a:t>
            </a:r>
          </a:p>
          <a:p>
            <a:pPr marL="442913" lvl="0" indent="-442913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Jakým způsobem je provedeno připojení otevřené expanzní nádoby?</a:t>
            </a:r>
          </a:p>
          <a:p>
            <a:pPr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Vyjmenujte nevýhody otevřené expanzní nádoby?</a:t>
            </a:r>
          </a:p>
          <a:p>
            <a:pPr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Na čem závisí její velikost?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7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332656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Otevřená expanzní nádoba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988840"/>
            <a:ext cx="8640960" cy="4320480"/>
          </a:xfrm>
        </p:spPr>
        <p:txBody>
          <a:bodyPr>
            <a:noAutofit/>
          </a:bodyPr>
          <a:lstStyle/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Stanislav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Tajbr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Vytápění. Praha 2003 Sobotáles ISBN 80-85920-96-4</a:t>
            </a: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Pokud není uvedeno jinak, je použitý materiál z vlastních zdrojů.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8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Použité zdroje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1838</TotalTime>
  <Words>305</Words>
  <Application>Microsoft Office PowerPoint</Application>
  <PresentationFormat>Předvádění na obrazovce (4:3)</PresentationFormat>
  <Paragraphs>69</Paragraphs>
  <Slides>8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Arkýř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autolakýrník</dc:title>
  <dc:creator>Václav Nepokoj</dc:creator>
  <cp:lastModifiedBy>Dum</cp:lastModifiedBy>
  <cp:revision>171</cp:revision>
  <dcterms:created xsi:type="dcterms:W3CDTF">2012-04-09T07:10:25Z</dcterms:created>
  <dcterms:modified xsi:type="dcterms:W3CDTF">2013-06-05T12:40:40Z</dcterms:modified>
</cp:coreProperties>
</file>