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11"/>
  </p:notesMasterIdLst>
  <p:sldIdLst>
    <p:sldId id="260" r:id="rId2"/>
    <p:sldId id="272" r:id="rId3"/>
    <p:sldId id="258" r:id="rId4"/>
    <p:sldId id="267" r:id="rId5"/>
    <p:sldId id="271" r:id="rId6"/>
    <p:sldId id="268" r:id="rId7"/>
    <p:sldId id="269" r:id="rId8"/>
    <p:sldId id="266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VY_32_INOVACE_05_B_20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Prvky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ústředního topení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Pojistné zařízení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Listopad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VYTÁPĚNÍ, inovuje výuku použitím multimediálních pomůcek – prezentace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s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640960" cy="5472608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Pojistné zařízení chrání otopnou soustavu proti 	poškození.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Při překročení maximálních povolených hodnot tlaku teploty případně nedostatku vody.</a:t>
            </a:r>
          </a:p>
          <a:p>
            <a:pPr lvl="0">
              <a:spcBef>
                <a:spcPts val="1800"/>
              </a:spcBef>
              <a:buClr>
                <a:srgbClr val="FE8637"/>
              </a:buClr>
            </a:pPr>
            <a:r>
              <a:rPr lang="cs-CZ" sz="2800" b="1" dirty="0" smtClean="0">
                <a:solidFill>
                  <a:prstClr val="black"/>
                </a:solidFill>
                <a:latin typeface="Arial Narrow" pitchFamily="34" charset="0"/>
                <a:cs typeface="Times New Roman" pitchFamily="18" charset="0"/>
              </a:rPr>
              <a:t> Pojistné zařízení musí být propojeno neu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zavíratelně se 	zdrojem tepla.</a:t>
            </a:r>
            <a:endParaRPr lang="cs-CZ" sz="2800" b="1" dirty="0" smtClean="0">
              <a:solidFill>
                <a:prstClr val="black"/>
              </a:solidFill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  <a:buClr>
                <a:srgbClr val="FE8637"/>
              </a:buClr>
            </a:pPr>
            <a:r>
              <a:rPr lang="cs-CZ" sz="2800" dirty="0" smtClean="0">
                <a:solidFill>
                  <a:prstClr val="black"/>
                </a:solidFill>
                <a:latin typeface="Arial Narrow" pitchFamily="34" charset="0"/>
                <a:cs typeface="Times New Roman" pitchFamily="18" charset="0"/>
              </a:rPr>
              <a:t>Otopná soustava musí být osazena prvky vyhovující maximálnímu povolenému přetlaku a teplotě </a:t>
            </a:r>
          </a:p>
          <a:p>
            <a:pPr lvl="1">
              <a:spcBef>
                <a:spcPts val="1800"/>
              </a:spcBef>
              <a:buClr>
                <a:srgbClr val="FE8637"/>
              </a:buClr>
            </a:pPr>
            <a:r>
              <a:rPr lang="cs-CZ" sz="2800" dirty="0" smtClean="0">
                <a:solidFill>
                  <a:prstClr val="black"/>
                </a:solidFill>
                <a:latin typeface="Arial Narrow" pitchFamily="34" charset="0"/>
                <a:cs typeface="Times New Roman" pitchFamily="18" charset="0"/>
              </a:rPr>
              <a:t>Zdroj tepla musí být vybaven teploměrem, tlakoměrem, čidly na snímání teploty a </a:t>
            </a:r>
            <a:r>
              <a:rPr lang="cs-CZ" sz="2800" dirty="0" smtClean="0">
                <a:solidFill>
                  <a:prstClr val="black"/>
                </a:solidFill>
                <a:latin typeface="Arial Narrow" pitchFamily="34" charset="0"/>
                <a:cs typeface="Times New Roman" pitchFamily="18" charset="0"/>
              </a:rPr>
              <a:t>tlaku, </a:t>
            </a:r>
            <a:r>
              <a:rPr lang="cs-CZ" sz="2800" dirty="0" smtClean="0">
                <a:solidFill>
                  <a:prstClr val="black"/>
                </a:solidFill>
                <a:latin typeface="Arial Narrow" pitchFamily="34" charset="0"/>
                <a:cs typeface="Times New Roman" pitchFamily="18" charset="0"/>
              </a:rPr>
              <a:t>případně nedostatku vody.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Pojistné zařízení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496944" cy="5472608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Ve většině  případů určuje provozní parametry soustavy 	kotel jako nejslabší článek soustavy.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Základním pojistným prvkem u teplovodních pojistných soustav je 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pojistný ventil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, který při překročení maximálního provozního tlaku samočinně otevře a propustí část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vody,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tlak nedosáhne povolených hodnot.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Otevírání a uzavírání zabezpečuje talíř pojistného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ventilu,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na který působí z druhé strany síla pružiny.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Pojistný ventil má být napojen na výtokovou trubici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       s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přerušením z důvodu kontroly.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Pojistné zařízení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pojistný ventil.t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836712"/>
            <a:ext cx="7530006" cy="5013519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5517232"/>
            <a:ext cx="4968552" cy="864096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1800" dirty="0" smtClean="0">
                <a:latin typeface="Arial Narrow" pitchFamily="34" charset="0"/>
                <a:cs typeface="Times New Roman" pitchFamily="18" charset="0"/>
              </a:rPr>
              <a:t>	1- těleso ventilu, 2 – těsnění talíře ventilu, 3 – pryžová membrána, 4 – pružina, 5 – krytka pro zvednutí talíře ventilu, 6- krytka s typovým štítkem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Pojistné zařízení</a:t>
            </a: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539552" y="1124744"/>
            <a:ext cx="3456384" cy="50405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Řez pojistným ventilem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640960" cy="5472608"/>
          </a:xfrm>
        </p:spPr>
        <p:txBody>
          <a:bodyPr>
            <a:noAutofit/>
          </a:bodyPr>
          <a:lstStyle/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Některé pojišťovací ventily mají integrován tlakoměr.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Při výběru pojistného ventilu vycházíme ze základních technických parametrů.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Otvírací přetlak (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kPa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, bar)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Pracovní teplota (°C)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Tepelný výkon (kW)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Připojovací průměr ( nejvíce1/2“)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Pojistné zařízení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496944" cy="5472608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3100" b="1" dirty="0" smtClean="0">
                <a:latin typeface="Arial Narrow" pitchFamily="34" charset="0"/>
                <a:cs typeface="Times New Roman" pitchFamily="18" charset="0"/>
              </a:rPr>
              <a:t>  Kotle do </a:t>
            </a:r>
            <a:r>
              <a:rPr lang="cs-CZ" sz="3100" b="1" dirty="0" smtClean="0">
                <a:latin typeface="Arial Narrow" pitchFamily="34" charset="0"/>
                <a:cs typeface="Times New Roman" pitchFamily="18" charset="0"/>
              </a:rPr>
              <a:t>50 kW </a:t>
            </a:r>
            <a:r>
              <a:rPr lang="cs-CZ" sz="3100" b="1" dirty="0" smtClean="0">
                <a:latin typeface="Arial Narrow" pitchFamily="34" charset="0"/>
                <a:cs typeface="Times New Roman" pitchFamily="18" charset="0"/>
              </a:rPr>
              <a:t>musí být vybaveny-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U kotlů na tuhá paliva – regulátorem přívodu spalovacího vzduchu.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Omezovacím zařízením proti překročení teploty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                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nedostatku vody.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Pojistné zařízení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424936" cy="5112568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	Kontrolní otázky</a:t>
            </a:r>
          </a:p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Proč se používá pojišťovací ventil?</a:t>
            </a:r>
          </a:p>
          <a:p>
            <a:pPr marL="442913" lvl="0" indent="-442913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Kde se umísťuje pojišťovací ventil?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Na jakém principu pracuje pojišťovací ventil?</a:t>
            </a:r>
          </a:p>
          <a:p>
            <a:pPr marL="442913" indent="-442913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Jakým pojistným zařízením musí být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vybaveny kotle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do 50kW?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8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Pojistné zařízení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9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2013</TotalTime>
  <Words>226</Words>
  <Application>Microsoft Office PowerPoint</Application>
  <PresentationFormat>Předvádění na obrazovce (4:3)</PresentationFormat>
  <Paragraphs>68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Dum</cp:lastModifiedBy>
  <cp:revision>194</cp:revision>
  <dcterms:created xsi:type="dcterms:W3CDTF">2012-04-09T07:10:25Z</dcterms:created>
  <dcterms:modified xsi:type="dcterms:W3CDTF">2013-06-05T12:43:55Z</dcterms:modified>
</cp:coreProperties>
</file>