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9" r:id="rId6"/>
    <p:sldId id="260" r:id="rId7"/>
    <p:sldId id="261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b/b1/Buchenwald_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2/2a/Illustration_Fagus_sylvatica0.jpg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4.jpeg"/><Relationship Id="rId7" Type="http://schemas.openxmlformats.org/officeDocument/2006/relationships/image" Target="../media/image6.png"/><Relationship Id="rId2" Type="http://schemas.openxmlformats.org/officeDocument/2006/relationships/hyperlink" Target="//upload.wikimedia.org/wikipedia/commons/f/f7/Horse-chestnut_80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2/24/Aesculus_hippocastanum7.jpg" TargetMode="Externa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8/87/Illustration_Aesculus_hippocastanum0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5/5e/Betula_Pendula_at_Stockholm_University_2005-07-0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7/78/Illustration_Betula_pendula0.jpg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9.jpeg"/><Relationship Id="rId7" Type="http://schemas.openxmlformats.org/officeDocument/2006/relationships/image" Target="../media/image11.png"/><Relationship Id="rId2" Type="http://schemas.openxmlformats.org/officeDocument/2006/relationships/hyperlink" Target="http://cs.wikipedia.org/wiki/Soubor:Tilia-cordata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e/eb/Tilia_cordata_MHNT.BOT.2004.0.780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4/46/Lipa_lipka_horni_bradlo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Illustration_Betula_pendula0.jpg" TargetMode="External"/><Relationship Id="rId3" Type="http://schemas.openxmlformats.org/officeDocument/2006/relationships/hyperlink" Target="http://cs.wikipedia.org/wiki/Soubor:Illustration_Fagus_sylvatica0.jpg" TargetMode="External"/><Relationship Id="rId7" Type="http://schemas.openxmlformats.org/officeDocument/2006/relationships/hyperlink" Target="http://cs.wikipedia.org/wiki/Soubor:Betula_Pendula_at_Stockholm_University_2005-07-01.jpg" TargetMode="External"/><Relationship Id="rId2" Type="http://schemas.openxmlformats.org/officeDocument/2006/relationships/hyperlink" Target="http://cs.wikipedia.org/wiki/Soubor:Buchenwald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esculus_hippocastanum7.jpg" TargetMode="External"/><Relationship Id="rId11" Type="http://schemas.openxmlformats.org/officeDocument/2006/relationships/hyperlink" Target="http://cs.wikipedia.org/wiki/Soubor:Lipa_lipka_horni_bradlo.jpg" TargetMode="External"/><Relationship Id="rId5" Type="http://schemas.openxmlformats.org/officeDocument/2006/relationships/hyperlink" Target="http://cs.wikipedia.org/wiki/Soubor:Illustration_Aesculus_hippocastanum0.jpg" TargetMode="External"/><Relationship Id="rId10" Type="http://schemas.openxmlformats.org/officeDocument/2006/relationships/hyperlink" Target="http://cs.wikipedia.org/wiki/Soubor:Tilia_cordata_MHNT.BOT.2004.0.780.jpg" TargetMode="External"/><Relationship Id="rId4" Type="http://schemas.openxmlformats.org/officeDocument/2006/relationships/hyperlink" Target="http://cs.wikipedia.org/wiki/Soubor:Horse-chestnut_800.jpg" TargetMode="External"/><Relationship Id="rId9" Type="http://schemas.openxmlformats.org/officeDocument/2006/relationships/hyperlink" Target="http://cs.wikipedia.org/wiki/Soubor:Tilia-cordata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0520686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VY_52_INOVACE_35_LISTNATÉ_STROMY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Prvouka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4.4.2013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listnáč, buk lesní, jírovec maďal, bříza bělokorá, lípa srdčitá 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6638617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844824"/>
            <a:ext cx="698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žákům 3. ročníku v oblasti Člověk      a jeho svět. Žáci si mají možnost zopakovat učivo              o listnatých stromech, jejich podobě a základní informace o jednotlivém druhu.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388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Listnaté stromy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423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Buk lesní</a:t>
            </a:r>
            <a:endParaRPr lang="cs-CZ" dirty="0"/>
          </a:p>
        </p:txBody>
      </p:sp>
      <p:pic>
        <p:nvPicPr>
          <p:cNvPr id="1026" name="Picture 2" descr="Soubor:Buchenwald 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44824"/>
            <a:ext cx="3024336" cy="446449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Illustration Fagus sylvatica0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1" y="3456583"/>
            <a:ext cx="1766887" cy="285273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4499990" y="1844824"/>
            <a:ext cx="3744417" cy="13681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Tx/>
              <a:buChar char="-"/>
            </a:pPr>
            <a:r>
              <a:rPr lang="cs-CZ" dirty="0" smtClean="0"/>
              <a:t>Vysoký až 45 metrů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Kvete v dubnu a květnu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Plody jsou bukvice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1350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Jírovec maďal</a:t>
            </a:r>
            <a:endParaRPr lang="cs-CZ" dirty="0"/>
          </a:p>
        </p:txBody>
      </p:sp>
      <p:pic>
        <p:nvPicPr>
          <p:cNvPr id="2050" name="Picture 2" descr="Soubor:Horse-chestnut 80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3240360" cy="44592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Illustration Aesculus hippocastanum0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7" y="3712713"/>
            <a:ext cx="1584176" cy="25577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Aesculus hippocastanum7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5781" r="90000">
                        <a14:foregroundMark x1="12500" y1="71667" x2="12500" y2="71667"/>
                        <a14:foregroundMark x1="82969" y1="65000" x2="82969" y2="65000"/>
                        <a14:foregroundMark x1="82813" y1="65208" x2="85156" y2="66875"/>
                        <a14:foregroundMark x1="78906" y1="65625" x2="78906" y2="65625"/>
                        <a14:foregroundMark x1="77813" y1="70417" x2="77813" y2="70417"/>
                        <a14:backgroundMark x1="48906" y1="80625" x2="48906" y2="80625"/>
                        <a14:backgroundMark x1="55313" y1="75208" x2="55313" y2="75208"/>
                        <a14:backgroundMark x1="54219" y1="78958" x2="54219" y2="78958"/>
                        <a14:backgroundMark x1="65781" y1="75833" x2="65781" y2="75833"/>
                        <a14:backgroundMark x1="71563" y1="75417" x2="71563" y2="75417"/>
                        <a14:backgroundMark x1="49375" y1="80000" x2="30625" y2="80625"/>
                        <a14:backgroundMark x1="33906" y1="76667" x2="17344" y2="77083"/>
                        <a14:backgroundMark x1="35156" y1="74583" x2="35156" y2="74583"/>
                        <a14:backgroundMark x1="23438" y1="75833" x2="23438" y2="75833"/>
                        <a14:backgroundMark x1="21563" y1="76042" x2="21563" y2="76042"/>
                        <a14:backgroundMark x1="19688" y1="74792" x2="19688" y2="74792"/>
                        <a14:backgroundMark x1="40781" y1="75833" x2="40781" y2="75833"/>
                        <a14:backgroundMark x1="43906" y1="76042" x2="43906" y2="76042"/>
                        <a14:backgroundMark x1="46719" y1="75417" x2="46719" y2="754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8905" y="4467831"/>
            <a:ext cx="2448272" cy="18362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4365849" y="1844824"/>
            <a:ext cx="3672408" cy="16561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Tx/>
              <a:buChar char="-"/>
            </a:pPr>
            <a:r>
              <a:rPr lang="cs-CZ" dirty="0" smtClean="0"/>
              <a:t>Dorůstá výšky až 25 metrů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Statný opadavý strom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Plodem je kaštan</a:t>
            </a:r>
          </a:p>
        </p:txBody>
      </p:sp>
    </p:spTree>
    <p:extLst>
      <p:ext uri="{BB962C8B-B14F-4D97-AF65-F5344CB8AC3E}">
        <p14:creationId xmlns:p14="http://schemas.microsoft.com/office/powerpoint/2010/main" val="3841827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Bříza bělokorá</a:t>
            </a:r>
            <a:endParaRPr lang="cs-CZ" dirty="0"/>
          </a:p>
        </p:txBody>
      </p:sp>
      <p:pic>
        <p:nvPicPr>
          <p:cNvPr id="3074" name="Picture 2" descr="Soubor:Betula Pendula at Stockholm University 2005-07-0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2856"/>
            <a:ext cx="3810000" cy="41764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Illustration Betula pendula0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346" y="3717032"/>
            <a:ext cx="1637861" cy="259228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4788024" y="2132856"/>
            <a:ext cx="3600400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788024" y="2132856"/>
            <a:ext cx="3600400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85750" indent="-285750" algn="ctr">
              <a:buFontTx/>
              <a:buChar char="-"/>
            </a:pPr>
            <a:r>
              <a:rPr lang="cs-CZ" dirty="0" smtClean="0"/>
              <a:t>Dorůstá  výšky až 25 metrů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Bílá kůra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Plody jsou drobné nažky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4300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Lípa srdčitá</a:t>
            </a:r>
            <a:endParaRPr lang="cs-CZ" dirty="0"/>
          </a:p>
        </p:txBody>
      </p:sp>
      <p:pic>
        <p:nvPicPr>
          <p:cNvPr id="4098" name="Picture 2" descr="Lípa srdčitá">
            <a:hlinkClick r:id="rId2" tooltip="Lípa srdčitá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924289"/>
            <a:ext cx="3024336" cy="243822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Lipa lipka horni bradlo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70122"/>
            <a:ext cx="2828088" cy="37707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Tilia cordata MHNT.BOT.2004.0.780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4833" l="9900" r="89975">
                        <a14:foregroundMark x1="31328" y1="22667" x2="31328" y2="22667"/>
                        <a14:foregroundMark x1="33208" y1="16833" x2="33208" y2="16833"/>
                        <a14:foregroundMark x1="38346" y1="17333" x2="38346" y2="17333"/>
                        <a14:foregroundMark x1="15414" y1="52167" x2="15414" y2="52167"/>
                        <a14:foregroundMark x1="21053" y1="12000" x2="21053" y2="12000"/>
                        <a14:foregroundMark x1="88221" y1="32333" x2="88221" y2="32333"/>
                        <a14:foregroundMark x1="71053" y1="55667" x2="71053" y2="55667"/>
                        <a14:foregroundMark x1="58647" y1="63667" x2="58647" y2="63667"/>
                        <a14:foregroundMark x1="65664" y1="76000" x2="65664" y2="76000"/>
                        <a14:foregroundMark x1="65664" y1="76500" x2="65664" y2="76500"/>
                        <a14:foregroundMark x1="65163" y1="75000" x2="65163" y2="75000"/>
                        <a14:foregroundMark x1="62030" y1="68667" x2="62030" y2="68667"/>
                        <a14:foregroundMark x1="71429" y1="88167" x2="71429" y2="88167"/>
                        <a14:foregroundMark x1="49499" y1="22167" x2="49499" y2="221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596354"/>
            <a:ext cx="2360654" cy="177492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3995936" y="1678258"/>
            <a:ext cx="3744416" cy="11746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Tx/>
              <a:buChar char="-"/>
            </a:pPr>
            <a:r>
              <a:rPr lang="cs-CZ" dirty="0" smtClean="0"/>
              <a:t>Užitečný strom</a:t>
            </a:r>
          </a:p>
          <a:p>
            <a:pPr marL="285750" indent="-285750" algn="ctr">
              <a:buFontTx/>
              <a:buChar char="-"/>
            </a:pPr>
            <a:r>
              <a:rPr lang="cs-CZ" dirty="0" smtClean="0"/>
              <a:t>Dřevo je lehké a měkké</a:t>
            </a:r>
          </a:p>
        </p:txBody>
      </p:sp>
    </p:spTree>
    <p:extLst>
      <p:ext uri="{BB962C8B-B14F-4D97-AF65-F5344CB8AC3E}">
        <p14:creationId xmlns:p14="http://schemas.microsoft.com/office/powerpoint/2010/main" val="421156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 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cs.wikipedia.org/wiki/Soubor:Buchenwald_1.jpg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cs.wikipedia.org/wiki/Soubor:Illustration_Fagus_sylvatica0.jpg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cs.wikipedia.org/wiki/Soubor:Horse-chestnut_800.jpg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cs.wikipedia.org/wiki/Soubor:Illustration_Aesculus_hippocastanum0.jpg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cs.wikipedia.org/wiki/Soubor:Aesculus_hippocastanum7.jpg</a:t>
            </a:r>
            <a:endParaRPr lang="cs-CZ" sz="1200" dirty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cs.wikipedia.org/wiki/Soubor:Betula_Pendula_at_Stockholm_University_2005-07-01.jpg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cs.wikipedia.org/wiki/Soubor:Illustration_Betula_pendula0.jpg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cs.wikipedia.org/wiki/Soubor:Tilia-cordata2.JPG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cs.wikipedia.org/wiki/Soubor:Tilia_cordata_MHNT.BOT.2004.0.780.jpg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cs.wikipedia.org/wiki/Soubor:Lipa_lipka_horni_bradlo.jpg</a:t>
            </a:r>
            <a:endParaRPr lang="cs-CZ" sz="1200" dirty="0" smtClean="0"/>
          </a:p>
          <a:p>
            <a:endParaRPr lang="cs-CZ" sz="12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7034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42</TotalTime>
  <Words>161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Autumn</vt:lpstr>
      <vt:lpstr>Prezentace aplikace PowerPoint</vt:lpstr>
      <vt:lpstr>Anotace </vt:lpstr>
      <vt:lpstr>Listnaté stromy</vt:lpstr>
      <vt:lpstr>Buk lesní</vt:lpstr>
      <vt:lpstr>Jírovec maďal</vt:lpstr>
      <vt:lpstr>Bříza bělokorá</vt:lpstr>
      <vt:lpstr>Lípa srdčitá</vt:lpstr>
      <vt:lpstr>Zdroje 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Listnaté stromy</dc:title>
  <dc:creator>Anetka</dc:creator>
  <cp:lastModifiedBy>Zbyněk Jícha</cp:lastModifiedBy>
  <cp:revision>6</cp:revision>
  <dcterms:created xsi:type="dcterms:W3CDTF">2013-05-31T15:32:50Z</dcterms:created>
  <dcterms:modified xsi:type="dcterms:W3CDTF">2013-06-05T13:15:28Z</dcterms:modified>
</cp:coreProperties>
</file>