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6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8/87/Or_Venezuela.jpg" TargetMode="Externa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a/Quartz_oisan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c/c4/Mineral_Antracita_GDFL001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LionHeadSandsto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8/83/Mica-muscovite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9/Kalabrien_Ricadi_Sandwellen_212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f/Pamukkale00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15.png"/><Relationship Id="rId4" Type="http://schemas.openxmlformats.org/officeDocument/2006/relationships/hyperlink" Target="//upload.wikimedia.org/wikipedia/commons/5/55/Silver_crystal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1/1d/Magnetite.jpg" TargetMode="External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//upload.wikimedia.org/wikipedia/commons/6/66/PotassiumFeldsparUSGOV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//upload.wikimedia.org/wikipedia/commons/f/f6/REKORD_Brikett_-_Viertelstein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0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f/f0/Rapakivigranite_s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c/Granite_giallo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f/f7/Granite_azul_noce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ilver_crystal.jpg" TargetMode="External"/><Relationship Id="rId13" Type="http://schemas.openxmlformats.org/officeDocument/2006/relationships/hyperlink" Target="http://cs.wikipedia.org/wiki/Soubor:Granite_azul_noce.jpg" TargetMode="External"/><Relationship Id="rId3" Type="http://schemas.openxmlformats.org/officeDocument/2006/relationships/hyperlink" Target="http://cs.wikipedia.org/wiki/Soubor:Quartz_oisan.jpg" TargetMode="External"/><Relationship Id="rId7" Type="http://schemas.openxmlformats.org/officeDocument/2006/relationships/hyperlink" Target="http://cs.wikipedia.org/wiki/Soubor:Pamukkale00.JPG" TargetMode="External"/><Relationship Id="rId12" Type="http://schemas.openxmlformats.org/officeDocument/2006/relationships/hyperlink" Target="http://cs.wikipedia.org/wiki/Soubor:Rapakivigranite_ss.jpg" TargetMode="External"/><Relationship Id="rId2" Type="http://schemas.openxmlformats.org/officeDocument/2006/relationships/hyperlink" Target="http://cs.wikipedia.org/wiki/Soubor:Or_Venezue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labrien_Ricadi_Sandwellen_2129.jpg" TargetMode="External"/><Relationship Id="rId11" Type="http://schemas.openxmlformats.org/officeDocument/2006/relationships/hyperlink" Target="http://cs.wikipedia.org/wiki/Soubor:REKORD_Brikett_-_Viertelstein.jpg" TargetMode="External"/><Relationship Id="rId5" Type="http://schemas.openxmlformats.org/officeDocument/2006/relationships/hyperlink" Target="http://cs.wikipedia.org/wiki/Soubor:LionHeadSandstone.jpg" TargetMode="External"/><Relationship Id="rId10" Type="http://schemas.openxmlformats.org/officeDocument/2006/relationships/hyperlink" Target="http://cs.wikipedia.org/wiki/Soubor:PotassiumFeldsparUSGOV.jpg" TargetMode="External"/><Relationship Id="rId4" Type="http://schemas.openxmlformats.org/officeDocument/2006/relationships/hyperlink" Target="http://cs.wikipedia.org/wiki/Soubor:Mineral_Antracita_GDFL001.JPG" TargetMode="External"/><Relationship Id="rId9" Type="http://schemas.openxmlformats.org/officeDocument/2006/relationships/hyperlink" Target="http://cs.wikipedia.org/wiki/Soubor:Magnetite.jpg" TargetMode="External"/><Relationship Id="rId14" Type="http://schemas.openxmlformats.org/officeDocument/2006/relationships/hyperlink" Target="http://cs.wikipedia.org/wiki/Soubor:Granite_gial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2481843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Nerosty a horniny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VY_52_INOVACE_02_NEROSTNÉ_SUROVINY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25.9.2012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zlato, křemen, černé uhlí, pískovec, slída, písek, vápenec, stříbro, magnetit, živec, hnědé uhlí, žula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2339123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Pomocí prezentace získají žáci 5. ročníku základní školy v oblasti Člověk a jeho svět základní přehled o nerostných surovinách, které člověk využívá.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516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51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zlato</a:t>
            </a:r>
            <a:endParaRPr lang="cs-CZ" dirty="0"/>
          </a:p>
        </p:txBody>
      </p:sp>
      <p:pic>
        <p:nvPicPr>
          <p:cNvPr id="1030" name="Picture 6" descr="Soubor:Or Venezuel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312368" cy="3468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netka\AppData\Local\Microsoft\Windows\Temporary Internet Files\Content.IE5\LBXDGNKH\MP9004392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9524">
                        <a14:foregroundMark x1="32000" y1="27143" x2="32000" y2="27143"/>
                        <a14:foregroundMark x1="30190" y1="26000" x2="30190" y2="26000"/>
                        <a14:foregroundMark x1="28381" y1="21714" x2="28381" y2="21714"/>
                        <a14:foregroundMark x1="25333" y1="22381" x2="25333" y2="24762"/>
                        <a14:foregroundMark x1="19333" y1="24762" x2="19333" y2="24762"/>
                        <a14:backgroundMark x1="28952" y1="86286" x2="28952" y2="86286"/>
                        <a14:backgroundMark x1="54286" y1="43429" x2="54286" y2="43429"/>
                        <a14:backgroundMark x1="54286" y1="43429" x2="54286" y2="434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371978"/>
            <a:ext cx="1872208" cy="18722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3636110" y="3002984"/>
            <a:ext cx="4896544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Wingdings" pitchFamily="2" charset="2"/>
              <a:buChar char="§"/>
            </a:pPr>
            <a:r>
              <a:rPr lang="cs-CZ" dirty="0" smtClean="0"/>
              <a:t>Žlutý kovový kov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cs-CZ" dirty="0" smtClean="0"/>
              <a:t>V přírodě velmi vzácný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cs-CZ" dirty="0" smtClean="0"/>
              <a:t>Velmi dobrý tepelný i elektricky vodivý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51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křemen</a:t>
            </a:r>
            <a:endParaRPr lang="cs-CZ" dirty="0"/>
          </a:p>
        </p:txBody>
      </p:sp>
      <p:pic>
        <p:nvPicPr>
          <p:cNvPr id="2050" name="Picture 2" descr="C:\Users\Anetka\AppData\Local\Microsoft\Windows\Temporary Internet Files\Content.IE5\MFYC2S18\MP900385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70689">
            <a:off x="2495149" y="4401681"/>
            <a:ext cx="1904256" cy="178194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Quartz oisa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09" b="95159" l="8908" r="899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733041" cy="27514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283968" y="2564904"/>
            <a:ext cx="374441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itchFamily="2" charset="2"/>
              <a:buChar char="§"/>
            </a:pPr>
            <a:r>
              <a:rPr lang="cs-CZ" dirty="0" smtClean="0"/>
              <a:t>Křesání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cs-CZ" dirty="0" smtClean="0"/>
              <a:t>Nejběžnější nerost</a:t>
            </a:r>
          </a:p>
        </p:txBody>
      </p:sp>
    </p:spTree>
    <p:extLst>
      <p:ext uri="{BB962C8B-B14F-4D97-AF65-F5344CB8AC3E}">
        <p14:creationId xmlns:p14="http://schemas.microsoft.com/office/powerpoint/2010/main" val="82284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– černé uhlí</a:t>
            </a:r>
            <a:endParaRPr lang="cs-CZ" dirty="0"/>
          </a:p>
        </p:txBody>
      </p:sp>
      <p:pic>
        <p:nvPicPr>
          <p:cNvPr id="3074" name="Picture 2" descr="Soubor:Mineral Antracita GDFL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3000" l="4750" r="97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29000"/>
            <a:ext cx="3816424" cy="2862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067944" y="2204864"/>
            <a:ext cx="43924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Černá hornina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Vznikla z rostlin před miliony 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01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pískovec</a:t>
            </a:r>
            <a:endParaRPr lang="cs-CZ" dirty="0"/>
          </a:p>
        </p:txBody>
      </p:sp>
      <p:pic>
        <p:nvPicPr>
          <p:cNvPr id="4101" name="Picture 5" descr="http://upload.wikimedia.org/wikipedia/commons/thumb/9/99/LionHeadSandstone.jpg/250px-LionHeadSandst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33056"/>
            <a:ext cx="3090691" cy="23242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099" name="Picture 3" descr="C:\Users\Anetka\AppData\Local\Microsoft\Windows\Temporary Internet Files\Content.IE5\IN4332CO\MP9004423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1475">
            <a:off x="653818" y="2265869"/>
            <a:ext cx="2939819" cy="22048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Zaoblený obdélník 3"/>
          <p:cNvSpPr/>
          <p:nvPr/>
        </p:nvSpPr>
        <p:spPr>
          <a:xfrm>
            <a:off x="4067944" y="1844823"/>
            <a:ext cx="3960440" cy="15234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Původně sypkým pískem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Světlá hornina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Z mnoha zrn světlé barvy</a:t>
            </a:r>
          </a:p>
        </p:txBody>
      </p:sp>
    </p:spTree>
    <p:extLst>
      <p:ext uri="{BB962C8B-B14F-4D97-AF65-F5344CB8AC3E}">
        <p14:creationId xmlns:p14="http://schemas.microsoft.com/office/powerpoint/2010/main" val="194884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slída</a:t>
            </a:r>
            <a:endParaRPr lang="cs-CZ" dirty="0"/>
          </a:p>
        </p:txBody>
      </p:sp>
      <p:pic>
        <p:nvPicPr>
          <p:cNvPr id="5122" name="Picture 2" descr="Soubor:Mica-muscov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1" b="99586" l="516" r="989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3384376" cy="28135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03848" y="2060848"/>
            <a:ext cx="4680520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Je součástí žuly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Světlý lesklý nerost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Tvoří ohebné pružné šupiny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11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Kalabrien Ricadi Sandwellen 21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01008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písek</a:t>
            </a:r>
            <a:endParaRPr lang="cs-CZ" dirty="0"/>
          </a:p>
        </p:txBody>
      </p:sp>
      <p:pic>
        <p:nvPicPr>
          <p:cNvPr id="6146" name="Picture 2" descr="C:\Users\Anetka\AppData\Local\Microsoft\Windows\Temporary Internet Files\Content.IE5\CN9XAEO0\MP9004391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22619">
            <a:off x="827586" y="2483987"/>
            <a:ext cx="2492896" cy="24928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3923928" y="1700808"/>
            <a:ext cx="43204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Sypký nerost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Tvořen z různých zrn nerostů</a:t>
            </a:r>
          </a:p>
          <a:p>
            <a:pPr algn="ctr"/>
            <a:r>
              <a:rPr lang="cs-CZ" dirty="0" smtClean="0"/>
              <a:t>(nejčastěji z křemene a živce)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9824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vápenec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355976" y="1916832"/>
            <a:ext cx="360040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Světlá hornina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Tvoří krasová území</a:t>
            </a:r>
            <a:endParaRPr lang="cs-CZ" dirty="0"/>
          </a:p>
        </p:txBody>
      </p:sp>
      <p:pic>
        <p:nvPicPr>
          <p:cNvPr id="7170" name="Picture 2" descr="Soubor:Pamukkale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4078197" cy="28190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31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stříbro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419872" y="2057636"/>
            <a:ext cx="4968552" cy="1083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endParaRPr lang="cs-CZ" dirty="0" smtClean="0"/>
          </a:p>
          <a:p>
            <a:pPr marL="285750" indent="-285750" algn="ctr">
              <a:buFontTx/>
              <a:buChar char="-"/>
            </a:pPr>
            <a:r>
              <a:rPr lang="cs-CZ" dirty="0" smtClean="0"/>
              <a:t>Bílý kovový nerost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V přírodě velmi vzácný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Nejlepší elektrický a tepelný vodič</a:t>
            </a:r>
          </a:p>
          <a:p>
            <a:pPr algn="ctr"/>
            <a:endParaRPr lang="cs-CZ" dirty="0"/>
          </a:p>
        </p:txBody>
      </p:sp>
      <p:pic>
        <p:nvPicPr>
          <p:cNvPr id="8195" name="Picture 3" descr="C:\Users\Anetka\AppData\Local\Microsoft\Windows\Temporary Internet Files\Content.IE5\MG7TTOT7\MP900448465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4" b="99470" l="0" r="89988">
                        <a14:foregroundMark x1="21555" y1="61484" x2="21555" y2="61484"/>
                        <a14:foregroundMark x1="9658" y1="72968" x2="9658" y2="72968"/>
                        <a14:foregroundMark x1="33216" y1="62721" x2="33216" y2="62721"/>
                        <a14:foregroundMark x1="43345" y1="66254" x2="43345" y2="66254"/>
                        <a14:foregroundMark x1="45936" y1="68728" x2="45936" y2="68728"/>
                        <a14:foregroundMark x1="50177" y1="71378" x2="50177" y2="71378"/>
                        <a14:foregroundMark x1="60660" y1="79859" x2="60660" y2="79859"/>
                        <a14:foregroundMark x1="64075" y1="78975" x2="64075" y2="78975"/>
                        <a14:foregroundMark x1="63015" y1="74205" x2="63015" y2="74205"/>
                        <a14:foregroundMark x1="62662" y1="74205" x2="62662" y2="74205"/>
                        <a14:foregroundMark x1="61249" y1="75618" x2="61249" y2="75618"/>
                        <a14:foregroundMark x1="61249" y1="75618" x2="61249" y2="75618"/>
                        <a14:foregroundMark x1="63604" y1="83569" x2="63604" y2="83569"/>
                        <a14:foregroundMark x1="63604" y1="83569" x2="63604" y2="83569"/>
                        <a14:foregroundMark x1="64429" y1="87102" x2="64429" y2="87102"/>
                        <a14:foregroundMark x1="64429" y1="87102" x2="64429" y2="87102"/>
                        <a14:foregroundMark x1="65018" y1="90813" x2="65018" y2="90813"/>
                        <a14:foregroundMark x1="65018" y1="90813" x2="65018" y2="90813"/>
                        <a14:foregroundMark x1="65018" y1="90813" x2="65018" y2="90813"/>
                        <a14:foregroundMark x1="65018" y1="90813" x2="65018" y2="90813"/>
                        <a14:foregroundMark x1="65018" y1="90813" x2="65018" y2="90813"/>
                        <a14:foregroundMark x1="65018" y1="90813" x2="65018" y2="90813"/>
                        <a14:foregroundMark x1="66078" y1="95583" x2="66078" y2="95583"/>
                        <a14:foregroundMark x1="66078" y1="95583" x2="66078" y2="95583"/>
                        <a14:foregroundMark x1="66078" y1="95583" x2="66078" y2="95583"/>
                        <a14:foregroundMark x1="41107" y1="66608" x2="41107" y2="66608"/>
                        <a14:foregroundMark x1="824" y1="90813" x2="824" y2="90813"/>
                        <a14:foregroundMark x1="1060" y1="95230" x2="1060" y2="95230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76170"/>
            <a:ext cx="3707904" cy="2471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Soubor:Silver crystal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67" b="94667" l="2353" r="97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4176464" cy="32756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5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magnetit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95936" y="1988840"/>
            <a:ext cx="367240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Tmavý a kovový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Přitahuje magnet</a:t>
            </a:r>
            <a:endParaRPr lang="cs-CZ" dirty="0"/>
          </a:p>
        </p:txBody>
      </p:sp>
      <p:pic>
        <p:nvPicPr>
          <p:cNvPr id="9218" name="Picture 2" descr="Soubor:Magnet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4016">
            <a:off x="546995" y="2522219"/>
            <a:ext cx="3367273" cy="22266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9219" name="Picture 3" descr="C:\Users\Anetka\AppData\Local\Microsoft\Windows\Temporary Internet Files\Content.IE5\CN9XAEO0\MP9003852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40533" y1="22762" x2="40533" y2="22762"/>
                        <a14:foregroundMark x1="30267" y1="26571" x2="30267" y2="26571"/>
                        <a14:foregroundMark x1="24667" y1="24571" x2="24667" y2="24571"/>
                        <a14:foregroundMark x1="34133" y1="22762" x2="34133" y2="22762"/>
                        <a14:foregroundMark x1="33867" y1="20476" x2="33867" y2="20476"/>
                        <a14:foregroundMark x1="27200" y1="29333" x2="27200" y2="29333"/>
                        <a14:foregroundMark x1="27733" y1="32952" x2="27733" y2="32952"/>
                        <a14:foregroundMark x1="26133" y1="33143" x2="26133" y2="33143"/>
                        <a14:foregroundMark x1="23067" y1="33429" x2="23067" y2="33429"/>
                        <a14:foregroundMark x1="30000" y1="22762" x2="30000" y2="22762"/>
                        <a14:foregroundMark x1="49333" y1="52476" x2="49333" y2="52476"/>
                        <a14:foregroundMark x1="61067" y1="48857" x2="61067" y2="48857"/>
                        <a14:foregroundMark x1="56400" y1="46095" x2="56400" y2="46095"/>
                        <a14:foregroundMark x1="46533" y1="50190" x2="46533" y2="50190"/>
                        <a14:foregroundMark x1="24267" y1="61524" x2="24267" y2="61524"/>
                        <a14:foregroundMark x1="25200" y1="59238" x2="25200" y2="59238"/>
                        <a14:foregroundMark x1="27467" y1="63333" x2="27467" y2="63333"/>
                        <a14:foregroundMark x1="25200" y1="66762" x2="25200" y2="66762"/>
                        <a14:foregroundMark x1="21733" y1="65143" x2="21733" y2="65143"/>
                        <a14:foregroundMark x1="20533" y1="62000" x2="20533" y2="62000"/>
                        <a14:foregroundMark x1="28400" y1="58095" x2="28400" y2="58095"/>
                        <a14:foregroundMark x1="24267" y1="55619" x2="24267" y2="55619"/>
                        <a14:foregroundMark x1="23600" y1="55429" x2="23600" y2="55429"/>
                        <a14:foregroundMark x1="23067" y1="55143" x2="23067" y2="55143"/>
                        <a14:foregroundMark x1="22400" y1="55143" x2="22400" y2="55143"/>
                        <a14:foregroundMark x1="22000" y1="54952" x2="22000" y2="54952"/>
                        <a14:foregroundMark x1="21467" y1="54952" x2="21467" y2="54952"/>
                        <a14:foregroundMark x1="20800" y1="54667" x2="20800" y2="54667"/>
                        <a14:foregroundMark x1="20800" y1="54476" x2="20800" y2="54476"/>
                        <a14:foregroundMark x1="20800" y1="54476" x2="20800" y2="54476"/>
                        <a14:foregroundMark x1="20533" y1="54476" x2="20533" y2="54476"/>
                        <a14:foregroundMark x1="20133" y1="54476" x2="20133" y2="54476"/>
                        <a14:foregroundMark x1="20133" y1="54476" x2="20133" y2="54476"/>
                        <a14:foregroundMark x1="19867" y1="54000" x2="19867" y2="54000"/>
                        <a14:foregroundMark x1="19467" y1="53810" x2="19467" y2="53810"/>
                        <a14:foregroundMark x1="19467" y1="53619" x2="19467" y2="53619"/>
                        <a14:foregroundMark x1="19467" y1="53333" x2="19467" y2="53333"/>
                        <a14:foregroundMark x1="19467" y1="53143" x2="19467" y2="53143"/>
                        <a14:foregroundMark x1="19867" y1="53143" x2="19867" y2="53143"/>
                        <a14:foregroundMark x1="20133" y1="53143" x2="20133" y2="53143"/>
                        <a14:foregroundMark x1="22000" y1="54476" x2="22000" y2="54476"/>
                        <a14:foregroundMark x1="22000" y1="54476" x2="22000" y2="54476"/>
                        <a14:foregroundMark x1="22667" y1="54952" x2="22667" y2="54952"/>
                        <a14:foregroundMark x1="23333" y1="55619" x2="23333" y2="55619"/>
                        <a14:foregroundMark x1="24267" y1="56476" x2="24267" y2="56476"/>
                        <a14:foregroundMark x1="26133" y1="56476" x2="26133" y2="56476"/>
                        <a14:foregroundMark x1="27200" y1="56762" x2="27200" y2="56762"/>
                        <a14:foregroundMark x1="28133" y1="56952" x2="29067" y2="57238"/>
                        <a14:foregroundMark x1="22667" y1="24762" x2="22667" y2="24762"/>
                        <a14:foregroundMark x1="27200" y1="22952" x2="27200" y2="229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85297">
            <a:off x="3611896" y="3116979"/>
            <a:ext cx="2566063" cy="3592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74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živec</a:t>
            </a:r>
            <a:endParaRPr lang="cs-CZ" dirty="0"/>
          </a:p>
        </p:txBody>
      </p:sp>
      <p:pic>
        <p:nvPicPr>
          <p:cNvPr id="10242" name="Picture 2" descr="Soubor:PotassiumFeldsparUSGO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66" b="99023" l="556" r="97500">
                        <a14:foregroundMark x1="67778" y1="53746" x2="67778" y2="53746"/>
                        <a14:backgroundMark x1="41667" y1="41368" x2="41667" y2="41368"/>
                        <a14:backgroundMark x1="45278" y1="43322" x2="45278" y2="43322"/>
                        <a14:backgroundMark x1="87222" y1="59609" x2="87222" y2="59609"/>
                        <a14:backgroundMark x1="89722" y1="56352" x2="89722" y2="56352"/>
                        <a14:backgroundMark x1="89722" y1="56352" x2="89722" y2="56352"/>
                        <a14:backgroundMark x1="91111" y1="52769" x2="91111" y2="52769"/>
                        <a14:backgroundMark x1="91667" y1="50163" x2="91667" y2="50163"/>
                        <a14:backgroundMark x1="92500" y1="43974" x2="92500" y2="43974"/>
                        <a14:backgroundMark x1="91667" y1="37459" x2="91667" y2="37459"/>
                        <a14:backgroundMark x1="90556" y1="32899" x2="90556" y2="32899"/>
                        <a14:backgroundMark x1="80833" y1="64169" x2="80833" y2="64169"/>
                        <a14:backgroundMark x1="77222" y1="65147" x2="77222" y2="65147"/>
                        <a14:backgroundMark x1="73333" y1="69055" x2="73333" y2="69055"/>
                        <a14:backgroundMark x1="69167" y1="71010" x2="69167" y2="71010"/>
                        <a14:backgroundMark x1="53056" y1="72964" x2="53056" y2="72964"/>
                        <a14:backgroundMark x1="51667" y1="79153" x2="51667" y2="79153"/>
                        <a14:backgroundMark x1="49722" y1="84039" x2="49722" y2="84039"/>
                        <a14:backgroundMark x1="47500" y1="37785" x2="47500" y2="37785"/>
                        <a14:backgroundMark x1="50556" y1="36808" x2="50556" y2="36808"/>
                        <a14:backgroundMark x1="53889" y1="35505" x2="53889" y2="35505"/>
                        <a14:backgroundMark x1="60278" y1="71987" x2="60278" y2="719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6955">
            <a:off x="271115" y="2765783"/>
            <a:ext cx="4442272" cy="378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139952" y="1844824"/>
            <a:ext cx="410445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Součást žuly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Po zvětrání --&gt; výživa rostlin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85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– hnědé uhlí</a:t>
            </a:r>
            <a:endParaRPr lang="cs-CZ" dirty="0"/>
          </a:p>
        </p:txBody>
      </p:sp>
      <p:pic>
        <p:nvPicPr>
          <p:cNvPr id="11266" name="Picture 2" descr="Soubor:REKORD Brikett - Viertelste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180" b="89180" l="5938" r="97813">
                        <a14:foregroundMark x1="84219" y1="52787" x2="84219" y2="52787"/>
                        <a14:foregroundMark x1="38750" y1="41311" x2="38750" y2="41311"/>
                        <a14:foregroundMark x1="14688" y1="34426" x2="14688" y2="34426"/>
                        <a14:foregroundMark x1="93594" y1="51475" x2="93594" y2="51475"/>
                        <a14:foregroundMark x1="93281" y1="61311" x2="93281" y2="61311"/>
                        <a14:foregroundMark x1="93125" y1="57377" x2="93125" y2="57377"/>
                        <a14:backgroundMark x1="27813" y1="70164" x2="27813" y2="70164"/>
                        <a14:backgroundMark x1="25781" y1="72459" x2="25781" y2="72459"/>
                        <a14:backgroundMark x1="22813" y1="71803" x2="22813" y2="71803"/>
                        <a14:backgroundMark x1="21406" y1="72459" x2="21406" y2="72459"/>
                        <a14:backgroundMark x1="19531" y1="73770" x2="19531" y2="73770"/>
                        <a14:backgroundMark x1="22188" y1="71803" x2="22188" y2="71803"/>
                        <a14:backgroundMark x1="23594" y1="69836" x2="23594" y2="69836"/>
                        <a14:backgroundMark x1="24688" y1="68197" x2="24688" y2="68197"/>
                        <a14:backgroundMark x1="30156" y1="47869" x2="30156" y2="47869"/>
                        <a14:backgroundMark x1="60938" y1="71475" x2="60938" y2="71475"/>
                        <a14:backgroundMark x1="60938" y1="71475" x2="60938" y2="714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67720"/>
            <a:ext cx="6096000" cy="2905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779912" y="1988840"/>
            <a:ext cx="424847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Hnědá hornina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Vznikla z rostlin před miliony 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22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Nerosty a horniny - žula</a:t>
            </a:r>
            <a:endParaRPr lang="cs-CZ" dirty="0"/>
          </a:p>
        </p:txBody>
      </p:sp>
      <p:pic>
        <p:nvPicPr>
          <p:cNvPr id="12290" name="Picture 2" descr="Soubor:Rapakivigranite s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2088232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2292" name="Picture 4" descr="Soubor:Granite azul no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840786"/>
            <a:ext cx="1905000" cy="190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2294" name="Picture 6" descr="Soubor:Granite giallo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40786"/>
            <a:ext cx="2520280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Zaoblený obdélník 3"/>
          <p:cNvSpPr/>
          <p:nvPr/>
        </p:nvSpPr>
        <p:spPr>
          <a:xfrm>
            <a:off x="3524672" y="1946807"/>
            <a:ext cx="4287688" cy="13321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Složena z křemene, živce, slídy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Zrna těchto nerostů mají různou barvu i velikost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81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cs.wikipedia.org/wiki/Soubor:Or_Venezuela.jpg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cs.wikipedia.org/wiki/Soubor:Quartz_oisan.jpg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cs.wikipedia.org/wiki/Soubor:Mineral_Antracita_GDFL001.JPG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cs.wikipedia.org/wiki/Soubor:LionHeadSandstone.jpg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http://cs.wikipedia.org/wiki/Soubor:Mica-muscovite.jpg</a:t>
            </a: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16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cs.wikipedia.org/wiki/Soubor:Kalabrien_Ricadi_Sandwellen_2129.jpg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cs.wikipedia.org/wiki/Soubor:Pamukkale00.JPG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cs.wikipedia.org/wiki/Soubor:Silver_crystal.jpg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cs.wikipedia.org/wiki/Soubor:Magnetite.jpg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cs.wikipedia.org/wiki/Soubor:PotassiumFeldsparUSGOV.jpg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http://cs.wikipedia.org/wiki/Soubor:REKORD_Brikett_-_</a:t>
            </a:r>
            <a:r>
              <a:rPr lang="cs-CZ" sz="1600" dirty="0" smtClean="0">
                <a:hlinkClick r:id="rId11"/>
              </a:rPr>
              <a:t>Viertelstein.jpg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cs.wikipedia.org/wiki/Soubor:Rapakivigranite_ss.jpg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cs.wikipedia.org/wiki/Soubor:Granite_azul_noce.jpg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cs.wikipedia.org/wiki/Soubor:Granite_giallo.jpg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23045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130</TotalTime>
  <Words>305</Words>
  <Application>Microsoft Office PowerPoint</Application>
  <PresentationFormat>Předvádění na obrazovce (4:3)</PresentationFormat>
  <Paragraphs>87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Anotace :</vt:lpstr>
      <vt:lpstr>Nerostné suroviny</vt:lpstr>
      <vt:lpstr>Nerosty a horniny - zlato</vt:lpstr>
      <vt:lpstr>Nerosty a horniny - křemen</vt:lpstr>
      <vt:lpstr>Nerosty a horniny – černé uhlí</vt:lpstr>
      <vt:lpstr>Nerosty a horniny - pískovec</vt:lpstr>
      <vt:lpstr>Nerosty a horniny - slída</vt:lpstr>
      <vt:lpstr>Nerosty a horniny - písek</vt:lpstr>
      <vt:lpstr>Nerosty a horniny - vápenec</vt:lpstr>
      <vt:lpstr>Nerosty a horniny - stříbro</vt:lpstr>
      <vt:lpstr>Nerosty a horniny - magnetit</vt:lpstr>
      <vt:lpstr>Nerosty a horniny - živec</vt:lpstr>
      <vt:lpstr>Nerosty a horniny – hnědé uhlí</vt:lpstr>
      <vt:lpstr>Nerosty a horniny - žula</vt:lpstr>
      <vt:lpstr>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Nerosty</dc:title>
  <dc:creator>Anetka</dc:creator>
  <cp:lastModifiedBy>Zbyněk Jícha</cp:lastModifiedBy>
  <cp:revision>17</cp:revision>
  <dcterms:created xsi:type="dcterms:W3CDTF">2013-05-31T15:33:17Z</dcterms:created>
  <dcterms:modified xsi:type="dcterms:W3CDTF">2013-06-05T13:22:27Z</dcterms:modified>
</cp:coreProperties>
</file>