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74" r:id="rId13"/>
    <p:sldId id="270" r:id="rId14"/>
    <p:sldId id="272" r:id="rId15"/>
    <p:sldId id="273" r:id="rId16"/>
    <p:sldId id="271" r:id="rId17"/>
    <p:sldId id="259" r:id="rId18"/>
    <p:sldId id="26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69B25"/>
    <a:srgbClr val="1FB606"/>
    <a:srgbClr val="246919"/>
    <a:srgbClr val="F23712"/>
    <a:srgbClr val="D1F2A4"/>
    <a:srgbClr val="FFF5DD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6345-C0BE-4E7A-A071-8FF2615776F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61D133DC-5C60-4C3F-864F-51179BA83B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6345-C0BE-4E7A-A071-8FF2615776F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133DC-5C60-4C3F-864F-51179BA83B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6345-C0BE-4E7A-A071-8FF2615776F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1D133DC-5C60-4C3F-864F-51179BA83B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6345-C0BE-4E7A-A071-8FF2615776F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133DC-5C60-4C3F-864F-51179BA83B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6345-C0BE-4E7A-A071-8FF2615776F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133DC-5C60-4C3F-864F-51179BA83B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6345-C0BE-4E7A-A071-8FF2615776F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133DC-5C60-4C3F-864F-51179BA83B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6345-C0BE-4E7A-A071-8FF2615776F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133DC-5C60-4C3F-864F-51179BA83B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6345-C0BE-4E7A-A071-8FF2615776F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133DC-5C60-4C3F-864F-51179BA83B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6345-C0BE-4E7A-A071-8FF2615776F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1D133DC-5C60-4C3F-864F-51179BA83B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6345-C0BE-4E7A-A071-8FF2615776F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133DC-5C60-4C3F-864F-51179BA83B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76345-C0BE-4E7A-A071-8FF2615776F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133DC-5C60-4C3F-864F-51179BA83B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C076345-C0BE-4E7A-A071-8FF2615776F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61D133DC-5C60-4C3F-864F-51179BA83B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9/9a/KrumlovKlenba.jpg/220px-KrumlovKlenba.jpg" TargetMode="External"/><Relationship Id="rId3" Type="http://schemas.openxmlformats.org/officeDocument/2006/relationships/hyperlink" Target="http://upload.wikimedia.org/wikipedia/commons/7/77/Rozeta_Pary%C5%BC_notre-dame_chalger.jpg" TargetMode="External"/><Relationship Id="rId7" Type="http://schemas.openxmlformats.org/officeDocument/2006/relationships/hyperlink" Target="http://upload.wikimedia.org/wikipedia/commons/thumb/0/01/KrumlovPresbytar.jpg/220px-KrumlovPresbytar.jpg" TargetMode="External"/><Relationship Id="rId2" Type="http://schemas.openxmlformats.org/officeDocument/2006/relationships/hyperlink" Target="http://upload.wikimedia.org/wikipedia/commons/7/79/Paris.notre.dame.750pix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e/e5/SalvatorAnezskyKlaster.jpg/220px-SalvatorAnezskyKlaster.jpg" TargetMode="External"/><Relationship Id="rId5" Type="http://schemas.openxmlformats.org/officeDocument/2006/relationships/hyperlink" Target="http://upload.wikimedia.org/wikipedia/commons/thumb/9/96/St._Vitus_Cathedral_-_Prague.JPG/220px-St._Vitus_Cathedral_-_Prague.JPG" TargetMode="External"/><Relationship Id="rId4" Type="http://schemas.openxmlformats.org/officeDocument/2006/relationships/hyperlink" Target="http://upload.wikimedia.org/wikipedia/commons/thumb/8/88/Predklasteri-klaster_Porta_coeli.jpeg/400px-Predklasteri-klaster_Porta_coeli.jpe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0/09/KrumlovBocniLod.jpg/450px-KrumlovBocniLod.jpg" TargetMode="External"/><Relationship Id="rId7" Type="http://schemas.openxmlformats.org/officeDocument/2006/relationships/hyperlink" Target="http://www.stredovek.com/photos/hrady/Krivoklat/Big/Krivoklat%2016.jpg" TargetMode="External"/><Relationship Id="rId2" Type="http://schemas.openxmlformats.org/officeDocument/2006/relationships/hyperlink" Target="http://upload.wikimedia.org/wikipedia/commons/thumb/f/f6/KrumlovPodKurem.jpg/220px-KrumlovPodKure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tredovek.com/photos/hrady/Kost/Big/Kost%2018.jpg" TargetMode="External"/><Relationship Id="rId5" Type="http://schemas.openxmlformats.org/officeDocument/2006/relationships/hyperlink" Target="http://upload.wikimedia.org/wikipedia/commons/thumb/1/11/Karlstejn_castle_Czech_Republic.JPG/220px-Karlstejn_castle_Czech_Republic.JPG" TargetMode="External"/><Relationship Id="rId4" Type="http://schemas.openxmlformats.org/officeDocument/2006/relationships/hyperlink" Target="http://upload.wikimedia.org/wikipedia/commons/thumb/9/92/Sob%C4%9Bslav,_kostel_sv._V%C3%ADta,_v_pozad%C3%AD_v%C4%9B%C5%BE_kostela_sv._Petra_a_Pavl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44F4C02-0B0B-4FC8-BB05-73616F78B22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  <p:sp>
        <p:nvSpPr>
          <p:cNvPr id="1433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85720" y="1500174"/>
            <a:ext cx="8229600" cy="4568825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/>
              <a:t>Název školy:</a:t>
            </a:r>
            <a:r>
              <a:rPr lang="cs-CZ" sz="2000" dirty="0" smtClean="0"/>
              <a:t>	</a:t>
            </a:r>
            <a:r>
              <a:rPr lang="cs-CZ" sz="1600" dirty="0" smtClean="0"/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/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/>
              <a:t>Autor:</a:t>
            </a:r>
            <a:r>
              <a:rPr lang="cs-CZ" sz="2000" dirty="0" smtClean="0"/>
              <a:t>	</a:t>
            </a:r>
            <a:r>
              <a:rPr lang="cs-CZ" sz="1600" dirty="0" smtClean="0"/>
              <a:t>Mgr. Hana Míčová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/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/>
              <a:t>Název:</a:t>
            </a:r>
            <a:r>
              <a:rPr lang="cs-CZ" sz="2000" dirty="0" smtClean="0"/>
              <a:t>	</a:t>
            </a:r>
            <a:r>
              <a:rPr lang="cs-CZ" sz="1600" dirty="0" smtClean="0"/>
              <a:t>VY_32_INOVACE_14_D7</a:t>
            </a:r>
            <a:endParaRPr lang="cs-CZ" sz="160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/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/>
              <a:t>Číslo projektu:</a:t>
            </a:r>
            <a:r>
              <a:rPr lang="cs-CZ" sz="2000" dirty="0" smtClean="0"/>
              <a:t>	</a:t>
            </a:r>
            <a:r>
              <a:rPr lang="cs-CZ" sz="1600" dirty="0" smtClean="0"/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/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/>
              <a:t>Téma:</a:t>
            </a:r>
            <a:r>
              <a:rPr lang="cs-CZ" sz="1800" dirty="0" smtClean="0"/>
              <a:t>	</a:t>
            </a:r>
            <a:r>
              <a:rPr lang="cs-CZ" sz="1600" dirty="0" smtClean="0"/>
              <a:t>Gotická architektura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/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/>
              <a:t>Anotace:</a:t>
            </a:r>
            <a:r>
              <a:rPr lang="cs-CZ" sz="1800" dirty="0" smtClean="0"/>
              <a:t>	</a:t>
            </a:r>
            <a:r>
              <a:rPr lang="cs-CZ" sz="1600" dirty="0" smtClean="0"/>
              <a:t> Výkladová prezentace</a:t>
            </a:r>
            <a:endParaRPr lang="cs-CZ" sz="1600" b="1" dirty="0" smtClean="0"/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/>
              <a:t>Datum:</a:t>
            </a:r>
            <a:r>
              <a:rPr lang="cs-CZ" sz="2000" dirty="0" smtClean="0"/>
              <a:t>	</a:t>
            </a:r>
            <a:r>
              <a:rPr lang="cs-CZ" sz="1600" dirty="0" smtClean="0"/>
              <a:t>29. </a:t>
            </a:r>
            <a:r>
              <a:rPr lang="cs-CZ" sz="1600" smtClean="0"/>
              <a:t>1. 2013</a:t>
            </a:r>
            <a:r>
              <a:rPr lang="cs-CZ" sz="1600" dirty="0" smtClean="0"/>
              <a:t>	</a:t>
            </a:r>
          </a:p>
        </p:txBody>
      </p:sp>
      <p:pic>
        <p:nvPicPr>
          <p:cNvPr id="14338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285728"/>
            <a:ext cx="7489825" cy="1143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b="1" u="sng" dirty="0" smtClean="0">
                <a:solidFill>
                  <a:srgbClr val="92D050"/>
                </a:solidFill>
                <a:latin typeface="Copperplate Gothic Bold" pitchFamily="34" charset="0"/>
              </a:rPr>
              <a:t>Výkladová  prezentace</a:t>
            </a:r>
            <a:r>
              <a:rPr lang="cs-CZ" dirty="0" smtClean="0">
                <a:solidFill>
                  <a:srgbClr val="92D050"/>
                </a:solidFill>
              </a:rPr>
              <a:t>  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42873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5400" b="1" u="sng" dirty="0" smtClean="0">
                <a:solidFill>
                  <a:schemeClr val="bg1"/>
                </a:solidFill>
                <a:latin typeface="Copperplate Gothic Bold" pitchFamily="34" charset="0"/>
              </a:rPr>
              <a:t>Gotická architektura </a:t>
            </a:r>
            <a:endParaRPr lang="cs-CZ" sz="5400" b="1" u="sng" dirty="0">
              <a:solidFill>
                <a:schemeClr val="bg1"/>
              </a:solidFill>
              <a:latin typeface="Copperplate Gothic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solidFill>
                  <a:srgbClr val="C00000"/>
                </a:solidFill>
                <a:latin typeface="Copperplate Gothic Bold" pitchFamily="34" charset="0"/>
              </a:rPr>
              <a:t> </a:t>
            </a:r>
            <a:r>
              <a:rPr lang="cs-CZ" b="1" u="sng" dirty="0" smtClean="0">
                <a:solidFill>
                  <a:srgbClr val="C00000"/>
                </a:solidFill>
              </a:rPr>
              <a:t>Gotika</a:t>
            </a:r>
            <a:endParaRPr lang="cs-CZ" b="1" u="sng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21291"/>
            <a:ext cx="8186766" cy="447200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369B25"/>
                </a:solidFill>
                <a:latin typeface="+mj-lt"/>
              </a:rPr>
              <a:t>Umělecký sloh,</a:t>
            </a:r>
          </a:p>
          <a:p>
            <a:pPr>
              <a:buNone/>
            </a:pPr>
            <a:r>
              <a:rPr lang="cs-CZ" sz="2800" b="1" dirty="0">
                <a:solidFill>
                  <a:srgbClr val="369B25"/>
                </a:solidFill>
                <a:latin typeface="+mj-lt"/>
              </a:rPr>
              <a:t> </a:t>
            </a:r>
            <a:r>
              <a:rPr lang="cs-CZ" sz="2800" b="1" dirty="0" smtClean="0">
                <a:solidFill>
                  <a:srgbClr val="369B25"/>
                </a:solidFill>
                <a:latin typeface="+mj-lt"/>
              </a:rPr>
              <a:t>  který Evropu ovládl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69B25"/>
                </a:solidFill>
                <a:latin typeface="+mj-lt"/>
              </a:rPr>
              <a:t>   od </a:t>
            </a:r>
            <a:r>
              <a:rPr lang="cs-CZ" sz="2800" b="1" dirty="0" err="1" smtClean="0">
                <a:solidFill>
                  <a:srgbClr val="369B25"/>
                </a:solidFill>
                <a:latin typeface="+mj-lt"/>
              </a:rPr>
              <a:t>pol</a:t>
            </a:r>
            <a:r>
              <a:rPr lang="cs-CZ" sz="2800" b="1" dirty="0" smtClean="0">
                <a:solidFill>
                  <a:srgbClr val="369B25"/>
                </a:solidFill>
                <a:latin typeface="+mj-lt"/>
              </a:rPr>
              <a:t>. 12. století </a:t>
            </a:r>
          </a:p>
          <a:p>
            <a:pPr>
              <a:buNone/>
            </a:pPr>
            <a:r>
              <a:rPr lang="cs-CZ" sz="2800" b="1" dirty="0">
                <a:solidFill>
                  <a:srgbClr val="369B25"/>
                </a:solidFill>
                <a:latin typeface="+mj-lt"/>
              </a:rPr>
              <a:t> </a:t>
            </a:r>
            <a:r>
              <a:rPr lang="cs-CZ" sz="2800" b="1" dirty="0" smtClean="0">
                <a:solidFill>
                  <a:srgbClr val="369B25"/>
                </a:solidFill>
                <a:latin typeface="+mj-lt"/>
              </a:rPr>
              <a:t>  do 15. století.</a:t>
            </a:r>
          </a:p>
          <a:p>
            <a:pPr>
              <a:buNone/>
            </a:pPr>
            <a:endParaRPr lang="cs-CZ" sz="2800" b="1" dirty="0" smtClean="0">
              <a:solidFill>
                <a:srgbClr val="369B25"/>
              </a:solidFill>
              <a:latin typeface="+mj-lt"/>
            </a:endParaRP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369B25"/>
                </a:solidFill>
                <a:latin typeface="+mj-lt"/>
              </a:rPr>
              <a:t>V Čechách vládl </a:t>
            </a:r>
          </a:p>
          <a:p>
            <a:pPr>
              <a:buNone/>
            </a:pPr>
            <a:r>
              <a:rPr lang="cs-CZ" sz="2800" b="1" dirty="0">
                <a:solidFill>
                  <a:srgbClr val="369B25"/>
                </a:solidFill>
                <a:latin typeface="+mj-lt"/>
              </a:rPr>
              <a:t> </a:t>
            </a:r>
            <a:r>
              <a:rPr lang="cs-CZ" sz="2800" b="1" dirty="0" smtClean="0">
                <a:solidFill>
                  <a:srgbClr val="369B25"/>
                </a:solidFill>
                <a:latin typeface="+mj-lt"/>
              </a:rPr>
              <a:t>  od poloviny 13. století do počátku 16. století.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369B25"/>
                </a:solidFill>
                <a:latin typeface="+mj-lt"/>
              </a:rPr>
              <a:t>Gotika se zrodila ve Francii.</a:t>
            </a:r>
            <a:endParaRPr lang="cs-CZ" sz="2800" b="1" dirty="0">
              <a:solidFill>
                <a:srgbClr val="369B25"/>
              </a:solidFill>
              <a:latin typeface="+mj-lt"/>
            </a:endParaRPr>
          </a:p>
        </p:txBody>
      </p:sp>
      <p:pic>
        <p:nvPicPr>
          <p:cNvPr id="1027" name="Picture 3" descr="C:\Documents and Settings\Doma\Dokumenty\Obrázky\Gotika\Paris.notre.dame.750pix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934" y="1142984"/>
            <a:ext cx="4822260" cy="339567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071934" y="428604"/>
            <a:ext cx="47863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Katedrála </a:t>
            </a:r>
            <a:r>
              <a:rPr lang="cs-CZ" sz="2400" b="1" dirty="0" err="1" smtClean="0">
                <a:solidFill>
                  <a:srgbClr val="C00000"/>
                </a:solidFill>
              </a:rPr>
              <a:t>Notre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Dame</a:t>
            </a:r>
            <a:r>
              <a:rPr lang="cs-CZ" sz="2400" b="1" dirty="0" smtClean="0">
                <a:solidFill>
                  <a:srgbClr val="C00000"/>
                </a:solidFill>
              </a:rPr>
              <a:t> v Pa</a:t>
            </a:r>
            <a:r>
              <a:rPr lang="cs-CZ" b="1" dirty="0" smtClean="0">
                <a:solidFill>
                  <a:srgbClr val="C00000"/>
                </a:solidFill>
              </a:rPr>
              <a:t>ř</a:t>
            </a:r>
            <a:r>
              <a:rPr lang="cs-CZ" sz="2400" b="1" dirty="0" smtClean="0">
                <a:solidFill>
                  <a:srgbClr val="C00000"/>
                </a:solidFill>
              </a:rPr>
              <a:t>íži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0"/>
            <a:ext cx="7772400" cy="868346"/>
          </a:xfrm>
        </p:spPr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Znaky gotiky</a:t>
            </a:r>
            <a:r>
              <a:rPr lang="cs-CZ" b="1" dirty="0" smtClean="0">
                <a:solidFill>
                  <a:srgbClr val="C00000"/>
                </a:solidFill>
              </a:rPr>
              <a:t>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57224" y="1071546"/>
            <a:ext cx="7772400" cy="5786454"/>
          </a:xfrm>
        </p:spPr>
        <p:txBody>
          <a:bodyPr>
            <a:noAutofit/>
          </a:bodyPr>
          <a:lstStyle/>
          <a:p>
            <a:pPr marL="742950" indent="-742950">
              <a:buFont typeface="Wingdings" pitchFamily="2" charset="2"/>
              <a:buChar char="Ø"/>
            </a:pPr>
            <a:r>
              <a:rPr lang="cs-CZ" sz="3200" b="1" u="sng" dirty="0" smtClean="0">
                <a:solidFill>
                  <a:srgbClr val="246919"/>
                </a:solidFill>
                <a:latin typeface="+mj-lt"/>
              </a:rPr>
              <a:t>lomený oblouk</a:t>
            </a:r>
          </a:p>
          <a:p>
            <a:pPr marL="742950" indent="-742950">
              <a:buFont typeface="Wingdings" pitchFamily="2" charset="2"/>
              <a:buChar char="Ø"/>
            </a:pPr>
            <a:r>
              <a:rPr lang="cs-CZ" sz="3200" b="1" u="sng" dirty="0" smtClean="0">
                <a:solidFill>
                  <a:srgbClr val="246919"/>
                </a:solidFill>
                <a:latin typeface="+mj-lt"/>
              </a:rPr>
              <a:t>vertikální</a:t>
            </a:r>
            <a:r>
              <a:rPr lang="cs-CZ" sz="3200" b="1" dirty="0" smtClean="0">
                <a:solidFill>
                  <a:srgbClr val="246919"/>
                </a:solidFill>
                <a:latin typeface="+mj-lt"/>
              </a:rPr>
              <a:t> (</a:t>
            </a:r>
            <a:r>
              <a:rPr lang="cs-CZ" sz="3200" b="1" i="1" dirty="0" smtClean="0">
                <a:solidFill>
                  <a:srgbClr val="246919"/>
                </a:solidFill>
                <a:latin typeface="+mj-lt"/>
              </a:rPr>
              <a:t>svislé</a:t>
            </a:r>
            <a:r>
              <a:rPr lang="cs-CZ" sz="3200" b="1" dirty="0" smtClean="0">
                <a:solidFill>
                  <a:srgbClr val="246919"/>
                </a:solidFill>
                <a:latin typeface="+mj-lt"/>
              </a:rPr>
              <a:t>) linie</a:t>
            </a:r>
          </a:p>
          <a:p>
            <a:pPr marL="742950" indent="-742950">
              <a:buFont typeface="Wingdings" pitchFamily="2" charset="2"/>
              <a:buChar char="Ø"/>
            </a:pPr>
            <a:r>
              <a:rPr lang="cs-CZ" sz="3200" b="1" u="sng" dirty="0" smtClean="0">
                <a:solidFill>
                  <a:srgbClr val="246919"/>
                </a:solidFill>
                <a:latin typeface="+mj-lt"/>
              </a:rPr>
              <a:t>velká okna</a:t>
            </a:r>
            <a:r>
              <a:rPr lang="cs-CZ" sz="3200" b="1" dirty="0" smtClean="0">
                <a:solidFill>
                  <a:srgbClr val="246919"/>
                </a:solidFill>
                <a:latin typeface="+mj-lt"/>
              </a:rPr>
              <a:t> zdobená kružbami, 			barevnými skly, mají tvar 			lomeného oblouku</a:t>
            </a:r>
          </a:p>
          <a:p>
            <a:pPr marL="742950" indent="-742950">
              <a:buFont typeface="Wingdings" pitchFamily="2" charset="2"/>
              <a:buChar char="Ø"/>
            </a:pPr>
            <a:r>
              <a:rPr lang="cs-CZ" sz="3200" b="1" u="sng" dirty="0" smtClean="0">
                <a:solidFill>
                  <a:srgbClr val="246919"/>
                </a:solidFill>
                <a:latin typeface="+mj-lt"/>
              </a:rPr>
              <a:t>vnější opěrný systém </a:t>
            </a:r>
            <a:r>
              <a:rPr lang="cs-CZ" sz="3200" b="1" dirty="0" smtClean="0">
                <a:solidFill>
                  <a:srgbClr val="246919"/>
                </a:solidFill>
                <a:latin typeface="+mj-lt"/>
              </a:rPr>
              <a:t> - opěrné  			</a:t>
            </a:r>
            <a:r>
              <a:rPr lang="cs-CZ" sz="3200" b="1" u="sng" dirty="0" smtClean="0">
                <a:solidFill>
                  <a:srgbClr val="246919"/>
                </a:solidFill>
                <a:latin typeface="+mj-lt"/>
              </a:rPr>
              <a:t>pilíře a oblouky</a:t>
            </a:r>
            <a:r>
              <a:rPr lang="cs-CZ" sz="3200" b="1" dirty="0" smtClean="0">
                <a:solidFill>
                  <a:srgbClr val="246919"/>
                </a:solidFill>
                <a:latin typeface="+mj-lt"/>
              </a:rPr>
              <a:t>, které umožňují stavět 	vysoké stavby s velkými okny</a:t>
            </a:r>
          </a:p>
          <a:p>
            <a:pPr marL="742950" indent="-742950">
              <a:buFont typeface="Wingdings" pitchFamily="2" charset="2"/>
              <a:buChar char="Ø"/>
            </a:pPr>
            <a:r>
              <a:rPr lang="cs-CZ" sz="3200" b="1" u="sng" dirty="0" smtClean="0">
                <a:solidFill>
                  <a:srgbClr val="246919"/>
                </a:solidFill>
                <a:latin typeface="+mj-lt"/>
              </a:rPr>
              <a:t>portály</a:t>
            </a:r>
            <a:r>
              <a:rPr lang="cs-CZ" sz="3200" b="1" dirty="0" smtClean="0">
                <a:solidFill>
                  <a:srgbClr val="246919"/>
                </a:solidFill>
                <a:latin typeface="+mj-lt"/>
              </a:rPr>
              <a:t> – vchod zakončený opět 	lomeným obloukem , reliéfy, sochami</a:t>
            </a:r>
          </a:p>
          <a:p>
            <a:pPr marL="742950" indent="-742950">
              <a:buNone/>
            </a:pPr>
            <a:r>
              <a:rPr lang="cs-CZ" sz="3200" b="1" dirty="0" smtClean="0">
                <a:solidFill>
                  <a:srgbClr val="246919"/>
                </a:solidFill>
                <a:latin typeface="+mj-lt"/>
              </a:rPr>
              <a:t>	 </a:t>
            </a:r>
            <a:endParaRPr lang="cs-CZ" sz="3200" b="1" dirty="0">
              <a:solidFill>
                <a:srgbClr val="246919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57224" y="642918"/>
            <a:ext cx="757242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42950" indent="-742950">
              <a:buClr>
                <a:srgbClr val="92D050"/>
              </a:buClr>
              <a:buFont typeface="Wingdings" pitchFamily="2" charset="2"/>
              <a:buChar char="Ø"/>
            </a:pPr>
            <a:r>
              <a:rPr lang="cs-CZ" sz="3200" b="1" u="sng" dirty="0" smtClean="0">
                <a:solidFill>
                  <a:srgbClr val="246919"/>
                </a:solidFill>
                <a:latin typeface="+mj-lt"/>
              </a:rPr>
              <a:t>fiály</a:t>
            </a:r>
            <a:r>
              <a:rPr lang="cs-CZ" sz="3200" b="1" dirty="0" smtClean="0">
                <a:solidFill>
                  <a:srgbClr val="246919"/>
                </a:solidFill>
                <a:latin typeface="+mj-lt"/>
              </a:rPr>
              <a:t> – ozdobné kamenné věžičky 			zakončující pilíře</a:t>
            </a:r>
            <a:endParaRPr lang="cs-CZ" sz="3200" dirty="0" smtClean="0">
              <a:solidFill>
                <a:srgbClr val="246919"/>
              </a:solidFill>
              <a:latin typeface="+mj-lt"/>
            </a:endParaRPr>
          </a:p>
          <a:p>
            <a:pPr marL="742950" indent="-742950">
              <a:buClr>
                <a:srgbClr val="92D050"/>
              </a:buClr>
              <a:buFont typeface="Wingdings" pitchFamily="2" charset="2"/>
              <a:buChar char="Ø"/>
            </a:pPr>
            <a:r>
              <a:rPr lang="cs-CZ" sz="3200" b="1" u="sng" dirty="0" smtClean="0">
                <a:solidFill>
                  <a:srgbClr val="246919"/>
                </a:solidFill>
                <a:latin typeface="+mj-lt"/>
              </a:rPr>
              <a:t>žebrová klenba</a:t>
            </a:r>
            <a:r>
              <a:rPr lang="cs-CZ" sz="3200" b="1" dirty="0" smtClean="0">
                <a:solidFill>
                  <a:srgbClr val="246919"/>
                </a:solidFill>
                <a:latin typeface="+mj-lt"/>
              </a:rPr>
              <a:t> – žebra přenáší 				váhu klenby na boční pilíře, 			jsou také zdobným prvkem</a:t>
            </a:r>
            <a:endParaRPr lang="cs-CZ" sz="3200" dirty="0" smtClean="0">
              <a:solidFill>
                <a:srgbClr val="246919"/>
              </a:solidFill>
              <a:latin typeface="+mj-lt"/>
            </a:endParaRPr>
          </a:p>
          <a:p>
            <a:pPr marL="742950" indent="-742950">
              <a:buClr>
                <a:srgbClr val="92D050"/>
              </a:buClr>
              <a:buFont typeface="Wingdings" pitchFamily="2" charset="2"/>
              <a:buChar char="Ø"/>
            </a:pPr>
            <a:r>
              <a:rPr lang="cs-CZ" sz="3200" b="1" u="sng" dirty="0" smtClean="0">
                <a:solidFill>
                  <a:srgbClr val="246919"/>
                </a:solidFill>
                <a:latin typeface="+mj-lt"/>
              </a:rPr>
              <a:t>ozdobné chrliče</a:t>
            </a:r>
            <a:r>
              <a:rPr lang="cs-CZ" sz="3200" b="1" dirty="0" smtClean="0">
                <a:solidFill>
                  <a:srgbClr val="246919"/>
                </a:solidFill>
                <a:latin typeface="+mj-lt"/>
              </a:rPr>
              <a:t> </a:t>
            </a:r>
          </a:p>
          <a:p>
            <a:pPr marL="742950" indent="-742950">
              <a:buClr>
                <a:srgbClr val="92D050"/>
              </a:buClr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246919"/>
                </a:solidFill>
                <a:latin typeface="+mj-lt"/>
              </a:rPr>
              <a:t>reliéfy, busty, kamenné ozdoby</a:t>
            </a:r>
            <a:endParaRPr lang="cs-CZ" sz="3200" dirty="0" smtClean="0">
              <a:solidFill>
                <a:srgbClr val="246919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331640" y="476672"/>
            <a:ext cx="6831101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C00000"/>
                </a:solidFill>
              </a:rPr>
              <a:t>SKVOSTY GOTIKY – KATEDRÁLY:</a:t>
            </a:r>
            <a:endParaRPr lang="cs-CZ" sz="3600" b="1" u="sng" dirty="0">
              <a:solidFill>
                <a:srgbClr val="C00000"/>
              </a:solidFill>
            </a:endParaRPr>
          </a:p>
        </p:txBody>
      </p:sp>
      <p:pic>
        <p:nvPicPr>
          <p:cNvPr id="2" name="Picture 2" descr="C:\Documents and Settings\Doma\Dokumenty\Obrázky\Gotika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1357298"/>
            <a:ext cx="5740822" cy="529115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196752"/>
            <a:ext cx="6599638" cy="5012729"/>
          </a:xfrm>
          <a:prstGeom prst="snip1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C00000"/>
            </a:solidFill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571472" y="357166"/>
            <a:ext cx="700092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latin typeface="+mj-lt"/>
              </a:rPr>
              <a:t>Znaky gotické architektury:</a:t>
            </a:r>
            <a:endParaRPr lang="cs-CZ" sz="4000" b="1" dirty="0">
              <a:solidFill>
                <a:srgbClr val="C00000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Rozeta v pařížské katedrále</a:t>
            </a:r>
            <a:br>
              <a:rPr lang="cs-CZ" sz="3600" b="1" dirty="0" smtClean="0">
                <a:solidFill>
                  <a:srgbClr val="C00000"/>
                </a:solidFill>
              </a:rPr>
            </a:b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</a:rPr>
              <a:t>Notre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</a:rPr>
              <a:t>Dame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628800"/>
            <a:ext cx="4867200" cy="48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868144" y="1844824"/>
            <a:ext cx="309634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369B25"/>
                </a:solidFill>
                <a:latin typeface="+mj-lt"/>
              </a:rPr>
              <a:t>Rozety byly nejčastěji umístěny proti oltáři, 	</a:t>
            </a:r>
          </a:p>
          <a:p>
            <a:r>
              <a:rPr lang="cs-CZ" sz="2400" b="1" dirty="0" smtClean="0">
                <a:solidFill>
                  <a:srgbClr val="369B25"/>
                </a:solidFill>
                <a:latin typeface="+mj-lt"/>
              </a:rPr>
              <a:t>a vytvářely tak </a:t>
            </a:r>
          </a:p>
          <a:p>
            <a:r>
              <a:rPr lang="cs-CZ" sz="2400" b="1" dirty="0" smtClean="0">
                <a:solidFill>
                  <a:srgbClr val="369B25"/>
                </a:solidFill>
                <a:latin typeface="+mj-lt"/>
              </a:rPr>
              <a:t>v prostoru oltáře</a:t>
            </a:r>
          </a:p>
          <a:p>
            <a:r>
              <a:rPr lang="cs-CZ" sz="2400" b="1" dirty="0" smtClean="0">
                <a:solidFill>
                  <a:srgbClr val="369B25"/>
                </a:solidFill>
                <a:latin typeface="+mj-lt"/>
              </a:rPr>
              <a:t>zajímavé efekty.</a:t>
            </a:r>
            <a:endParaRPr lang="cs-CZ" sz="2400" b="1" dirty="0">
              <a:solidFill>
                <a:srgbClr val="369B25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857224" y="214290"/>
            <a:ext cx="7772400" cy="1058884"/>
          </a:xfrm>
        </p:spPr>
        <p:txBody>
          <a:bodyPr>
            <a:normAutofit/>
          </a:bodyPr>
          <a:lstStyle/>
          <a:p>
            <a:pPr algn="ctr"/>
            <a:r>
              <a:rPr lang="cs-CZ" sz="3600" b="1" u="sng" dirty="0" smtClean="0">
                <a:solidFill>
                  <a:srgbClr val="C00000"/>
                </a:solidFill>
              </a:rPr>
              <a:t>Klášter v </a:t>
            </a:r>
            <a:r>
              <a:rPr lang="cs-CZ" sz="3600" b="1" u="sng" dirty="0" err="1" smtClean="0">
                <a:solidFill>
                  <a:srgbClr val="C00000"/>
                </a:solidFill>
              </a:rPr>
              <a:t>Předklášteří</a:t>
            </a:r>
            <a:r>
              <a:rPr lang="cs-CZ" sz="3600" b="1" u="sng" dirty="0" smtClean="0">
                <a:solidFill>
                  <a:srgbClr val="C00000"/>
                </a:solidFill>
              </a:rPr>
              <a:t> u Tišnova</a:t>
            </a:r>
            <a:endParaRPr lang="cs-CZ" sz="3600" b="1" u="sng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294967295"/>
          </p:nvPr>
        </p:nvSpPr>
        <p:spPr>
          <a:xfrm>
            <a:off x="4500562" y="1643050"/>
            <a:ext cx="4186237" cy="4495800"/>
          </a:xfrm>
        </p:spPr>
        <p:txBody>
          <a:bodyPr/>
          <a:lstStyle/>
          <a:p>
            <a:r>
              <a:rPr lang="cs-CZ" b="1" dirty="0" smtClean="0">
                <a:solidFill>
                  <a:srgbClr val="246919"/>
                </a:solidFill>
                <a:latin typeface="+mj-lt"/>
              </a:rPr>
              <a:t>Které znaky gotické architektury vidíme         na průčelí kláštera?</a:t>
            </a:r>
          </a:p>
          <a:p>
            <a:endParaRPr lang="cs-CZ" b="1" dirty="0" smtClean="0">
              <a:solidFill>
                <a:srgbClr val="246919"/>
              </a:solidFill>
              <a:latin typeface="+mj-lt"/>
            </a:endParaRPr>
          </a:p>
          <a:p>
            <a:pPr>
              <a:buNone/>
            </a:pPr>
            <a:r>
              <a:rPr lang="cs-CZ" b="1" dirty="0" smtClean="0">
                <a:solidFill>
                  <a:srgbClr val="246919"/>
                </a:solidFill>
                <a:latin typeface="+mj-lt"/>
              </a:rPr>
              <a:t>	Portál, rozeta, lomený oblouk.</a:t>
            </a:r>
          </a:p>
          <a:p>
            <a:endParaRPr lang="cs-CZ" b="1" dirty="0">
              <a:solidFill>
                <a:srgbClr val="246919"/>
              </a:solidFill>
              <a:latin typeface="+mj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643050"/>
            <a:ext cx="3175000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hnutý roh 6"/>
          <p:cNvSpPr/>
          <p:nvPr/>
        </p:nvSpPr>
        <p:spPr>
          <a:xfrm>
            <a:off x="4786314" y="3143248"/>
            <a:ext cx="3600400" cy="1224136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500034" y="2428868"/>
            <a:ext cx="4704217" cy="3143272"/>
          </a:xfrm>
          <a:prstGeom prst="rect">
            <a:avLst/>
          </a:prstGeom>
          <a:solidFill>
            <a:srgbClr val="92D050"/>
          </a:solidFill>
          <a:ln w="38100">
            <a:solidFill>
              <a:srgbClr val="FF0000"/>
            </a:solidFill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857224" y="571480"/>
            <a:ext cx="4071966" cy="1077218"/>
          </a:xfrm>
          <a:prstGeom prst="rect">
            <a:avLst/>
          </a:prstGeom>
          <a:solidFill>
            <a:schemeClr val="bg1"/>
          </a:solidFill>
          <a:ln w="28575">
            <a:solidFill>
              <a:srgbClr val="1FB606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Gotická klenba 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v Chrámu svatého Víta</a:t>
            </a:r>
            <a:endParaRPr lang="cs-CZ" sz="32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29256" y="571480"/>
            <a:ext cx="3387722" cy="1384995"/>
          </a:xfrm>
          <a:prstGeom prst="rect">
            <a:avLst/>
          </a:prstGeom>
          <a:noFill/>
          <a:ln w="28575">
            <a:solidFill>
              <a:srgbClr val="1FB606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Kostel sv. Salvátora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v Anežském klášteře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v Praze</a:t>
            </a:r>
            <a:endParaRPr lang="cs-CZ" sz="2800" b="1" dirty="0">
              <a:solidFill>
                <a:srgbClr val="FF0000"/>
              </a:solidFill>
              <a:latin typeface="+mj-lt"/>
            </a:endParaRPr>
          </a:p>
        </p:txBody>
      </p:sp>
      <p:pic>
        <p:nvPicPr>
          <p:cNvPr id="3" name="Picture 3" descr="C:\Documents and Settings\Doma\Dokumenty\Obrázky\Gotika\220px-SalvatorAnezskyKlaster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2428868"/>
            <a:ext cx="2794000" cy="37211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Doma\Dokumenty\Obrázky\Gotika\220px-KrumlovPresbytar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928670"/>
            <a:ext cx="3929090" cy="5232834"/>
          </a:xfrm>
          <a:prstGeom prst="rect">
            <a:avLst/>
          </a:prstGeom>
          <a:noFill/>
          <a:ln w="28575">
            <a:solidFill>
              <a:srgbClr val="FF0000"/>
            </a:solidFill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5" name="TextovéPole 4"/>
          <p:cNvSpPr txBox="1"/>
          <p:nvPr/>
        </p:nvSpPr>
        <p:spPr>
          <a:xfrm>
            <a:off x="5214942" y="1000108"/>
            <a:ext cx="3575979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+mj-lt"/>
              </a:rPr>
              <a:t>Chrámová loď kostela </a:t>
            </a:r>
          </a:p>
          <a:p>
            <a:r>
              <a:rPr lang="cs-CZ" sz="2800" b="1" u="sng" dirty="0" smtClean="0">
                <a:solidFill>
                  <a:srgbClr val="FF0000"/>
                </a:solidFill>
                <a:latin typeface="+mj-lt"/>
              </a:rPr>
              <a:t>v Českém Krumlově</a:t>
            </a:r>
          </a:p>
          <a:p>
            <a:endParaRPr lang="cs-CZ" sz="2800" b="1" u="sng" dirty="0" smtClean="0">
              <a:solidFill>
                <a:srgbClr val="FF0000"/>
              </a:solidFill>
              <a:latin typeface="+mj-lt"/>
            </a:endParaRPr>
          </a:p>
          <a:p>
            <a:r>
              <a:rPr lang="cs-CZ" sz="2800" b="1" u="sng" dirty="0" smtClean="0">
                <a:solidFill>
                  <a:srgbClr val="FF0000"/>
                </a:solidFill>
                <a:latin typeface="+mj-lt"/>
              </a:rPr>
              <a:t>Ukázka síťové klenby</a:t>
            </a:r>
          </a:p>
          <a:p>
            <a:r>
              <a:rPr lang="cs-CZ" sz="2800" b="1" u="sng" dirty="0" smtClean="0">
                <a:solidFill>
                  <a:srgbClr val="FF0000"/>
                </a:solidFill>
                <a:latin typeface="+mj-lt"/>
              </a:rPr>
              <a:t>v kostele svatého Víta</a:t>
            </a:r>
          </a:p>
          <a:p>
            <a:r>
              <a:rPr lang="cs-CZ" sz="2800" b="1" u="sng" dirty="0" smtClean="0">
                <a:solidFill>
                  <a:srgbClr val="FF0000"/>
                </a:solidFill>
                <a:latin typeface="+mj-lt"/>
              </a:rPr>
              <a:t>v Českém Krumlově</a:t>
            </a:r>
            <a:endParaRPr lang="cs-CZ" sz="2800" b="1" u="sng" dirty="0">
              <a:solidFill>
                <a:srgbClr val="FF0000"/>
              </a:solidFill>
              <a:latin typeface="+mj-lt"/>
            </a:endParaRPr>
          </a:p>
        </p:txBody>
      </p:sp>
      <p:pic>
        <p:nvPicPr>
          <p:cNvPr id="4099" name="Picture 3" descr="C:\Documents and Settings\Doma\Dokumenty\Obrázky\Gotika\220px-KrumlovKlenba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3929066"/>
            <a:ext cx="3286148" cy="246461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28575">
            <a:solidFill>
              <a:srgbClr val="FF0000"/>
            </a:solidFill>
          </a:ln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Doma\Dokumenty\Obrázky\Gotika\220px-KrumlovPodKurem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2928934"/>
            <a:ext cx="4000528" cy="3000396"/>
          </a:xfrm>
          <a:prstGeom prst="rect">
            <a:avLst/>
          </a:prstGeom>
          <a:noFill/>
          <a:ln w="28575">
            <a:solidFill>
              <a:srgbClr val="F23712"/>
            </a:solidFill>
          </a:ln>
        </p:spPr>
      </p:pic>
      <p:pic>
        <p:nvPicPr>
          <p:cNvPr id="1028" name="Picture 4" descr="C:\Documents and Settings\Doma\Dokumenty\Obrázky\Gotika\450px-KrumlovBocniLod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428604"/>
            <a:ext cx="4143404" cy="5524539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714348" y="928670"/>
            <a:ext cx="324941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Gotické klenby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kostela sv. Víta 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v Českém Krumlově</a:t>
            </a:r>
            <a:endParaRPr lang="cs-CZ" sz="2800" b="1" dirty="0">
              <a:solidFill>
                <a:srgbClr val="FF0000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Documents and Settings\Doma\Dokumenty\Obrázky\Gotika\676px-Soběslav,_kostel_sv._Víta,_v_pozadí_věž_kostela_sv._Petra_a_Pavla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000240"/>
            <a:ext cx="4999169" cy="442915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785786" y="357166"/>
            <a:ext cx="4674742" cy="1384995"/>
          </a:xfrm>
          <a:prstGeom prst="rect">
            <a:avLst/>
          </a:prstGeom>
          <a:noFill/>
          <a:ln w="28575">
            <a:solidFill>
              <a:srgbClr val="369B25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+mj-lt"/>
              </a:rPr>
              <a:t>Hřbitovní kostel v Soběslavi    </a:t>
            </a:r>
          </a:p>
          <a:p>
            <a:r>
              <a:rPr lang="cs-CZ" sz="2800" b="1" dirty="0" smtClean="0">
                <a:solidFill>
                  <a:srgbClr val="C00000"/>
                </a:solidFill>
                <a:latin typeface="+mj-lt"/>
              </a:rPr>
              <a:t>se systémem jednoduchých </a:t>
            </a:r>
          </a:p>
          <a:p>
            <a:r>
              <a:rPr lang="cs-CZ" sz="2800" b="1" dirty="0" smtClean="0">
                <a:solidFill>
                  <a:srgbClr val="C00000"/>
                </a:solidFill>
                <a:latin typeface="+mj-lt"/>
              </a:rPr>
              <a:t>opěrných zdí</a:t>
            </a:r>
            <a:endParaRPr lang="cs-CZ" sz="2800" b="1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5126" name="Picture 6" descr="C:\Documents and Settings\Doma\Dokumenty\Obrázky\Gotika\220px-Hohenfurth_-_Klosterkirche_-_Apsis_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00760" y="2571744"/>
            <a:ext cx="2794000" cy="372110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5929322" y="1071546"/>
            <a:ext cx="3010311" cy="1077218"/>
          </a:xfrm>
          <a:prstGeom prst="rect">
            <a:avLst/>
          </a:prstGeom>
          <a:noFill/>
          <a:ln w="28575">
            <a:solidFill>
              <a:srgbClr val="369B25"/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+mj-lt"/>
              </a:rPr>
              <a:t>Klášterní kostel </a:t>
            </a:r>
          </a:p>
          <a:p>
            <a:r>
              <a:rPr lang="cs-CZ" sz="3200" b="1" dirty="0" smtClean="0">
                <a:solidFill>
                  <a:srgbClr val="C00000"/>
                </a:solidFill>
                <a:latin typeface="+mj-lt"/>
              </a:rPr>
              <a:t>ve Vyšším Brodě</a:t>
            </a:r>
            <a:endParaRPr lang="cs-CZ" sz="3200" b="1" dirty="0">
              <a:solidFill>
                <a:srgbClr val="C00000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357166"/>
            <a:ext cx="7772400" cy="1428752"/>
          </a:xfrm>
          <a:solidFill>
            <a:srgbClr val="D1F2A4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Nejznámější české hrady –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Kost a Karlštejn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29698" name="Picture 2" descr="C:\Documents and Settings\Doma\Dokumenty\Obrázky\Gotika\220px-Karlstejn_castle_Czech_Republic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05377" y="2714620"/>
            <a:ext cx="3810027" cy="2857520"/>
          </a:xfrm>
          <a:prstGeom prst="rect">
            <a:avLst/>
          </a:prstGeom>
          <a:noFill/>
          <a:ln w="28575">
            <a:solidFill>
              <a:srgbClr val="1FB606"/>
            </a:solidFill>
          </a:ln>
        </p:spPr>
      </p:pic>
      <p:pic>
        <p:nvPicPr>
          <p:cNvPr id="29700" name="Picture 4" descr="C:\Documents and Settings\Doma\Dokumenty\Obrázky\Gotika\Kost%20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2500306"/>
            <a:ext cx="4251673" cy="3071834"/>
          </a:xfrm>
          <a:prstGeom prst="rect">
            <a:avLst/>
          </a:prstGeom>
          <a:noFill/>
          <a:ln w="28575">
            <a:solidFill>
              <a:srgbClr val="369B25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Documents and Settings\Doma\Local Settings\Temporary Internet Files\Content.Word\Krivoklat%2016[1]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571480"/>
            <a:ext cx="4605360" cy="5643601"/>
          </a:xfrm>
          <a:prstGeom prst="rect">
            <a:avLst/>
          </a:prstGeom>
          <a:noFill/>
          <a:ln w="28575">
            <a:solidFill>
              <a:srgbClr val="F23712"/>
            </a:solidFill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357818" y="1785926"/>
            <a:ext cx="3408177" cy="120032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  <a:latin typeface="+mj-lt"/>
              </a:rPr>
              <a:t>Opevnění </a:t>
            </a:r>
          </a:p>
          <a:p>
            <a:r>
              <a:rPr lang="cs-CZ" sz="3600" b="1" u="sng" dirty="0" smtClean="0">
                <a:solidFill>
                  <a:srgbClr val="00B050"/>
                </a:solidFill>
                <a:latin typeface="+mj-lt"/>
              </a:rPr>
              <a:t>hradu Křivoklátu</a:t>
            </a:r>
            <a:endParaRPr lang="cs-CZ" sz="3600" b="1" u="sng" dirty="0">
              <a:solidFill>
                <a:srgbClr val="00B050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428604"/>
            <a:ext cx="7772400" cy="1071570"/>
          </a:xfrm>
          <a:solidFill>
            <a:srgbClr val="D1F2A4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norm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</a:rPr>
              <a:t>Gotické stavby</a:t>
            </a:r>
            <a:endParaRPr lang="cs-CZ" sz="4400" b="1" u="sng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857224" y="1857364"/>
            <a:ext cx="7772400" cy="4572000"/>
          </a:xfrm>
        </p:spPr>
        <p:txBody>
          <a:bodyPr>
            <a:normAutofit fontScale="92500" lnSpcReduction="20000"/>
          </a:bodyPr>
          <a:lstStyle/>
          <a:p>
            <a:r>
              <a:rPr lang="cs-CZ" sz="3600" b="1" u="sng" dirty="0" smtClean="0">
                <a:solidFill>
                  <a:srgbClr val="246919"/>
                </a:solidFill>
                <a:latin typeface="+mj-lt"/>
              </a:rPr>
              <a:t>Královské</a:t>
            </a:r>
            <a:r>
              <a:rPr lang="cs-CZ" sz="3600" b="1" dirty="0" smtClean="0">
                <a:solidFill>
                  <a:srgbClr val="246919"/>
                </a:solidFill>
                <a:latin typeface="+mj-lt"/>
              </a:rPr>
              <a:t>: hrady, paláce, správní 			    	a reprezentační budovy </a:t>
            </a:r>
          </a:p>
          <a:p>
            <a:r>
              <a:rPr lang="cs-CZ" sz="3600" b="1" u="sng" dirty="0" smtClean="0">
                <a:solidFill>
                  <a:srgbClr val="246919"/>
                </a:solidFill>
                <a:latin typeface="+mj-lt"/>
              </a:rPr>
              <a:t>Církevní</a:t>
            </a:r>
            <a:r>
              <a:rPr lang="cs-CZ" sz="3600" b="1" dirty="0" smtClean="0">
                <a:solidFill>
                  <a:srgbClr val="246919"/>
                </a:solidFill>
                <a:latin typeface="+mj-lt"/>
              </a:rPr>
              <a:t>: katedrály, kostely, kaple, 			  	kláštery, špitály</a:t>
            </a:r>
          </a:p>
          <a:p>
            <a:r>
              <a:rPr lang="cs-CZ" sz="3600" b="1" u="sng" dirty="0" smtClean="0">
                <a:solidFill>
                  <a:srgbClr val="246919"/>
                </a:solidFill>
                <a:latin typeface="+mj-lt"/>
              </a:rPr>
              <a:t>Šlechtické</a:t>
            </a:r>
            <a:r>
              <a:rPr lang="cs-CZ" sz="3600" b="1" dirty="0" smtClean="0">
                <a:solidFill>
                  <a:srgbClr val="246919"/>
                </a:solidFill>
                <a:latin typeface="+mj-lt"/>
              </a:rPr>
              <a:t>: hrady, tvrze, opevnění, 				městské paláce</a:t>
            </a:r>
          </a:p>
          <a:p>
            <a:r>
              <a:rPr lang="cs-CZ" sz="3600" b="1" u="sng" dirty="0" smtClean="0">
                <a:solidFill>
                  <a:srgbClr val="246919"/>
                </a:solidFill>
                <a:latin typeface="+mj-lt"/>
              </a:rPr>
              <a:t>Měšťanské</a:t>
            </a:r>
            <a:r>
              <a:rPr lang="cs-CZ" sz="3600" b="1" dirty="0" smtClean="0">
                <a:solidFill>
                  <a:srgbClr val="246919"/>
                </a:solidFill>
                <a:latin typeface="+mj-lt"/>
              </a:rPr>
              <a:t>: paláce, měšťanské domy, 			radnice, městské brány, 				hradby, obranné věže, mosty, 			kašny</a:t>
            </a:r>
            <a:endParaRPr lang="cs-CZ" sz="3600" b="1" dirty="0">
              <a:solidFill>
                <a:srgbClr val="246919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195910"/>
          </a:xfrm>
        </p:spPr>
        <p:txBody>
          <a:bodyPr>
            <a:normAutofit fontScale="92500" lnSpcReduction="10000"/>
          </a:bodyPr>
          <a:lstStyle/>
          <a:p>
            <a:r>
              <a:rPr lang="cs-CZ" sz="1700" u="sng" dirty="0" smtClean="0">
                <a:solidFill>
                  <a:schemeClr val="bg2">
                    <a:lumMod val="25000"/>
                  </a:schemeClr>
                </a:solidFill>
              </a:rPr>
              <a:t>Snímek 3</a:t>
            </a:r>
            <a:r>
              <a:rPr lang="cs-CZ" sz="1700" dirty="0" smtClean="0">
                <a:solidFill>
                  <a:schemeClr val="bg2">
                    <a:lumMod val="25000"/>
                  </a:schemeClr>
                </a:solidFill>
              </a:rPr>
              <a:t>: </a:t>
            </a:r>
            <a:r>
              <a:rPr lang="cs-CZ" sz="1700" dirty="0" err="1" smtClean="0">
                <a:solidFill>
                  <a:schemeClr val="bg2">
                    <a:lumMod val="25000"/>
                  </a:schemeClr>
                </a:solidFill>
              </a:rPr>
              <a:t>Notre</a:t>
            </a:r>
            <a:r>
              <a:rPr lang="cs-CZ" sz="17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700" dirty="0" err="1" smtClean="0">
                <a:solidFill>
                  <a:schemeClr val="bg2">
                    <a:lumMod val="25000"/>
                  </a:schemeClr>
                </a:solidFill>
              </a:rPr>
              <a:t>Dame</a:t>
            </a:r>
            <a:r>
              <a:rPr lang="cs-CZ" sz="1700" dirty="0" smtClean="0">
                <a:solidFill>
                  <a:schemeClr val="bg2">
                    <a:lumMod val="25000"/>
                  </a:schemeClr>
                </a:solidFill>
              </a:rPr>
              <a:t>. </a:t>
            </a:r>
          </a:p>
          <a:p>
            <a:pPr>
              <a:buNone/>
            </a:pPr>
            <a:r>
              <a:rPr lang="cs-CZ" sz="17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1700" dirty="0" smtClean="0">
                <a:solidFill>
                  <a:schemeClr val="bg2">
                    <a:lumMod val="75000"/>
                  </a:schemeClr>
                </a:solidFill>
                <a:hlinkClick r:id="rId2"/>
              </a:rPr>
              <a:t>http://upload.wikimedia.org/wikipedia/commons/7/79/Paris.notre.dame.750pix.jpg</a:t>
            </a:r>
            <a:endParaRPr lang="cs-CZ" sz="1700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sz="1700" u="sng" dirty="0" smtClean="0">
                <a:solidFill>
                  <a:schemeClr val="bg2">
                    <a:lumMod val="25000"/>
                  </a:schemeClr>
                </a:solidFill>
              </a:rPr>
              <a:t>Snímek 6, 7</a:t>
            </a:r>
            <a:r>
              <a:rPr lang="cs-CZ" sz="1700" dirty="0" smtClean="0">
                <a:solidFill>
                  <a:schemeClr val="bg2">
                    <a:lumMod val="25000"/>
                  </a:schemeClr>
                </a:solidFill>
              </a:rPr>
              <a:t>: </a:t>
            </a:r>
            <a:r>
              <a:rPr lang="cs-CZ" sz="1700" dirty="0" err="1" smtClean="0">
                <a:solidFill>
                  <a:schemeClr val="bg2">
                    <a:lumMod val="25000"/>
                  </a:schemeClr>
                </a:solidFill>
              </a:rPr>
              <a:t>Mandelová</a:t>
            </a:r>
            <a:r>
              <a:rPr lang="cs-CZ" sz="1700" dirty="0" smtClean="0">
                <a:solidFill>
                  <a:schemeClr val="bg2">
                    <a:lumMod val="25000"/>
                  </a:schemeClr>
                </a:solidFill>
              </a:rPr>
              <a:t> Helena, </a:t>
            </a:r>
            <a:r>
              <a:rPr lang="cs-CZ" sz="1700" dirty="0" err="1" smtClean="0">
                <a:solidFill>
                  <a:schemeClr val="bg2">
                    <a:lumMod val="25000"/>
                  </a:schemeClr>
                </a:solidFill>
              </a:rPr>
              <a:t>Kunstová</a:t>
            </a:r>
            <a:r>
              <a:rPr lang="cs-CZ" sz="1700" dirty="0" smtClean="0">
                <a:solidFill>
                  <a:schemeClr val="bg2">
                    <a:lumMod val="25000"/>
                  </a:schemeClr>
                </a:solidFill>
              </a:rPr>
              <a:t> Eliška, Pařízková Ilona. Dějiny středověku a počátků novověku. Liberec : Dialog, 2002. </a:t>
            </a:r>
            <a:r>
              <a:rPr lang="cs-CZ" sz="1700" dirty="0" err="1" smtClean="0">
                <a:solidFill>
                  <a:schemeClr val="bg2">
                    <a:lumMod val="25000"/>
                  </a:schemeClr>
                </a:solidFill>
              </a:rPr>
              <a:t>II.téma</a:t>
            </a:r>
            <a:r>
              <a:rPr lang="cs-CZ" sz="1700" dirty="0" smtClean="0">
                <a:solidFill>
                  <a:schemeClr val="bg2">
                    <a:lumMod val="25000"/>
                  </a:schemeClr>
                </a:solidFill>
              </a:rPr>
              <a:t>, kapitola 8, s. 76. ISBN 80-86218-82-1.</a:t>
            </a:r>
            <a:endParaRPr lang="cs-CZ" sz="1700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sz="1700" u="sng" dirty="0" smtClean="0">
                <a:solidFill>
                  <a:schemeClr val="bg2">
                    <a:lumMod val="25000"/>
                  </a:schemeClr>
                </a:solidFill>
              </a:rPr>
              <a:t>Snímek 8</a:t>
            </a:r>
            <a:r>
              <a:rPr lang="cs-CZ" sz="1700" dirty="0" smtClean="0">
                <a:solidFill>
                  <a:schemeClr val="bg2">
                    <a:lumMod val="25000"/>
                  </a:schemeClr>
                </a:solidFill>
              </a:rPr>
              <a:t>: Rozeta v </a:t>
            </a:r>
            <a:r>
              <a:rPr lang="cs-CZ" sz="1700" dirty="0" err="1" smtClean="0">
                <a:solidFill>
                  <a:schemeClr val="bg2">
                    <a:lumMod val="25000"/>
                  </a:schemeClr>
                </a:solidFill>
              </a:rPr>
              <a:t>Notre</a:t>
            </a:r>
            <a:r>
              <a:rPr lang="cs-CZ" sz="17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700" dirty="0" err="1" smtClean="0">
                <a:solidFill>
                  <a:schemeClr val="bg2">
                    <a:lumMod val="25000"/>
                  </a:schemeClr>
                </a:solidFill>
              </a:rPr>
              <a:t>Dame</a:t>
            </a:r>
            <a:r>
              <a:rPr lang="cs-CZ" sz="1700" dirty="0" smtClean="0">
                <a:solidFill>
                  <a:schemeClr val="bg2">
                    <a:lumMod val="25000"/>
                  </a:schemeClr>
                </a:solidFill>
              </a:rPr>
              <a:t>. </a:t>
            </a:r>
            <a:r>
              <a:rPr lang="cs-CZ" sz="1700" dirty="0" smtClean="0">
                <a:solidFill>
                  <a:srgbClr val="0070C0"/>
                </a:solidFill>
                <a:hlinkClick r:id="rId3"/>
              </a:rPr>
              <a:t>http://upload.wikimedia.org/wikipedia/commons/7/77/Rozeta_Pary%C5%BC_notre-dame_chalger.jpg</a:t>
            </a:r>
            <a:endParaRPr lang="cs-CZ" sz="1700" dirty="0" smtClean="0">
              <a:solidFill>
                <a:srgbClr val="0070C0"/>
              </a:solidFill>
            </a:endParaRPr>
          </a:p>
          <a:p>
            <a:r>
              <a:rPr lang="cs-CZ" sz="1700" u="sng" dirty="0" smtClean="0">
                <a:solidFill>
                  <a:schemeClr val="bg2">
                    <a:lumMod val="25000"/>
                  </a:schemeClr>
                </a:solidFill>
              </a:rPr>
              <a:t>Snímek 9</a:t>
            </a:r>
            <a:r>
              <a:rPr lang="cs-CZ" sz="1700" dirty="0" smtClean="0">
                <a:solidFill>
                  <a:schemeClr val="bg2">
                    <a:lumMod val="25000"/>
                  </a:schemeClr>
                </a:solidFill>
              </a:rPr>
              <a:t>: Klášter v </a:t>
            </a:r>
            <a:r>
              <a:rPr lang="cs-CZ" sz="1700" dirty="0" err="1" smtClean="0">
                <a:solidFill>
                  <a:schemeClr val="bg2">
                    <a:lumMod val="25000"/>
                  </a:schemeClr>
                </a:solidFill>
              </a:rPr>
              <a:t>Předklášteří</a:t>
            </a:r>
            <a:r>
              <a:rPr lang="cs-CZ" sz="1700" dirty="0" smtClean="0">
                <a:solidFill>
                  <a:schemeClr val="bg2">
                    <a:lumMod val="25000"/>
                  </a:schemeClr>
                </a:solidFill>
              </a:rPr>
              <a:t>.  </a:t>
            </a:r>
            <a:r>
              <a:rPr lang="cs-CZ" sz="1700" dirty="0" smtClean="0">
                <a:solidFill>
                  <a:srgbClr val="0070C0"/>
                </a:solidFill>
                <a:hlinkClick r:id="rId4"/>
              </a:rPr>
              <a:t>http://upload.wikimedia.org/wikipedia/commons/thumb/8/88/Predklasteri-klaster_Porta_coeli.jpeg/400px-Predklasteri-klaster_Porta_coeli.jpeg</a:t>
            </a:r>
            <a:endParaRPr lang="cs-CZ" sz="1700" dirty="0" smtClean="0">
              <a:solidFill>
                <a:srgbClr val="0070C0"/>
              </a:solidFill>
            </a:endParaRPr>
          </a:p>
          <a:p>
            <a:r>
              <a:rPr lang="cs-CZ" sz="1700" u="sng" dirty="0" smtClean="0">
                <a:solidFill>
                  <a:schemeClr val="bg2">
                    <a:lumMod val="25000"/>
                  </a:schemeClr>
                </a:solidFill>
              </a:rPr>
              <a:t>Snímek 10</a:t>
            </a:r>
            <a:r>
              <a:rPr lang="cs-CZ" sz="1700" dirty="0" smtClean="0">
                <a:solidFill>
                  <a:schemeClr val="bg2">
                    <a:lumMod val="25000"/>
                  </a:schemeClr>
                </a:solidFill>
              </a:rPr>
              <a:t>: Chrám sv. Víta. Kostel sv. Salvátora , Anežský klášter. </a:t>
            </a:r>
            <a:r>
              <a:rPr lang="cs-CZ" sz="1700" dirty="0" smtClean="0">
                <a:solidFill>
                  <a:srgbClr val="0070C0"/>
                </a:solidFill>
                <a:hlinkClick r:id="rId5"/>
              </a:rPr>
              <a:t>http://upload.wikimedia.org/wikipedia/commons/thumb/9/96/St._Vitus_Cathedral_-_Prague.JPG/220px-St._Vitus_Cathedral_-_Prague.JPG</a:t>
            </a:r>
            <a:r>
              <a:rPr lang="cs-CZ" sz="1700" dirty="0" smtClean="0">
                <a:solidFill>
                  <a:srgbClr val="0070C0"/>
                </a:solidFill>
              </a:rPr>
              <a:t> </a:t>
            </a:r>
          </a:p>
          <a:p>
            <a:pPr>
              <a:buNone/>
            </a:pPr>
            <a:r>
              <a:rPr lang="cs-CZ" sz="1700" dirty="0" smtClean="0">
                <a:solidFill>
                  <a:srgbClr val="0070C0"/>
                </a:solidFill>
              </a:rPr>
              <a:t>	</a:t>
            </a:r>
            <a:r>
              <a:rPr lang="cs-CZ" sz="1700" dirty="0" smtClean="0">
                <a:solidFill>
                  <a:srgbClr val="0070C0"/>
                </a:solidFill>
                <a:hlinkClick r:id="rId6"/>
              </a:rPr>
              <a:t>http://upload.wikimedia.org/wikipedia/commons/thumb/e/e5/SalvatorAnezskyKlaster.jpg/220px-SalvatorAnezskyKlaster.jpg</a:t>
            </a:r>
            <a:endParaRPr lang="cs-CZ" sz="1700" dirty="0" smtClean="0">
              <a:solidFill>
                <a:srgbClr val="0070C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1700" u="sng" dirty="0" smtClean="0">
                <a:solidFill>
                  <a:schemeClr val="bg2">
                    <a:lumMod val="25000"/>
                  </a:schemeClr>
                </a:solidFill>
              </a:rPr>
              <a:t>Snímek 11</a:t>
            </a:r>
            <a:r>
              <a:rPr lang="cs-CZ" sz="1700" dirty="0" smtClean="0">
                <a:solidFill>
                  <a:schemeClr val="bg2">
                    <a:lumMod val="25000"/>
                  </a:schemeClr>
                </a:solidFill>
              </a:rPr>
              <a:t>: Kostel sv. Víta v Českém Krumlově. </a:t>
            </a:r>
            <a:r>
              <a:rPr lang="cs-CZ" sz="1700" dirty="0" smtClean="0">
                <a:solidFill>
                  <a:srgbClr val="0070C0"/>
                </a:solidFill>
                <a:hlinkClick r:id="rId7"/>
              </a:rPr>
              <a:t>http://upload.wikimedia.org/wikipedia/commons/thumb/0/01/KrumlovPresbytar.jpg/220px-KrumlovPresbytar.jpg</a:t>
            </a:r>
            <a:endParaRPr lang="cs-CZ" sz="17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700" dirty="0" smtClean="0">
                <a:solidFill>
                  <a:srgbClr val="0070C0"/>
                </a:solidFill>
              </a:rPr>
              <a:t>	</a:t>
            </a:r>
            <a:r>
              <a:rPr lang="cs-CZ" sz="1700" dirty="0" smtClean="0">
                <a:solidFill>
                  <a:srgbClr val="0070C0"/>
                </a:solidFill>
                <a:hlinkClick r:id="rId8"/>
              </a:rPr>
              <a:t>http://upload.wikimedia.org/wikipedia/commons/thumb/9/9a/KrumlovKlenba.jpg/220px-KrumlovKlenba.jpg</a:t>
            </a:r>
            <a:endParaRPr lang="cs-CZ" sz="1700" dirty="0" smtClean="0">
              <a:solidFill>
                <a:srgbClr val="0070C0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1400" dirty="0" smtClean="0">
              <a:solidFill>
                <a:srgbClr val="0070C0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dirty="0" smtClean="0">
              <a:solidFill>
                <a:srgbClr val="0070C0"/>
              </a:solidFill>
            </a:endParaRPr>
          </a:p>
          <a:p>
            <a:endParaRPr lang="cs-CZ" sz="1400" dirty="0" smtClean="0">
              <a:solidFill>
                <a:srgbClr val="0070C0"/>
              </a:solidFill>
            </a:endParaRPr>
          </a:p>
          <a:p>
            <a:endParaRPr lang="cs-CZ" sz="1400" dirty="0" smtClean="0">
              <a:solidFill>
                <a:srgbClr val="0070C0"/>
              </a:solidFill>
            </a:endParaRPr>
          </a:p>
          <a:p>
            <a:endParaRPr lang="cs-CZ" sz="1600" dirty="0" smtClean="0">
              <a:solidFill>
                <a:srgbClr val="0070C0"/>
              </a:solidFill>
            </a:endParaRPr>
          </a:p>
          <a:p>
            <a:endParaRPr lang="cs-CZ" sz="1600" dirty="0" smtClean="0">
              <a:solidFill>
                <a:srgbClr val="0070C0"/>
              </a:solidFill>
            </a:endParaRPr>
          </a:p>
          <a:p>
            <a:endParaRPr lang="cs-CZ" sz="1600" dirty="0">
              <a:solidFill>
                <a:srgbClr val="0070C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7772400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b="1" u="sng" dirty="0" smtClean="0">
                <a:solidFill>
                  <a:srgbClr val="FF6600"/>
                </a:solidFill>
              </a:rPr>
              <a:t>Citováno v licenci </a:t>
            </a:r>
            <a:r>
              <a:rPr lang="cs-CZ" sz="3200" b="1" u="sng" dirty="0" err="1" smtClean="0">
                <a:solidFill>
                  <a:srgbClr val="FF6600"/>
                </a:solidFill>
              </a:rPr>
              <a:t>Wikimedia</a:t>
            </a:r>
            <a:r>
              <a:rPr lang="cs-CZ" sz="3200" b="1" u="sng" dirty="0" smtClean="0">
                <a:solidFill>
                  <a:srgbClr val="FF66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6600"/>
                </a:solidFill>
              </a:rPr>
              <a:t>Commons</a:t>
            </a:r>
            <a:r>
              <a:rPr lang="cs-CZ" sz="3200" b="1" u="sng" dirty="0" smtClean="0">
                <a:solidFill>
                  <a:srgbClr val="FF6600"/>
                </a:solidFill>
              </a:rPr>
              <a:t>  </a:t>
            </a:r>
            <a:br>
              <a:rPr lang="cs-CZ" sz="3200" b="1" u="sng" dirty="0" smtClean="0">
                <a:solidFill>
                  <a:srgbClr val="FF6600"/>
                </a:solidFill>
              </a:rPr>
            </a:br>
            <a:r>
              <a:rPr lang="cs-CZ" sz="3200" b="1" u="sng" dirty="0" smtClean="0">
                <a:solidFill>
                  <a:srgbClr val="FF6600"/>
                </a:solidFill>
              </a:rPr>
              <a:t>29. 1. 2013</a:t>
            </a:r>
            <a:endParaRPr lang="cs-CZ" sz="3200" b="1" u="sng" dirty="0">
              <a:solidFill>
                <a:srgbClr val="FF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u="sng" dirty="0" smtClean="0">
                <a:solidFill>
                  <a:srgbClr val="FF6600"/>
                </a:solidFill>
              </a:rPr>
              <a:t>Citováno v licenci </a:t>
            </a:r>
            <a:r>
              <a:rPr lang="cs-CZ" sz="3200" b="1" u="sng" dirty="0" err="1" smtClean="0">
                <a:solidFill>
                  <a:srgbClr val="FF6600"/>
                </a:solidFill>
              </a:rPr>
              <a:t>Wikimedia</a:t>
            </a:r>
            <a:r>
              <a:rPr lang="cs-CZ" sz="3200" b="1" u="sng" dirty="0" smtClean="0">
                <a:solidFill>
                  <a:srgbClr val="FF66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6600"/>
                </a:solidFill>
              </a:rPr>
              <a:t>Commons</a:t>
            </a:r>
            <a:r>
              <a:rPr lang="cs-CZ" sz="3200" b="1" u="sng" dirty="0" smtClean="0">
                <a:solidFill>
                  <a:srgbClr val="FF6600"/>
                </a:solidFill>
              </a:rPr>
              <a:t> </a:t>
            </a:r>
            <a:br>
              <a:rPr lang="cs-CZ" sz="3200" b="1" u="sng" dirty="0" smtClean="0">
                <a:solidFill>
                  <a:srgbClr val="FF6600"/>
                </a:solidFill>
              </a:rPr>
            </a:br>
            <a:r>
              <a:rPr lang="cs-CZ" sz="3200" b="1" u="sng" dirty="0" smtClean="0">
                <a:solidFill>
                  <a:srgbClr val="FF6600"/>
                </a:solidFill>
              </a:rPr>
              <a:t>29. 1. 2013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u="sng" dirty="0" smtClean="0">
                <a:solidFill>
                  <a:schemeClr val="bg2">
                    <a:lumMod val="25000"/>
                  </a:schemeClr>
                </a:solidFill>
              </a:rPr>
              <a:t>Snímek 12</a:t>
            </a:r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</a:rPr>
              <a:t>: Klenby, kostel sv. Víta v Českém Krumlově. </a:t>
            </a:r>
            <a:r>
              <a:rPr lang="cs-CZ" sz="1600" dirty="0" smtClean="0">
                <a:solidFill>
                  <a:srgbClr val="0070C0"/>
                </a:solidFill>
                <a:hlinkClick r:id="rId2"/>
              </a:rPr>
              <a:t>http://upload.wikimedia.org/wikipedia/commons/thumb/f/f6/KrumlovPodKurem.jpg/220px-KrumlovPodKurem.jpg</a:t>
            </a:r>
            <a:r>
              <a:rPr lang="cs-CZ" sz="1600" dirty="0" smtClean="0">
                <a:solidFill>
                  <a:srgbClr val="0070C0"/>
                </a:solidFill>
              </a:rPr>
              <a:t>  </a:t>
            </a:r>
            <a:r>
              <a:rPr lang="cs-CZ" sz="1600" dirty="0" smtClean="0">
                <a:solidFill>
                  <a:srgbClr val="0070C0"/>
                </a:solidFill>
                <a:hlinkClick r:id="rId3"/>
              </a:rPr>
              <a:t>http://upload.wikimedia.org/wikipedia/commons/thumb/0/09/KrumlovBocniLod.jpg/450px-KrumlovBocniLod.jpg</a:t>
            </a:r>
            <a:endParaRPr lang="cs-CZ" sz="1600" dirty="0" smtClean="0">
              <a:solidFill>
                <a:srgbClr val="0070C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1600" u="sng" dirty="0" smtClean="0">
                <a:solidFill>
                  <a:schemeClr val="bg2">
                    <a:lumMod val="25000"/>
                  </a:schemeClr>
                </a:solidFill>
              </a:rPr>
              <a:t>Snímek13</a:t>
            </a:r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</a:rPr>
              <a:t>: Hřbitovní kostel v Soběslavi. Klášterní kostel ve Vyšším Brodě. 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http://upload.wikimedia.org/wikipedia/commons/thumb/7/7e/Hohenfurth_-_Klosterkirche_-Apsis_2.jpg/220px-Hohenfurth_-_Klosterkirche_-_Apsis_2.jpg   h</a:t>
            </a:r>
            <a:r>
              <a:rPr lang="cs-CZ" sz="1600" dirty="0" smtClean="0">
                <a:solidFill>
                  <a:srgbClr val="0070C0"/>
                </a:solidFill>
                <a:hlinkClick r:id="rId4"/>
              </a:rPr>
              <a:t>ttp://upload.wikimedia.org/wikipedia/commons/thumb/9/92/Sob%C4%9Bslav%2C_kostel_sv._V%C3%ADta%2C_v_pozad%C3%AD_v%C4%9B%C5%BE_kostela_sv._Petra_a_Pavla.jpg</a:t>
            </a:r>
            <a:endParaRPr lang="cs-CZ" sz="1600" dirty="0" smtClean="0">
              <a:solidFill>
                <a:srgbClr val="0070C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1600" u="sng" dirty="0" smtClean="0">
                <a:solidFill>
                  <a:schemeClr val="bg2">
                    <a:lumMod val="25000"/>
                  </a:schemeClr>
                </a:solidFill>
              </a:rPr>
              <a:t>Snímek 14</a:t>
            </a:r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</a:rPr>
              <a:t>: Karlštejn. </a:t>
            </a:r>
            <a:r>
              <a:rPr lang="cs-CZ" sz="1600" dirty="0" smtClean="0">
                <a:solidFill>
                  <a:srgbClr val="0070C0"/>
                </a:solidFill>
                <a:hlinkClick r:id="rId5"/>
              </a:rPr>
              <a:t>http://upload.wikimedia.org/wikipedia/commons/thumb/1/11/Karlstejn_castle_Czech_Republic.JPG/220px-Karlstejn_castle_Czech_Republic.JPG</a:t>
            </a:r>
            <a:r>
              <a:rPr lang="cs-CZ" sz="1600" dirty="0" smtClean="0">
                <a:solidFill>
                  <a:srgbClr val="0070C0"/>
                </a:solidFill>
              </a:rPr>
              <a:t>    </a:t>
            </a:r>
            <a:r>
              <a:rPr lang="cs-CZ" sz="1600" dirty="0" smtClean="0">
                <a:solidFill>
                  <a:srgbClr val="0070C0"/>
                </a:solidFill>
                <a:hlinkClick r:id="rId6"/>
              </a:rPr>
              <a:t>http://www.</a:t>
            </a:r>
            <a:r>
              <a:rPr lang="cs-CZ" sz="1600" dirty="0" err="1" smtClean="0">
                <a:solidFill>
                  <a:srgbClr val="0070C0"/>
                </a:solidFill>
                <a:hlinkClick r:id="rId6"/>
              </a:rPr>
              <a:t>stredovek.com</a:t>
            </a:r>
            <a:r>
              <a:rPr lang="cs-CZ" sz="1600" dirty="0" smtClean="0">
                <a:solidFill>
                  <a:srgbClr val="0070C0"/>
                </a:solidFill>
                <a:hlinkClick r:id="rId6"/>
              </a:rPr>
              <a:t>/</a:t>
            </a:r>
            <a:r>
              <a:rPr lang="cs-CZ" sz="1600" dirty="0" err="1" smtClean="0">
                <a:solidFill>
                  <a:srgbClr val="0070C0"/>
                </a:solidFill>
                <a:hlinkClick r:id="rId6"/>
              </a:rPr>
              <a:t>photos</a:t>
            </a:r>
            <a:r>
              <a:rPr lang="cs-CZ" sz="1600" dirty="0" smtClean="0">
                <a:solidFill>
                  <a:srgbClr val="0070C0"/>
                </a:solidFill>
                <a:hlinkClick r:id="rId6"/>
              </a:rPr>
              <a:t>/hrady/Kost/</a:t>
            </a:r>
            <a:r>
              <a:rPr lang="cs-CZ" sz="1600" dirty="0" err="1" smtClean="0">
                <a:solidFill>
                  <a:srgbClr val="0070C0"/>
                </a:solidFill>
                <a:hlinkClick r:id="rId6"/>
              </a:rPr>
              <a:t>Big</a:t>
            </a:r>
            <a:r>
              <a:rPr lang="cs-CZ" sz="1600" dirty="0" smtClean="0">
                <a:solidFill>
                  <a:srgbClr val="0070C0"/>
                </a:solidFill>
                <a:hlinkClick r:id="rId6"/>
              </a:rPr>
              <a:t>/Kost%2018.jpg</a:t>
            </a:r>
            <a:endParaRPr lang="cs-CZ" sz="1600" dirty="0" smtClean="0">
              <a:solidFill>
                <a:srgbClr val="0070C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1600" u="sng" dirty="0" smtClean="0">
                <a:solidFill>
                  <a:schemeClr val="bg2">
                    <a:lumMod val="25000"/>
                  </a:schemeClr>
                </a:solidFill>
              </a:rPr>
              <a:t>Snímek 15</a:t>
            </a:r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</a:rPr>
              <a:t>: Křivoklát. </a:t>
            </a:r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http://www.</a:t>
            </a:r>
            <a:r>
              <a:rPr lang="cs-CZ" sz="1600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stredovek.com</a:t>
            </a:r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/</a:t>
            </a:r>
            <a:r>
              <a:rPr lang="cs-CZ" sz="1600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photos</a:t>
            </a:r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/hrady/</a:t>
            </a:r>
            <a:r>
              <a:rPr lang="cs-CZ" sz="1600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Krivoklat</a:t>
            </a:r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/</a:t>
            </a:r>
            <a:r>
              <a:rPr lang="cs-CZ" sz="1600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Big</a:t>
            </a:r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/</a:t>
            </a:r>
            <a:r>
              <a:rPr lang="cs-CZ" sz="1600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Krivoklat</a:t>
            </a:r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%2016.jpg</a:t>
            </a:r>
            <a:endParaRPr lang="cs-CZ" sz="16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16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16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411</TotalTime>
  <Words>266</Words>
  <Application>Microsoft Office PowerPoint</Application>
  <PresentationFormat>Předvádění na obrazovce (4:3)</PresentationFormat>
  <Paragraphs>99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Jmění</vt:lpstr>
      <vt:lpstr>Snímek 1</vt:lpstr>
      <vt:lpstr>Gotická architektura </vt:lpstr>
      <vt:lpstr> Gotika</vt:lpstr>
      <vt:lpstr>Znaky gotiky:</vt:lpstr>
      <vt:lpstr>Snímek 5</vt:lpstr>
      <vt:lpstr>Snímek 6</vt:lpstr>
      <vt:lpstr>Snímek 7</vt:lpstr>
      <vt:lpstr>Rozeta v pařížské katedrále  Notre Dame</vt:lpstr>
      <vt:lpstr>Klášter v Předklášteří u Tišnova</vt:lpstr>
      <vt:lpstr>Snímek 10</vt:lpstr>
      <vt:lpstr>Snímek 11</vt:lpstr>
      <vt:lpstr>Snímek 12</vt:lpstr>
      <vt:lpstr>Snímek 13</vt:lpstr>
      <vt:lpstr>Nejznámější české hrady – Kost a Karlštejn</vt:lpstr>
      <vt:lpstr>Snímek 15</vt:lpstr>
      <vt:lpstr>Gotické stavby</vt:lpstr>
      <vt:lpstr>Citováno v licenci Wikimedia Commons   29. 1. 2013</vt:lpstr>
      <vt:lpstr>Citováno v licenci Wikimedia Commons  29. 1. 2013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D14</dc:title>
  <dc:creator>Mgr. Hana Míčová</dc:creator>
  <cp:lastModifiedBy>Hueeey</cp:lastModifiedBy>
  <cp:revision>50</cp:revision>
  <dcterms:created xsi:type="dcterms:W3CDTF">2013-02-05T21:39:39Z</dcterms:created>
  <dcterms:modified xsi:type="dcterms:W3CDTF">2013-06-04T21:07:22Z</dcterms:modified>
</cp:coreProperties>
</file>