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2" r:id="rId2"/>
    <p:sldId id="273" r:id="rId3"/>
    <p:sldId id="259" r:id="rId4"/>
    <p:sldId id="269" r:id="rId5"/>
    <p:sldId id="260" r:id="rId6"/>
    <p:sldId id="265" r:id="rId7"/>
    <p:sldId id="261" r:id="rId8"/>
    <p:sldId id="262" r:id="rId9"/>
    <p:sldId id="268" r:id="rId10"/>
    <p:sldId id="258" r:id="rId11"/>
    <p:sldId id="267" r:id="rId12"/>
    <p:sldId id="257" r:id="rId13"/>
    <p:sldId id="274" r:id="rId14"/>
    <p:sldId id="264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microsoft.com/office/2007/relationships/hdphoto" Target="../media/hdphoto2.wdp"/><Relationship Id="rId7" Type="http://schemas.microsoft.com/office/2007/relationships/hdphoto" Target="../media/hdphoto4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11" Type="http://schemas.microsoft.com/office/2007/relationships/hdphoto" Target="../media/hdphoto6.wdp"/><Relationship Id="rId5" Type="http://schemas.microsoft.com/office/2007/relationships/hdphoto" Target="../media/hdphoto3.wdp"/><Relationship Id="rId10" Type="http://schemas.openxmlformats.org/officeDocument/2006/relationships/image" Target="../media/image7.jpeg"/><Relationship Id="rId4" Type="http://schemas.openxmlformats.org/officeDocument/2006/relationships/image" Target="../media/image4.jpeg"/><Relationship Id="rId9" Type="http://schemas.microsoft.com/office/2007/relationships/hdphoto" Target="../media/hdphoto5.wdp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microsoft.com/office/2007/relationships/hdphoto" Target="../media/hdphoto8.wdp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7" Type="http://schemas.microsoft.com/office/2007/relationships/hdphoto" Target="../media/hdphoto11.wdp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microsoft.com/office/2007/relationships/hdphoto" Target="../media/hdphoto10.wdp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2.wdp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3.wdp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5" Type="http://schemas.microsoft.com/office/2007/relationships/hdphoto" Target="../media/hdphoto14.wdp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5.wdp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6.wdp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5" Type="http://schemas.microsoft.com/office/2007/relationships/hdphoto" Target="../media/hdphoto17.wdp"/><Relationship Id="rId4" Type="http://schemas.openxmlformats.org/officeDocument/2006/relationships/image" Target="../media/image19.jpe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8.wdp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5" Type="http://schemas.microsoft.com/office/2007/relationships/hdphoto" Target="../media/hdphoto19.wdp"/><Relationship Id="rId4" Type="http://schemas.openxmlformats.org/officeDocument/2006/relationships/image" Target="../media/image21.jpeg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20.wdp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5" Type="http://schemas.microsoft.com/office/2007/relationships/hdphoto" Target="../media/hdphoto21.wdp"/><Relationship Id="rId4" Type="http://schemas.openxmlformats.org/officeDocument/2006/relationships/image" Target="../media/image23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flipH="1">
            <a:off x="395536" y="373306"/>
            <a:ext cx="8343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latin typeface="Cambria" pitchFamily="18" charset="0"/>
              </a:rPr>
              <a:t>VY_32_INOVACE_001_Mnichovská zrada</a:t>
            </a:r>
            <a:endParaRPr lang="cs-CZ" b="1" dirty="0">
              <a:latin typeface="Cambria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446105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zápatí 3"/>
          <p:cNvSpPr txBox="1">
            <a:spLocks noGrp="1"/>
          </p:cNvSpPr>
          <p:nvPr/>
        </p:nvSpPr>
        <p:spPr>
          <a:xfrm>
            <a:off x="764579" y="6122629"/>
            <a:ext cx="7572375" cy="365125"/>
          </a:xfrm>
          <a:prstGeom prst="rect">
            <a:avLst/>
          </a:prstGeom>
          <a:noFill/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539551" y="1772816"/>
            <a:ext cx="8199009" cy="864096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Cambria" pitchFamily="18" charset="0"/>
              </a:rPr>
              <a:t>Mnichovská zrada</a:t>
            </a:r>
            <a:endParaRPr lang="cs-CZ" sz="4000" dirty="0">
              <a:solidFill>
                <a:schemeClr val="accent2">
                  <a:lumMod val="20000"/>
                  <a:lumOff val="80000"/>
                </a:schemeClr>
              </a:solidFill>
              <a:latin typeface="Cambria" pitchFamily="18" charset="0"/>
            </a:endParaRPr>
          </a:p>
        </p:txBody>
      </p:sp>
      <p:sp>
        <p:nvSpPr>
          <p:cNvPr id="7" name="Podnadpis 2"/>
          <p:cNvSpPr>
            <a:spLocks noGrp="1"/>
          </p:cNvSpPr>
          <p:nvPr>
            <p:ph type="subTitle" idx="1"/>
          </p:nvPr>
        </p:nvSpPr>
        <p:spPr>
          <a:xfrm>
            <a:off x="4531074" y="3068960"/>
            <a:ext cx="3989983" cy="936104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latin typeface="Cambria" pitchFamily="18" charset="0"/>
              </a:rPr>
              <a:t>Základní škola Čelákovice</a:t>
            </a:r>
            <a:endParaRPr lang="cs-CZ" sz="24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678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6562" y="1700808"/>
            <a:ext cx="8496945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latin typeface="Cambria" pitchFamily="18" charset="0"/>
              </a:rPr>
              <a:t>Autor</a:t>
            </a:r>
            <a:r>
              <a:rPr lang="cs-CZ" sz="1600" dirty="0">
                <a:latin typeface="Cambria" pitchFamily="18" charset="0"/>
              </a:rPr>
              <a:t>:  </a:t>
            </a:r>
            <a:r>
              <a:rPr lang="cs-CZ" sz="1600" dirty="0" smtClean="0">
                <a:latin typeface="Cambria" pitchFamily="18" charset="0"/>
              </a:rPr>
              <a:t>Mgr. František Šturma</a:t>
            </a:r>
          </a:p>
          <a:p>
            <a:r>
              <a:rPr lang="cs-CZ" sz="1600" b="1" dirty="0" smtClean="0">
                <a:latin typeface="Cambria" pitchFamily="18" charset="0"/>
              </a:rPr>
              <a:t>Vytvořeno</a:t>
            </a:r>
            <a:r>
              <a:rPr lang="cs-CZ" sz="1600" dirty="0">
                <a:latin typeface="Cambria" pitchFamily="18" charset="0"/>
              </a:rPr>
              <a:t>: </a:t>
            </a:r>
            <a:r>
              <a:rPr lang="cs-CZ" sz="1600" dirty="0" smtClean="0">
                <a:latin typeface="Cambria" pitchFamily="18" charset="0"/>
              </a:rPr>
              <a:t>4. 1. 2012</a:t>
            </a:r>
          </a:p>
          <a:p>
            <a:r>
              <a:rPr lang="cs-CZ" sz="1600" b="1" dirty="0">
                <a:latin typeface="Cambria" pitchFamily="18" charset="0"/>
              </a:rPr>
              <a:t>Stupeň a typ vzdělávání</a:t>
            </a:r>
            <a:r>
              <a:rPr lang="cs-CZ" sz="1600" dirty="0">
                <a:latin typeface="Cambria" pitchFamily="18" charset="0"/>
              </a:rPr>
              <a:t>: </a:t>
            </a:r>
            <a:r>
              <a:rPr lang="cs-CZ" sz="1600" dirty="0" smtClean="0">
                <a:latin typeface="Cambria" pitchFamily="18" charset="0"/>
              </a:rPr>
              <a:t>II</a:t>
            </a:r>
            <a:r>
              <a:rPr lang="cs-CZ" sz="1600" dirty="0">
                <a:latin typeface="Cambria" pitchFamily="18" charset="0"/>
              </a:rPr>
              <a:t>. </a:t>
            </a:r>
            <a:r>
              <a:rPr lang="cs-CZ" sz="1600" dirty="0" smtClean="0">
                <a:latin typeface="Cambria" pitchFamily="18" charset="0"/>
              </a:rPr>
              <a:t>stupeň ZŠ – 9. ročník</a:t>
            </a:r>
            <a:endParaRPr lang="cs-CZ" sz="1600" dirty="0">
              <a:latin typeface="Cambria" pitchFamily="18" charset="0"/>
            </a:endParaRPr>
          </a:p>
          <a:p>
            <a:endParaRPr lang="cs-CZ" sz="1600" b="1" dirty="0" smtClean="0">
              <a:latin typeface="Cambria" pitchFamily="18" charset="0"/>
            </a:endParaRPr>
          </a:p>
          <a:p>
            <a:r>
              <a:rPr lang="cs-CZ" sz="1600" b="1" dirty="0" smtClean="0">
                <a:latin typeface="Cambria" pitchFamily="18" charset="0"/>
              </a:rPr>
              <a:t>Vzdělávací oblast: </a:t>
            </a:r>
            <a:r>
              <a:rPr lang="cs-CZ" sz="1600" dirty="0" smtClean="0">
                <a:latin typeface="Cambria" pitchFamily="18" charset="0"/>
              </a:rPr>
              <a:t>Člověk a společnost</a:t>
            </a:r>
          </a:p>
          <a:p>
            <a:r>
              <a:rPr lang="cs-CZ" sz="1600" b="1" dirty="0" smtClean="0">
                <a:latin typeface="Cambria" pitchFamily="18" charset="0"/>
              </a:rPr>
              <a:t>Vzdělávací obor: </a:t>
            </a:r>
            <a:r>
              <a:rPr lang="cs-CZ" sz="1600" dirty="0" smtClean="0">
                <a:latin typeface="Cambria" pitchFamily="18" charset="0"/>
              </a:rPr>
              <a:t>Dějepis</a:t>
            </a:r>
          </a:p>
          <a:p>
            <a:r>
              <a:rPr lang="cs-CZ" sz="1600" b="1" dirty="0" smtClean="0">
                <a:latin typeface="Cambria" pitchFamily="18" charset="0"/>
              </a:rPr>
              <a:t>Téma</a:t>
            </a:r>
            <a:r>
              <a:rPr lang="cs-CZ" sz="1600" b="1" dirty="0">
                <a:latin typeface="Cambria" pitchFamily="18" charset="0"/>
              </a:rPr>
              <a:t>: </a:t>
            </a:r>
            <a:r>
              <a:rPr lang="cs-CZ" sz="1600" dirty="0">
                <a:latin typeface="Cambria" pitchFamily="18" charset="0"/>
              </a:rPr>
              <a:t> </a:t>
            </a:r>
            <a:r>
              <a:rPr lang="cs-CZ" sz="1600" dirty="0" smtClean="0">
                <a:latin typeface="Cambria" pitchFamily="18" charset="0"/>
              </a:rPr>
              <a:t>Ohrožení ČSR fašismem</a:t>
            </a:r>
          </a:p>
          <a:p>
            <a:endParaRPr lang="cs-CZ" sz="1600" dirty="0" smtClean="0">
              <a:latin typeface="Cambria" pitchFamily="18" charset="0"/>
            </a:endParaRPr>
          </a:p>
          <a:p>
            <a:r>
              <a:rPr lang="cs-CZ" sz="1600" b="1" dirty="0" smtClean="0">
                <a:latin typeface="Cambria" pitchFamily="18" charset="0"/>
              </a:rPr>
              <a:t>Anotace:</a:t>
            </a:r>
            <a:r>
              <a:rPr lang="cs-CZ" sz="1600" dirty="0" smtClean="0">
                <a:latin typeface="Cambria" pitchFamily="18" charset="0"/>
              </a:rPr>
              <a:t>  Prezentace přibližuje situaci v Československu v průběhu srpna a září 1938 – Runcimanovu misi, nátlak západních spojenců na naši vládu, všeobecnou mobilizaci, mnichovskou zradu a její důsledky.</a:t>
            </a:r>
          </a:p>
          <a:p>
            <a:endParaRPr lang="cs-CZ" sz="1600" b="1" dirty="0" smtClean="0">
              <a:latin typeface="Cambria" pitchFamily="18" charset="0"/>
            </a:endParaRPr>
          </a:p>
          <a:p>
            <a:r>
              <a:rPr lang="cs-CZ" sz="1600" b="1" dirty="0" smtClean="0">
                <a:latin typeface="Cambria" pitchFamily="18" charset="0"/>
              </a:rPr>
              <a:t>Druh učebního materiálu</a:t>
            </a:r>
            <a:r>
              <a:rPr lang="cs-CZ" sz="1600" dirty="0" smtClean="0">
                <a:latin typeface="Cambria" pitchFamily="18" charset="0"/>
              </a:rPr>
              <a:t>: prezentace</a:t>
            </a:r>
          </a:p>
          <a:p>
            <a:endParaRPr lang="cs-CZ" sz="1600" dirty="0">
              <a:latin typeface="Cambria" pitchFamily="18" charset="0"/>
            </a:endParaRPr>
          </a:p>
          <a:p>
            <a:r>
              <a:rPr lang="cs-CZ" sz="1600" b="1" dirty="0" smtClean="0">
                <a:latin typeface="Cambria" pitchFamily="18" charset="0"/>
              </a:rPr>
              <a:t>Očekávaný výstup</a:t>
            </a:r>
            <a:r>
              <a:rPr lang="cs-CZ" sz="1600" dirty="0" smtClean="0">
                <a:latin typeface="Cambria" pitchFamily="18" charset="0"/>
              </a:rPr>
              <a:t>:  Žáci  popíší zářijové události roku 1938, charakterizují průběh všeobecné mobilizace a cestu k mnichovské zradě  a její důsledky.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16883" y="766192"/>
            <a:ext cx="9144000" cy="79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r>
              <a:rPr lang="cs-CZ" sz="28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Cambria" pitchFamily="18" charset="0"/>
              </a:rPr>
              <a:t>Mnichovská zrada</a:t>
            </a:r>
            <a:endParaRPr lang="cs-CZ" sz="2800" b="1" dirty="0">
              <a:solidFill>
                <a:schemeClr val="accent2">
                  <a:lumMod val="20000"/>
                  <a:lumOff val="80000"/>
                </a:schemeClr>
              </a:solidFill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1414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892898"/>
            <a:ext cx="8229600" cy="2176062"/>
          </a:xfrm>
        </p:spPr>
        <p:txBody>
          <a:bodyPr>
            <a:normAutofit/>
          </a:bodyPr>
          <a:lstStyle/>
          <a:p>
            <a:pPr lvl="0"/>
            <a:r>
              <a:rPr lang="cs-CZ" sz="2400" dirty="0" smtClean="0">
                <a:latin typeface="Cambria" pitchFamily="18" charset="0"/>
              </a:rPr>
              <a:t>mise </a:t>
            </a:r>
            <a:r>
              <a:rPr lang="cs-CZ" sz="2400" i="1" dirty="0">
                <a:latin typeface="Cambria" pitchFamily="18" charset="0"/>
              </a:rPr>
              <a:t>lorda Waltera Runcimana</a:t>
            </a:r>
            <a:r>
              <a:rPr lang="cs-CZ" sz="2400" dirty="0">
                <a:latin typeface="Cambria" pitchFamily="18" charset="0"/>
              </a:rPr>
              <a:t> za účelem posouzení situace německé </a:t>
            </a:r>
            <a:r>
              <a:rPr lang="cs-CZ" sz="2400" dirty="0" smtClean="0">
                <a:latin typeface="Cambria" pitchFamily="18" charset="0"/>
              </a:rPr>
              <a:t>menšiny (srpen 1938)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závěr</a:t>
            </a:r>
            <a:r>
              <a:rPr lang="cs-CZ" sz="2400" dirty="0">
                <a:latin typeface="Cambria" pitchFamily="18" charset="0"/>
              </a:rPr>
              <a:t>, že soužití Čechů s Němci je nemožné</a:t>
            </a:r>
          </a:p>
          <a:p>
            <a:pPr lvl="2"/>
            <a:r>
              <a:rPr lang="cs-CZ" dirty="0">
                <a:latin typeface="Cambria" pitchFamily="18" charset="0"/>
              </a:rPr>
              <a:t>na výsledky mise </a:t>
            </a:r>
            <a:r>
              <a:rPr lang="cs-CZ" dirty="0" smtClean="0">
                <a:latin typeface="Cambria" pitchFamily="18" charset="0"/>
              </a:rPr>
              <a:t>se odvolávala </a:t>
            </a:r>
            <a:r>
              <a:rPr lang="cs-CZ" dirty="0">
                <a:latin typeface="Cambria" pitchFamily="18" charset="0"/>
              </a:rPr>
              <a:t>britská vláda ve svých </a:t>
            </a:r>
            <a:r>
              <a:rPr lang="cs-CZ" dirty="0" smtClean="0">
                <a:latin typeface="Cambria" pitchFamily="18" charset="0"/>
              </a:rPr>
              <a:t>následných postojích</a:t>
            </a:r>
            <a:endParaRPr lang="cs-CZ" dirty="0">
              <a:latin typeface="Cambria" pitchFamily="18" charset="0"/>
            </a:endParaRPr>
          </a:p>
          <a:p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72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3068960"/>
            <a:ext cx="6264696" cy="36724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80920" cy="648072"/>
          </a:xfrm>
        </p:spPr>
        <p:txBody>
          <a:bodyPr>
            <a:normAutofit/>
          </a:bodyPr>
          <a:lstStyle/>
          <a:p>
            <a:r>
              <a:rPr lang="cs-CZ" sz="3800" dirty="0" smtClean="0">
                <a:latin typeface="Cambria" pitchFamily="18" charset="0"/>
              </a:rPr>
              <a:t>Cesta k mnichovské zradě</a:t>
            </a:r>
            <a:endParaRPr lang="cs-CZ" sz="3800" dirty="0">
              <a:latin typeface="Cambria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942271" y="3747086"/>
            <a:ext cx="2736304" cy="1224136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atin typeface="Cambria" pitchFamily="18" charset="0"/>
              </a:rPr>
              <a:t>Červený Hrádek</a:t>
            </a:r>
          </a:p>
          <a:p>
            <a:pPr algn="ctr"/>
            <a:r>
              <a:rPr lang="cs-CZ" dirty="0" smtClean="0">
                <a:latin typeface="Cambria" pitchFamily="18" charset="0"/>
              </a:rPr>
              <a:t>(místo jednání lorda Runcimana se sudetskými Němci)</a:t>
            </a:r>
            <a:endParaRPr lang="cs-CZ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9851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3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3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3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3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39752" y="1412776"/>
            <a:ext cx="5040560" cy="5256583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4" cstate="screen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735796" y="2340811"/>
            <a:ext cx="5652628" cy="352267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6" cstate="screen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93303" y="1412776"/>
            <a:ext cx="7200801" cy="144016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8" cstate="screen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73989" y="3160665"/>
            <a:ext cx="7200800" cy="352839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10" cstate="screen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915816" y="2024843"/>
            <a:ext cx="3168352" cy="4032448"/>
          </a:xfrm>
          <a:prstGeom prst="rect">
            <a:avLst/>
          </a:prstGeom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375546" y="185777"/>
            <a:ext cx="8597687" cy="1224136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320040" indent="-32004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"/>
              <a:defRPr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0936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 2"/>
              <a:buChar char=""/>
              <a:defRPr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23544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2"/>
              <a:buChar char="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 2"/>
              <a:buChar char="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26464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 2"/>
              <a:buChar char="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73352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 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11096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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21408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22576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600" b="1" i="1" dirty="0" smtClean="0">
                <a:latin typeface="Cambria" pitchFamily="18" charset="0"/>
              </a:rPr>
              <a:t>21. září 1938</a:t>
            </a:r>
          </a:p>
          <a:p>
            <a:pPr lvl="1"/>
            <a:r>
              <a:rPr lang="cs-CZ" sz="2300" dirty="0" smtClean="0">
                <a:latin typeface="Cambria" pitchFamily="18" charset="0"/>
              </a:rPr>
              <a:t>tlak západních mocností(Francie a Velké Británie) na ČSR za účelem přistoupení na Hitlerovy požadavky</a:t>
            </a:r>
          </a:p>
          <a:p>
            <a:pPr marL="356616" lvl="1" indent="0">
              <a:buFont typeface="Wingdings 2"/>
              <a:buNone/>
            </a:pPr>
            <a:endParaRPr lang="cs-CZ" sz="2300" dirty="0" smtClean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885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8745" y="404664"/>
            <a:ext cx="4709255" cy="1800200"/>
          </a:xfrm>
        </p:spPr>
        <p:txBody>
          <a:bodyPr>
            <a:normAutofit/>
          </a:bodyPr>
          <a:lstStyle/>
          <a:p>
            <a:r>
              <a:rPr lang="cs-CZ" sz="2600" b="1" i="1" dirty="0" smtClean="0">
                <a:latin typeface="Cambria" pitchFamily="18" charset="0"/>
              </a:rPr>
              <a:t>23. září 1938</a:t>
            </a:r>
          </a:p>
          <a:p>
            <a:pPr lvl="1"/>
            <a:r>
              <a:rPr lang="cs-CZ" sz="2000" dirty="0" smtClean="0">
                <a:latin typeface="Cambria" pitchFamily="18" charset="0"/>
              </a:rPr>
              <a:t>vyhlášení </a:t>
            </a:r>
            <a:r>
              <a:rPr lang="cs-CZ" sz="2000" b="1" i="1" dirty="0">
                <a:latin typeface="Cambria" pitchFamily="18" charset="0"/>
              </a:rPr>
              <a:t>všeobecné </a:t>
            </a:r>
            <a:r>
              <a:rPr lang="cs-CZ" sz="2000" b="1" i="1" dirty="0" smtClean="0">
                <a:latin typeface="Cambria" pitchFamily="18" charset="0"/>
              </a:rPr>
              <a:t>mobilizace</a:t>
            </a:r>
          </a:p>
          <a:p>
            <a:pPr lvl="1"/>
            <a:r>
              <a:rPr lang="cs-CZ" sz="2300" dirty="0" smtClean="0">
                <a:latin typeface="Cambria" pitchFamily="18" charset="0"/>
              </a:rPr>
              <a:t>výjimečná </a:t>
            </a:r>
            <a:r>
              <a:rPr lang="cs-CZ" sz="2300" dirty="0">
                <a:latin typeface="Cambria" pitchFamily="18" charset="0"/>
              </a:rPr>
              <a:t>pospolitost národa v odhodlání bránit republiku</a:t>
            </a:r>
          </a:p>
          <a:p>
            <a:pPr lvl="1"/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7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260648"/>
            <a:ext cx="4392488" cy="55446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067981"/>
            <a:ext cx="3672408" cy="41764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Zaoblený obdélník 6"/>
          <p:cNvSpPr/>
          <p:nvPr/>
        </p:nvSpPr>
        <p:spPr>
          <a:xfrm>
            <a:off x="3041509" y="5805264"/>
            <a:ext cx="2016224" cy="86659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mbria" pitchFamily="18" charset="0"/>
              </a:rPr>
              <a:t>předseda vlády</a:t>
            </a:r>
          </a:p>
          <a:p>
            <a:pPr algn="ctr"/>
            <a:r>
              <a:rPr lang="cs-CZ" dirty="0" smtClean="0">
                <a:latin typeface="Cambria" pitchFamily="18" charset="0"/>
              </a:rPr>
              <a:t>Jan Syrový</a:t>
            </a:r>
          </a:p>
          <a:p>
            <a:pPr algn="ctr"/>
            <a:r>
              <a:rPr lang="cs-CZ" i="1" dirty="0" smtClean="0">
                <a:latin typeface="Cambria" pitchFamily="18" charset="0"/>
              </a:rPr>
              <a:t>(1888 – 1970)</a:t>
            </a:r>
            <a:endParaRPr lang="cs-CZ" i="1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4330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3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3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3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3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1600" y="116632"/>
            <a:ext cx="3689740" cy="35283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colorTemperature colorTemp="72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844" y="3645024"/>
            <a:ext cx="5455276" cy="30243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50000"/>
                    </a14:imgEffect>
                    <a14:imgEffect>
                      <a14:colorTemperature colorTemp="88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260648"/>
            <a:ext cx="3672408" cy="455231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Zaoblený obdélník 8"/>
          <p:cNvSpPr/>
          <p:nvPr/>
        </p:nvSpPr>
        <p:spPr>
          <a:xfrm>
            <a:off x="6012160" y="5373216"/>
            <a:ext cx="2160240" cy="7200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atin typeface="Cambria" pitchFamily="18" charset="0"/>
              </a:rPr>
              <a:t>všeobecná</a:t>
            </a:r>
          </a:p>
          <a:p>
            <a:pPr algn="ctr"/>
            <a:r>
              <a:rPr lang="cs-CZ" sz="2000" dirty="0" smtClean="0">
                <a:latin typeface="Cambria" pitchFamily="18" charset="0"/>
              </a:rPr>
              <a:t>mobilizace 1938</a:t>
            </a:r>
          </a:p>
        </p:txBody>
      </p:sp>
    </p:spTree>
    <p:extLst>
      <p:ext uri="{BB962C8B-B14F-4D97-AF65-F5344CB8AC3E}">
        <p14:creationId xmlns:p14="http://schemas.microsoft.com/office/powerpoint/2010/main" val="3700840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3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3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3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3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48072"/>
          </a:xfrm>
        </p:spPr>
        <p:txBody>
          <a:bodyPr>
            <a:normAutofit/>
          </a:bodyPr>
          <a:lstStyle/>
          <a:p>
            <a:r>
              <a:rPr lang="cs-CZ" sz="3800" dirty="0" smtClean="0">
                <a:latin typeface="Cambria" pitchFamily="18" charset="0"/>
              </a:rPr>
              <a:t>Mnichovská konference</a:t>
            </a:r>
            <a:endParaRPr lang="cs-CZ" sz="38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836712"/>
            <a:ext cx="8229600" cy="1944216"/>
          </a:xfrm>
        </p:spPr>
        <p:txBody>
          <a:bodyPr>
            <a:normAutofit lnSpcReduction="10000"/>
          </a:bodyPr>
          <a:lstStyle/>
          <a:p>
            <a:pPr lvl="0"/>
            <a:r>
              <a:rPr lang="cs-CZ" sz="2400" dirty="0">
                <a:latin typeface="Cambria" pitchFamily="18" charset="0"/>
              </a:rPr>
              <a:t>účast zástupců Německa </a:t>
            </a:r>
            <a:r>
              <a:rPr lang="cs-CZ" sz="2400" i="1" dirty="0">
                <a:latin typeface="Cambria" pitchFamily="18" charset="0"/>
              </a:rPr>
              <a:t>(Hitler), </a:t>
            </a:r>
            <a:r>
              <a:rPr lang="cs-CZ" sz="2400" dirty="0">
                <a:latin typeface="Cambria" pitchFamily="18" charset="0"/>
              </a:rPr>
              <a:t>Itálie </a:t>
            </a:r>
            <a:r>
              <a:rPr lang="cs-CZ" sz="2400" i="1" dirty="0">
                <a:latin typeface="Cambria" pitchFamily="18" charset="0"/>
              </a:rPr>
              <a:t>(Mussolini), </a:t>
            </a:r>
            <a:r>
              <a:rPr lang="cs-CZ" sz="2400" dirty="0">
                <a:latin typeface="Cambria" pitchFamily="18" charset="0"/>
              </a:rPr>
              <a:t>Francie </a:t>
            </a:r>
            <a:r>
              <a:rPr lang="cs-CZ" sz="2400" i="1" dirty="0">
                <a:latin typeface="Cambria" pitchFamily="18" charset="0"/>
              </a:rPr>
              <a:t>(Daladier), </a:t>
            </a:r>
            <a:r>
              <a:rPr lang="cs-CZ" sz="2400" dirty="0">
                <a:latin typeface="Cambria" pitchFamily="18" charset="0"/>
              </a:rPr>
              <a:t>Velké Británie </a:t>
            </a:r>
            <a:r>
              <a:rPr lang="cs-CZ" sz="2400" i="1" dirty="0">
                <a:latin typeface="Cambria" pitchFamily="18" charset="0"/>
              </a:rPr>
              <a:t>(Chamberlain)</a:t>
            </a:r>
          </a:p>
          <a:p>
            <a:pPr lvl="0"/>
            <a:r>
              <a:rPr lang="cs-CZ" sz="2400" dirty="0">
                <a:latin typeface="Cambria" pitchFamily="18" charset="0"/>
              </a:rPr>
              <a:t>českoslovenští zástupci přizváni nebyli</a:t>
            </a:r>
          </a:p>
          <a:p>
            <a:pPr lvl="0"/>
            <a:r>
              <a:rPr lang="cs-CZ" sz="2400" dirty="0">
                <a:latin typeface="Cambria" pitchFamily="18" charset="0"/>
              </a:rPr>
              <a:t>podpis dohody ultimativně nařizující Československu předat do správy </a:t>
            </a:r>
            <a:r>
              <a:rPr lang="cs-CZ" sz="2400" dirty="0" smtClean="0">
                <a:latin typeface="Cambria" pitchFamily="18" charset="0"/>
              </a:rPr>
              <a:t>Německa </a:t>
            </a:r>
            <a:r>
              <a:rPr lang="cs-CZ" sz="2400" dirty="0">
                <a:latin typeface="Cambria" pitchFamily="18" charset="0"/>
              </a:rPr>
              <a:t>většinu svého pohraničí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5379"/>
          <a:stretch/>
        </p:blipFill>
        <p:spPr>
          <a:xfrm>
            <a:off x="827584" y="2780928"/>
            <a:ext cx="7560840" cy="38164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Zaoblený obdélník 5"/>
          <p:cNvSpPr/>
          <p:nvPr/>
        </p:nvSpPr>
        <p:spPr>
          <a:xfrm>
            <a:off x="6228184" y="5949280"/>
            <a:ext cx="2592288" cy="64807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atin typeface="Cambria" pitchFamily="18" charset="0"/>
              </a:rPr>
              <a:t>Hitler podepisuje mnichovský diktát</a:t>
            </a:r>
            <a:endParaRPr lang="cs-CZ" sz="20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7974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3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3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3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3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404664"/>
            <a:ext cx="7848872" cy="58326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Zaoblený obdélník 4"/>
          <p:cNvSpPr/>
          <p:nvPr/>
        </p:nvSpPr>
        <p:spPr>
          <a:xfrm>
            <a:off x="1043608" y="4931838"/>
            <a:ext cx="2592288" cy="91440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atin typeface="Cambria" pitchFamily="18" charset="0"/>
              </a:rPr>
              <a:t>Mnichov - místo</a:t>
            </a:r>
          </a:p>
          <a:p>
            <a:pPr algn="ctr"/>
            <a:r>
              <a:rPr lang="cs-CZ" sz="2000" dirty="0" smtClean="0">
                <a:latin typeface="Cambria" pitchFamily="18" charset="0"/>
              </a:rPr>
              <a:t>konání konference  </a:t>
            </a:r>
            <a:endParaRPr lang="cs-CZ" sz="2000" dirty="0">
              <a:latin typeface="Cambria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colorTemperature colorTemp="72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16632"/>
            <a:ext cx="8928992" cy="66247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Zaoblený obdélník 6"/>
          <p:cNvSpPr/>
          <p:nvPr/>
        </p:nvSpPr>
        <p:spPr>
          <a:xfrm>
            <a:off x="5724128" y="5661248"/>
            <a:ext cx="2592288" cy="79459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atin typeface="Cambria" pitchFamily="18" charset="0"/>
              </a:rPr>
              <a:t>účastníci mnichovské</a:t>
            </a:r>
          </a:p>
          <a:p>
            <a:pPr algn="ctr"/>
            <a:r>
              <a:rPr lang="cs-CZ" sz="2000" dirty="0" smtClean="0">
                <a:latin typeface="Cambria" pitchFamily="18" charset="0"/>
              </a:rPr>
              <a:t>konference</a:t>
            </a:r>
            <a:endParaRPr lang="cs-CZ" sz="20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0428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3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3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3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3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3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3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3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3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116632"/>
            <a:ext cx="4968552" cy="446449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16" t="11011" r="34762" b="5011"/>
          <a:stretch/>
        </p:blipFill>
        <p:spPr>
          <a:xfrm>
            <a:off x="251520" y="2708920"/>
            <a:ext cx="4464496" cy="3892826"/>
          </a:xfrm>
          <a:prstGeom prst="rect">
            <a:avLst/>
          </a:prstGeom>
        </p:spPr>
      </p:pic>
      <p:sp>
        <p:nvSpPr>
          <p:cNvPr id="6" name="Zaoblený obdélník 5"/>
          <p:cNvSpPr/>
          <p:nvPr/>
        </p:nvSpPr>
        <p:spPr>
          <a:xfrm>
            <a:off x="6565338" y="4797152"/>
            <a:ext cx="2340260" cy="861899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mbria" pitchFamily="18" charset="0"/>
              </a:rPr>
              <a:t>„zachránce míru“ </a:t>
            </a:r>
          </a:p>
          <a:p>
            <a:pPr algn="ctr"/>
            <a:r>
              <a:rPr lang="cs-CZ" dirty="0" smtClean="0">
                <a:latin typeface="Cambria" pitchFamily="18" charset="0"/>
              </a:rPr>
              <a:t>Chamberlain po</a:t>
            </a:r>
          </a:p>
          <a:p>
            <a:pPr algn="ctr"/>
            <a:r>
              <a:rPr lang="cs-CZ" dirty="0" smtClean="0">
                <a:latin typeface="Cambria" pitchFamily="18" charset="0"/>
              </a:rPr>
              <a:t>návratu do Londýna</a:t>
            </a:r>
            <a:endParaRPr lang="cs-CZ" dirty="0">
              <a:latin typeface="Cambria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8859" y="1700808"/>
            <a:ext cx="2808312" cy="64807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mbria" pitchFamily="18" charset="0"/>
              </a:rPr>
              <a:t>Chamberlain v družném hovoru s Mussolinim</a:t>
            </a:r>
            <a:endParaRPr lang="cs-CZ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7291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3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3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3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3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3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3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3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3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colorTemperature colorTemp="5300"/>
                    </a14:imgEffect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993" y="2347438"/>
            <a:ext cx="8496944" cy="434679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67944" y="116632"/>
            <a:ext cx="4896544" cy="36004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Zaoblený obdélník 3"/>
          <p:cNvSpPr/>
          <p:nvPr/>
        </p:nvSpPr>
        <p:spPr>
          <a:xfrm>
            <a:off x="2511241" y="404664"/>
            <a:ext cx="2016224" cy="64807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mbria" pitchFamily="18" charset="0"/>
              </a:rPr>
              <a:t>sudetští Němci</a:t>
            </a:r>
          </a:p>
          <a:p>
            <a:pPr algn="ctr"/>
            <a:r>
              <a:rPr lang="cs-CZ" dirty="0" smtClean="0">
                <a:latin typeface="Cambria" pitchFamily="18" charset="0"/>
              </a:rPr>
              <a:t>ruší čs. hranice</a:t>
            </a:r>
            <a:endParaRPr lang="cs-CZ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0120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3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3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3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3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640" b="4093"/>
          <a:stretch/>
        </p:blipFill>
        <p:spPr>
          <a:xfrm>
            <a:off x="2257602" y="116632"/>
            <a:ext cx="6660232" cy="36004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colorTemperature colorTemp="7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229" y="3140968"/>
            <a:ext cx="6120680" cy="35283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Zaoblený obdélník 4"/>
          <p:cNvSpPr/>
          <p:nvPr/>
        </p:nvSpPr>
        <p:spPr>
          <a:xfrm>
            <a:off x="6084168" y="5686446"/>
            <a:ext cx="2016224" cy="69488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mbria" pitchFamily="18" charset="0"/>
              </a:rPr>
              <a:t>dojaté obyvatelky Chebu</a:t>
            </a:r>
            <a:endParaRPr lang="cs-CZ" dirty="0">
              <a:latin typeface="Cambria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11560" y="332656"/>
            <a:ext cx="2016224" cy="64807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mbria" pitchFamily="18" charset="0"/>
              </a:rPr>
              <a:t>vstup německé armády do Sudet</a:t>
            </a:r>
            <a:endParaRPr lang="cs-CZ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2232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3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3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3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3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3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3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3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3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3573625"/>
            <a:ext cx="5715000" cy="32667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88640"/>
            <a:ext cx="5112567" cy="39604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Zaoblený obdélník 3"/>
          <p:cNvSpPr/>
          <p:nvPr/>
        </p:nvSpPr>
        <p:spPr>
          <a:xfrm>
            <a:off x="5868144" y="836712"/>
            <a:ext cx="2088232" cy="79459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mbria" pitchFamily="18" charset="0"/>
              </a:rPr>
              <a:t>čeští uprchlíci</a:t>
            </a:r>
          </a:p>
          <a:p>
            <a:pPr algn="ctr"/>
            <a:r>
              <a:rPr lang="cs-CZ" dirty="0" smtClean="0">
                <a:latin typeface="Cambria" pitchFamily="18" charset="0"/>
              </a:rPr>
              <a:t>z pohraničí</a:t>
            </a:r>
            <a:endParaRPr lang="cs-CZ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2929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3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3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3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3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973358"/>
            <a:ext cx="8496943" cy="641008"/>
          </a:xfrm>
        </p:spPr>
        <p:txBody>
          <a:bodyPr/>
          <a:lstStyle/>
          <a:p>
            <a:pPr algn="ctr"/>
            <a:r>
              <a:rPr lang="cs-CZ" sz="3500" dirty="0" smtClean="0">
                <a:latin typeface="Cambria" pitchFamily="18" charset="0"/>
              </a:rPr>
              <a:t>Otázky a úkoly 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179512" y="980728"/>
            <a:ext cx="8784976" cy="151216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400" dirty="0" smtClean="0">
              <a:latin typeface="Cambria" pitchFamily="18" charset="0"/>
            </a:endParaRPr>
          </a:p>
          <a:p>
            <a:endParaRPr lang="cs-CZ" sz="2400" dirty="0">
              <a:latin typeface="Cambria" pitchFamily="18" charset="0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509993" y="1988840"/>
            <a:ext cx="8124013" cy="273630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tx1"/>
                </a:solidFill>
                <a:latin typeface="Cambria" pitchFamily="18" charset="0"/>
              </a:rPr>
              <a:t>1.	Jaký byl význam mise lorda Runcimana.</a:t>
            </a:r>
          </a:p>
          <a:p>
            <a:r>
              <a:rPr lang="cs-CZ" sz="2400" dirty="0" smtClean="0">
                <a:solidFill>
                  <a:schemeClr val="tx1"/>
                </a:solidFill>
                <a:latin typeface="Cambria" pitchFamily="18" charset="0"/>
              </a:rPr>
              <a:t>2.	Popište okolnosti všeobecné mobilizace v září 1938.</a:t>
            </a:r>
          </a:p>
          <a:p>
            <a:r>
              <a:rPr lang="cs-CZ" sz="2400" dirty="0" smtClean="0">
                <a:solidFill>
                  <a:schemeClr val="tx1"/>
                </a:solidFill>
                <a:latin typeface="Cambria" pitchFamily="18" charset="0"/>
              </a:rPr>
              <a:t>3.	V čem spočívala mnichovská dohoda. Kdo ji podepsal?</a:t>
            </a:r>
            <a:r>
              <a:rPr lang="cs-CZ" dirty="0">
                <a:solidFill>
                  <a:schemeClr val="tx1"/>
                </a:solidFill>
                <a:latin typeface="Cambria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Cambria" pitchFamily="18" charset="0"/>
              </a:rPr>
              <a:t>	Proč hovoříme o mnichovské zradě?</a:t>
            </a:r>
          </a:p>
          <a:p>
            <a:r>
              <a:rPr lang="cs-CZ" sz="2400" dirty="0" smtClean="0">
                <a:solidFill>
                  <a:schemeClr val="tx1"/>
                </a:solidFill>
                <a:latin typeface="Cambria" pitchFamily="18" charset="0"/>
              </a:rPr>
              <a:t>4.	Jaký máte názor na případnou obranu našich hranic 	po podpisu mnichovské dohody?</a:t>
            </a:r>
          </a:p>
        </p:txBody>
      </p:sp>
    </p:spTree>
    <p:extLst>
      <p:ext uri="{BB962C8B-B14F-4D97-AF65-F5344CB8AC3E}">
        <p14:creationId xmlns:p14="http://schemas.microsoft.com/office/powerpoint/2010/main" val="3605719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3584" y="404664"/>
            <a:ext cx="8718896" cy="59862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900" dirty="0" smtClean="0">
                <a:latin typeface="Cambria" pitchFamily="18" charset="0"/>
              </a:rPr>
              <a:t>Text: Mgr. František Šturma</a:t>
            </a:r>
          </a:p>
          <a:p>
            <a:endParaRPr lang="cs-CZ" sz="1900" dirty="0">
              <a:latin typeface="Cambria" pitchFamily="18" charset="0"/>
            </a:endParaRPr>
          </a:p>
          <a:p>
            <a:r>
              <a:rPr lang="cs-CZ" sz="1900" dirty="0" smtClean="0">
                <a:latin typeface="Cambria" pitchFamily="18" charset="0"/>
              </a:rPr>
              <a:t>Použité obrázky:</a:t>
            </a:r>
          </a:p>
          <a:p>
            <a:endParaRPr lang="cs-CZ" sz="1400" dirty="0" smtClean="0">
              <a:latin typeface="Cambria" pitchFamily="18" charset="0"/>
            </a:endParaRPr>
          </a:p>
          <a:p>
            <a:r>
              <a:rPr lang="cs-CZ" sz="1300" dirty="0" smtClean="0">
                <a:latin typeface="Cambria" pitchFamily="18" charset="0"/>
              </a:rPr>
              <a:t>Soubor:Cerveny_hradek_01.jpg</a:t>
            </a:r>
            <a:r>
              <a:rPr lang="cs-CZ" sz="1300" dirty="0">
                <a:latin typeface="Cambria" pitchFamily="18" charset="0"/>
              </a:rPr>
              <a:t>. In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: </a:t>
            </a:r>
            <a:r>
              <a:rPr lang="cs-CZ" sz="1300" dirty="0" err="1">
                <a:latin typeface="Cambria" pitchFamily="18" charset="0"/>
              </a:rPr>
              <a:t>the</a:t>
            </a:r>
            <a:r>
              <a:rPr lang="cs-CZ" sz="1300" dirty="0">
                <a:latin typeface="Cambria" pitchFamily="18" charset="0"/>
              </a:rPr>
              <a:t> free </a:t>
            </a:r>
            <a:r>
              <a:rPr lang="cs-CZ" sz="1300" dirty="0" err="1">
                <a:latin typeface="Cambria" pitchFamily="18" charset="0"/>
              </a:rPr>
              <a:t>encyclopedia</a:t>
            </a:r>
            <a:r>
              <a:rPr lang="cs-CZ" sz="1300" dirty="0">
                <a:latin typeface="Cambria" pitchFamily="18" charset="0"/>
              </a:rPr>
              <a:t> [online]. St. </a:t>
            </a:r>
            <a:r>
              <a:rPr lang="cs-CZ" sz="1300" dirty="0" err="1">
                <a:latin typeface="Cambria" pitchFamily="18" charset="0"/>
              </a:rPr>
              <a:t>Petersburg</a:t>
            </a:r>
            <a:r>
              <a:rPr lang="cs-CZ" sz="1300" dirty="0">
                <a:latin typeface="Cambria" pitchFamily="18" charset="0"/>
              </a:rPr>
              <a:t> (Florida) :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</a:t>
            </a:r>
            <a:r>
              <a:rPr lang="cs-CZ" sz="1300" dirty="0" err="1">
                <a:latin typeface="Cambria" pitchFamily="18" charset="0"/>
              </a:rPr>
              <a:t>Foundation</a:t>
            </a:r>
            <a:r>
              <a:rPr lang="cs-CZ" sz="1300" dirty="0">
                <a:latin typeface="Cambria" pitchFamily="18" charset="0"/>
              </a:rPr>
              <a:t>, [cit. 2011-12-20]. Dostupné z WWW: &lt; http://cs.wikipedia.org/wiki/Soubor:Cerveny_hradek_01.jpg</a:t>
            </a:r>
            <a:r>
              <a:rPr lang="cs-CZ" sz="1300" dirty="0" smtClean="0">
                <a:latin typeface="Cambria" pitchFamily="18" charset="0"/>
              </a:rPr>
              <a:t>&gt;.</a:t>
            </a:r>
          </a:p>
          <a:p>
            <a:endParaRPr lang="cs-CZ" sz="1300" dirty="0">
              <a:latin typeface="Cambria" pitchFamily="18" charset="0"/>
            </a:endParaRPr>
          </a:p>
          <a:p>
            <a:r>
              <a:rPr lang="cs-CZ" sz="1300" dirty="0">
                <a:latin typeface="Cambria" pitchFamily="18" charset="0"/>
              </a:rPr>
              <a:t>Soubor:VEČERNí_ČESKé_SLOVO_22._9._1938.jpg. In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: </a:t>
            </a:r>
            <a:r>
              <a:rPr lang="cs-CZ" sz="1300" dirty="0" err="1">
                <a:latin typeface="Cambria" pitchFamily="18" charset="0"/>
              </a:rPr>
              <a:t>the</a:t>
            </a:r>
            <a:r>
              <a:rPr lang="cs-CZ" sz="1300" dirty="0">
                <a:latin typeface="Cambria" pitchFamily="18" charset="0"/>
              </a:rPr>
              <a:t> free </a:t>
            </a:r>
            <a:r>
              <a:rPr lang="cs-CZ" sz="1300" dirty="0" err="1">
                <a:latin typeface="Cambria" pitchFamily="18" charset="0"/>
              </a:rPr>
              <a:t>encyclopedia</a:t>
            </a:r>
            <a:r>
              <a:rPr lang="cs-CZ" sz="1300" dirty="0">
                <a:latin typeface="Cambria" pitchFamily="18" charset="0"/>
              </a:rPr>
              <a:t> [online]. St. </a:t>
            </a:r>
            <a:r>
              <a:rPr lang="cs-CZ" sz="1300" dirty="0" err="1">
                <a:latin typeface="Cambria" pitchFamily="18" charset="0"/>
              </a:rPr>
              <a:t>Petersburg</a:t>
            </a:r>
            <a:r>
              <a:rPr lang="cs-CZ" sz="1300" dirty="0">
                <a:latin typeface="Cambria" pitchFamily="18" charset="0"/>
              </a:rPr>
              <a:t> (Florida) :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</a:t>
            </a:r>
            <a:r>
              <a:rPr lang="cs-CZ" sz="1300" dirty="0" err="1">
                <a:latin typeface="Cambria" pitchFamily="18" charset="0"/>
              </a:rPr>
              <a:t>Foundation</a:t>
            </a:r>
            <a:r>
              <a:rPr lang="cs-CZ" sz="1300" dirty="0">
                <a:latin typeface="Cambria" pitchFamily="18" charset="0"/>
              </a:rPr>
              <a:t>, [cit. 2011-12-20]. Dostupné z WWW: &lt; http://cs.wikipedia.org/wiki/Soubor:VEČERNí_ČESKé_SLOVO_22._9._1938.jpg</a:t>
            </a:r>
            <a:r>
              <a:rPr lang="cs-CZ" sz="1300" dirty="0" smtClean="0">
                <a:latin typeface="Cambria" pitchFamily="18" charset="0"/>
              </a:rPr>
              <a:t>&gt;.</a:t>
            </a:r>
          </a:p>
          <a:p>
            <a:endParaRPr lang="cs-CZ" sz="1300" dirty="0">
              <a:latin typeface="Cambria" pitchFamily="18" charset="0"/>
            </a:endParaRPr>
          </a:p>
          <a:p>
            <a:r>
              <a:rPr lang="cs-CZ" sz="1300" dirty="0" err="1">
                <a:latin typeface="Cambria" pitchFamily="18" charset="0"/>
              </a:rPr>
              <a:t>Soubor:JAN_SYROVÝ.jpg</a:t>
            </a:r>
            <a:r>
              <a:rPr lang="cs-CZ" sz="1300" dirty="0">
                <a:latin typeface="Cambria" pitchFamily="18" charset="0"/>
              </a:rPr>
              <a:t>. In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: </a:t>
            </a:r>
            <a:r>
              <a:rPr lang="cs-CZ" sz="1300" dirty="0" err="1">
                <a:latin typeface="Cambria" pitchFamily="18" charset="0"/>
              </a:rPr>
              <a:t>the</a:t>
            </a:r>
            <a:r>
              <a:rPr lang="cs-CZ" sz="1300" dirty="0">
                <a:latin typeface="Cambria" pitchFamily="18" charset="0"/>
              </a:rPr>
              <a:t> free </a:t>
            </a:r>
            <a:r>
              <a:rPr lang="cs-CZ" sz="1300" dirty="0" err="1">
                <a:latin typeface="Cambria" pitchFamily="18" charset="0"/>
              </a:rPr>
              <a:t>encyclopedia</a:t>
            </a:r>
            <a:r>
              <a:rPr lang="cs-CZ" sz="1300" dirty="0">
                <a:latin typeface="Cambria" pitchFamily="18" charset="0"/>
              </a:rPr>
              <a:t> [online]. St. </a:t>
            </a:r>
            <a:r>
              <a:rPr lang="cs-CZ" sz="1300" dirty="0" err="1">
                <a:latin typeface="Cambria" pitchFamily="18" charset="0"/>
              </a:rPr>
              <a:t>Petersburg</a:t>
            </a:r>
            <a:r>
              <a:rPr lang="cs-CZ" sz="1300" dirty="0">
                <a:latin typeface="Cambria" pitchFamily="18" charset="0"/>
              </a:rPr>
              <a:t> (Florida) :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</a:t>
            </a:r>
            <a:r>
              <a:rPr lang="cs-CZ" sz="1300" dirty="0" err="1">
                <a:latin typeface="Cambria" pitchFamily="18" charset="0"/>
              </a:rPr>
              <a:t>Foundation</a:t>
            </a:r>
            <a:r>
              <a:rPr lang="cs-CZ" sz="1300" dirty="0">
                <a:latin typeface="Cambria" pitchFamily="18" charset="0"/>
              </a:rPr>
              <a:t>, [cit. 2011-12-20]. Dostupné z WWW: &lt; http://cs.wikipedia.org/wiki/</a:t>
            </a:r>
            <a:r>
              <a:rPr lang="cs-CZ" sz="1300" dirty="0" err="1">
                <a:latin typeface="Cambria" pitchFamily="18" charset="0"/>
              </a:rPr>
              <a:t>Soubor:JAN_SYROVÝ.jpg</a:t>
            </a:r>
            <a:r>
              <a:rPr lang="cs-CZ" sz="1300" dirty="0" smtClean="0">
                <a:latin typeface="Cambria" pitchFamily="18" charset="0"/>
              </a:rPr>
              <a:t>&gt;.</a:t>
            </a:r>
          </a:p>
          <a:p>
            <a:endParaRPr lang="cs-CZ" sz="1300" dirty="0">
              <a:latin typeface="Cambria" pitchFamily="18" charset="0"/>
            </a:endParaRPr>
          </a:p>
          <a:p>
            <a:r>
              <a:rPr lang="cs-CZ" sz="1300" dirty="0">
                <a:latin typeface="Cambria" pitchFamily="18" charset="0"/>
              </a:rPr>
              <a:t>Soubor:Field_winter_</a:t>
            </a:r>
            <a:r>
              <a:rPr lang="cs-CZ" sz="1300" dirty="0" err="1">
                <a:latin typeface="Cambria" pitchFamily="18" charset="0"/>
              </a:rPr>
              <a:t>uniform</a:t>
            </a:r>
            <a:r>
              <a:rPr lang="cs-CZ" sz="1300" dirty="0">
                <a:latin typeface="Cambria" pitchFamily="18" charset="0"/>
              </a:rPr>
              <a:t>_-_Czechoslovak_Army_(1930-35).jpg . In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: </a:t>
            </a:r>
            <a:r>
              <a:rPr lang="cs-CZ" sz="1300" dirty="0" err="1">
                <a:latin typeface="Cambria" pitchFamily="18" charset="0"/>
              </a:rPr>
              <a:t>the</a:t>
            </a:r>
            <a:r>
              <a:rPr lang="cs-CZ" sz="1300" dirty="0">
                <a:latin typeface="Cambria" pitchFamily="18" charset="0"/>
              </a:rPr>
              <a:t> free </a:t>
            </a:r>
            <a:r>
              <a:rPr lang="cs-CZ" sz="1300" dirty="0" err="1">
                <a:latin typeface="Cambria" pitchFamily="18" charset="0"/>
              </a:rPr>
              <a:t>encyclopedia</a:t>
            </a:r>
            <a:r>
              <a:rPr lang="cs-CZ" sz="1300" dirty="0">
                <a:latin typeface="Cambria" pitchFamily="18" charset="0"/>
              </a:rPr>
              <a:t> [online]. St. </a:t>
            </a:r>
            <a:r>
              <a:rPr lang="cs-CZ" sz="1300" dirty="0" err="1">
                <a:latin typeface="Cambria" pitchFamily="18" charset="0"/>
              </a:rPr>
              <a:t>Petersburg</a:t>
            </a:r>
            <a:r>
              <a:rPr lang="cs-CZ" sz="1300" dirty="0">
                <a:latin typeface="Cambria" pitchFamily="18" charset="0"/>
              </a:rPr>
              <a:t> (Florida) :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</a:t>
            </a:r>
            <a:r>
              <a:rPr lang="cs-CZ" sz="1300" dirty="0" err="1">
                <a:latin typeface="Cambria" pitchFamily="18" charset="0"/>
              </a:rPr>
              <a:t>Foundation</a:t>
            </a:r>
            <a:r>
              <a:rPr lang="cs-CZ" sz="1300" dirty="0">
                <a:latin typeface="Cambria" pitchFamily="18" charset="0"/>
              </a:rPr>
              <a:t>, [cit. 2011-12-20]. Dostupné z WWW: &lt;http://commons.wikimedia.org/wiki/File:Field_winter_</a:t>
            </a:r>
            <a:r>
              <a:rPr lang="cs-CZ" sz="1300" dirty="0" err="1">
                <a:latin typeface="Cambria" pitchFamily="18" charset="0"/>
              </a:rPr>
              <a:t>uniform</a:t>
            </a:r>
            <a:r>
              <a:rPr lang="cs-CZ" sz="1300" dirty="0">
                <a:latin typeface="Cambria" pitchFamily="18" charset="0"/>
              </a:rPr>
              <a:t>_-_</a:t>
            </a:r>
            <a:r>
              <a:rPr lang="cs-CZ" sz="1300" dirty="0" err="1">
                <a:latin typeface="Cambria" pitchFamily="18" charset="0"/>
              </a:rPr>
              <a:t>Czechoslovak_Army</a:t>
            </a:r>
            <a:r>
              <a:rPr lang="cs-CZ" sz="1300" dirty="0">
                <a:latin typeface="Cambria" pitchFamily="18" charset="0"/>
              </a:rPr>
              <a:t>_(1930-35).</a:t>
            </a:r>
            <a:r>
              <a:rPr lang="cs-CZ" sz="1300" dirty="0" err="1">
                <a:latin typeface="Cambria" pitchFamily="18" charset="0"/>
              </a:rPr>
              <a:t>jpg</a:t>
            </a:r>
            <a:r>
              <a:rPr lang="cs-CZ" sz="1300" dirty="0" smtClean="0">
                <a:latin typeface="Cambria" pitchFamily="18" charset="0"/>
              </a:rPr>
              <a:t>&gt;.</a:t>
            </a:r>
          </a:p>
          <a:p>
            <a:endParaRPr lang="cs-CZ" sz="1300" dirty="0">
              <a:latin typeface="Cambria" pitchFamily="18" charset="0"/>
            </a:endParaRPr>
          </a:p>
          <a:p>
            <a:r>
              <a:rPr lang="cs-CZ" sz="1300" dirty="0">
                <a:latin typeface="Cambria" pitchFamily="18" charset="0"/>
              </a:rPr>
              <a:t>Soubor:Mobilizace_září_1938.jpg. In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: </a:t>
            </a:r>
            <a:r>
              <a:rPr lang="cs-CZ" sz="1300" dirty="0" err="1">
                <a:latin typeface="Cambria" pitchFamily="18" charset="0"/>
              </a:rPr>
              <a:t>the</a:t>
            </a:r>
            <a:r>
              <a:rPr lang="cs-CZ" sz="1300" dirty="0">
                <a:latin typeface="Cambria" pitchFamily="18" charset="0"/>
              </a:rPr>
              <a:t> free </a:t>
            </a:r>
            <a:r>
              <a:rPr lang="cs-CZ" sz="1300" dirty="0" err="1">
                <a:latin typeface="Cambria" pitchFamily="18" charset="0"/>
              </a:rPr>
              <a:t>encyclopedia</a:t>
            </a:r>
            <a:r>
              <a:rPr lang="cs-CZ" sz="1300" dirty="0">
                <a:latin typeface="Cambria" pitchFamily="18" charset="0"/>
              </a:rPr>
              <a:t> [online]. St. </a:t>
            </a:r>
            <a:r>
              <a:rPr lang="cs-CZ" sz="1300" dirty="0" err="1">
                <a:latin typeface="Cambria" pitchFamily="18" charset="0"/>
              </a:rPr>
              <a:t>Petersburg</a:t>
            </a:r>
            <a:r>
              <a:rPr lang="cs-CZ" sz="1300" dirty="0">
                <a:latin typeface="Cambria" pitchFamily="18" charset="0"/>
              </a:rPr>
              <a:t> (Florida) :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</a:t>
            </a:r>
            <a:r>
              <a:rPr lang="cs-CZ" sz="1300" dirty="0" err="1">
                <a:latin typeface="Cambria" pitchFamily="18" charset="0"/>
              </a:rPr>
              <a:t>Foundation</a:t>
            </a:r>
            <a:r>
              <a:rPr lang="cs-CZ" sz="1300" dirty="0">
                <a:latin typeface="Cambria" pitchFamily="18" charset="0"/>
              </a:rPr>
              <a:t>, [cit. 2011-12-20]. Dostupné z WWW: &lt; http://cs.wikipedia.org/wiki/Soubor:Mobilizace_září_1938.jpg</a:t>
            </a:r>
            <a:r>
              <a:rPr lang="cs-CZ" sz="1300" dirty="0" smtClean="0">
                <a:latin typeface="Cambria" pitchFamily="18" charset="0"/>
              </a:rPr>
              <a:t>&gt;.</a:t>
            </a:r>
          </a:p>
          <a:p>
            <a:endParaRPr lang="cs-CZ" sz="1300" dirty="0">
              <a:latin typeface="Cambria" pitchFamily="18" charset="0"/>
            </a:endParaRPr>
          </a:p>
          <a:p>
            <a:r>
              <a:rPr lang="cs-CZ" sz="1300" dirty="0">
                <a:latin typeface="Cambria" pitchFamily="18" charset="0"/>
              </a:rPr>
              <a:t>Soubor:15_cm_těžký_kanón_vz._15.jpg. In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: </a:t>
            </a:r>
            <a:r>
              <a:rPr lang="cs-CZ" sz="1300" dirty="0" err="1">
                <a:latin typeface="Cambria" pitchFamily="18" charset="0"/>
              </a:rPr>
              <a:t>the</a:t>
            </a:r>
            <a:r>
              <a:rPr lang="cs-CZ" sz="1300" dirty="0">
                <a:latin typeface="Cambria" pitchFamily="18" charset="0"/>
              </a:rPr>
              <a:t> free </a:t>
            </a:r>
            <a:r>
              <a:rPr lang="cs-CZ" sz="1300" dirty="0" err="1">
                <a:latin typeface="Cambria" pitchFamily="18" charset="0"/>
              </a:rPr>
              <a:t>encyclopedia</a:t>
            </a:r>
            <a:r>
              <a:rPr lang="cs-CZ" sz="1300" dirty="0">
                <a:latin typeface="Cambria" pitchFamily="18" charset="0"/>
              </a:rPr>
              <a:t> [online]. St. </a:t>
            </a:r>
            <a:r>
              <a:rPr lang="cs-CZ" sz="1300" dirty="0" err="1">
                <a:latin typeface="Cambria" pitchFamily="18" charset="0"/>
              </a:rPr>
              <a:t>Petersburg</a:t>
            </a:r>
            <a:r>
              <a:rPr lang="cs-CZ" sz="1300" dirty="0">
                <a:latin typeface="Cambria" pitchFamily="18" charset="0"/>
              </a:rPr>
              <a:t> (Florida) :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</a:t>
            </a:r>
            <a:r>
              <a:rPr lang="cs-CZ" sz="1300" dirty="0" err="1">
                <a:latin typeface="Cambria" pitchFamily="18" charset="0"/>
              </a:rPr>
              <a:t>Foundation</a:t>
            </a:r>
            <a:r>
              <a:rPr lang="cs-CZ" sz="1300" dirty="0">
                <a:latin typeface="Cambria" pitchFamily="18" charset="0"/>
              </a:rPr>
              <a:t>, [cit. 2011-12-20]. Dostupné z WWW: &lt; http://commons.wikimedia.org/wiki/File:15_cm_těžký_kanón_vz._15.jpg</a:t>
            </a:r>
            <a:r>
              <a:rPr lang="cs-CZ" sz="1300" dirty="0" smtClean="0">
                <a:latin typeface="Cambria" pitchFamily="18" charset="0"/>
              </a:rPr>
              <a:t>&gt;.</a:t>
            </a:r>
          </a:p>
          <a:p>
            <a:endParaRPr lang="cs-CZ" sz="1300" dirty="0">
              <a:latin typeface="Cambria" pitchFamily="18" charset="0"/>
            </a:endParaRPr>
          </a:p>
          <a:p>
            <a:r>
              <a:rPr lang="cs-CZ" sz="1300" dirty="0" err="1">
                <a:latin typeface="Cambria" pitchFamily="18" charset="0"/>
              </a:rPr>
              <a:t>Soubor:Záseky_na_silnici_u_Nové_Huti.jpg</a:t>
            </a:r>
            <a:r>
              <a:rPr lang="cs-CZ" sz="1300" dirty="0">
                <a:latin typeface="Cambria" pitchFamily="18" charset="0"/>
              </a:rPr>
              <a:t>. In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: </a:t>
            </a:r>
            <a:r>
              <a:rPr lang="cs-CZ" sz="1300" dirty="0" err="1">
                <a:latin typeface="Cambria" pitchFamily="18" charset="0"/>
              </a:rPr>
              <a:t>the</a:t>
            </a:r>
            <a:r>
              <a:rPr lang="cs-CZ" sz="1300" dirty="0">
                <a:latin typeface="Cambria" pitchFamily="18" charset="0"/>
              </a:rPr>
              <a:t> free </a:t>
            </a:r>
            <a:r>
              <a:rPr lang="cs-CZ" sz="1300" dirty="0" err="1">
                <a:latin typeface="Cambria" pitchFamily="18" charset="0"/>
              </a:rPr>
              <a:t>encyclopedia</a:t>
            </a:r>
            <a:r>
              <a:rPr lang="cs-CZ" sz="1300" dirty="0">
                <a:latin typeface="Cambria" pitchFamily="18" charset="0"/>
              </a:rPr>
              <a:t> [online]. St. </a:t>
            </a:r>
            <a:r>
              <a:rPr lang="cs-CZ" sz="1300" dirty="0" err="1">
                <a:latin typeface="Cambria" pitchFamily="18" charset="0"/>
              </a:rPr>
              <a:t>Petersburg</a:t>
            </a:r>
            <a:r>
              <a:rPr lang="cs-CZ" sz="1300" dirty="0">
                <a:latin typeface="Cambria" pitchFamily="18" charset="0"/>
              </a:rPr>
              <a:t> (Florida) :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</a:t>
            </a:r>
            <a:r>
              <a:rPr lang="cs-CZ" sz="1300" dirty="0" err="1">
                <a:latin typeface="Cambria" pitchFamily="18" charset="0"/>
              </a:rPr>
              <a:t>Foundation</a:t>
            </a:r>
            <a:r>
              <a:rPr lang="cs-CZ" sz="1300" dirty="0">
                <a:latin typeface="Cambria" pitchFamily="18" charset="0"/>
              </a:rPr>
              <a:t>, [cit. 2011-12-20]. Dostupné z WWW: &lt; http://commons.wikimedia.org/wiki/</a:t>
            </a:r>
            <a:r>
              <a:rPr lang="cs-CZ" sz="1300" dirty="0" err="1">
                <a:latin typeface="Cambria" pitchFamily="18" charset="0"/>
              </a:rPr>
              <a:t>File:Záseky_na_silnici_u_Nové_Huti.jpg</a:t>
            </a:r>
            <a:r>
              <a:rPr lang="cs-CZ" sz="1300" dirty="0">
                <a:latin typeface="Cambria" pitchFamily="18" charset="0"/>
              </a:rPr>
              <a:t>&gt;.</a:t>
            </a:r>
          </a:p>
        </p:txBody>
      </p:sp>
    </p:spTree>
    <p:extLst>
      <p:ext uri="{BB962C8B-B14F-4D97-AF65-F5344CB8AC3E}">
        <p14:creationId xmlns:p14="http://schemas.microsoft.com/office/powerpoint/2010/main" val="4164804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1921" y="548680"/>
            <a:ext cx="8568952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300" dirty="0">
                <a:latin typeface="Cambria" pitchFamily="18" charset="0"/>
              </a:rPr>
              <a:t>Soubor:Bundesarchiv_Bild_146-1976-033-06,_Műnchener_Abkommen,_Unterschrift_Adolf_Hitler.jpg . In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: </a:t>
            </a:r>
            <a:r>
              <a:rPr lang="cs-CZ" sz="1300" dirty="0" err="1">
                <a:latin typeface="Cambria" pitchFamily="18" charset="0"/>
              </a:rPr>
              <a:t>the</a:t>
            </a:r>
            <a:r>
              <a:rPr lang="cs-CZ" sz="1300" dirty="0">
                <a:latin typeface="Cambria" pitchFamily="18" charset="0"/>
              </a:rPr>
              <a:t> free </a:t>
            </a:r>
            <a:r>
              <a:rPr lang="cs-CZ" sz="1300" dirty="0" err="1">
                <a:latin typeface="Cambria" pitchFamily="18" charset="0"/>
              </a:rPr>
              <a:t>encyclopedia</a:t>
            </a:r>
            <a:r>
              <a:rPr lang="cs-CZ" sz="1300" dirty="0">
                <a:latin typeface="Cambria" pitchFamily="18" charset="0"/>
              </a:rPr>
              <a:t> [online]. St. </a:t>
            </a:r>
            <a:r>
              <a:rPr lang="cs-CZ" sz="1300" dirty="0" err="1">
                <a:latin typeface="Cambria" pitchFamily="18" charset="0"/>
              </a:rPr>
              <a:t>Petersburg</a:t>
            </a:r>
            <a:r>
              <a:rPr lang="cs-CZ" sz="1300" dirty="0">
                <a:latin typeface="Cambria" pitchFamily="18" charset="0"/>
              </a:rPr>
              <a:t> (Florida) :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</a:t>
            </a:r>
            <a:r>
              <a:rPr lang="cs-CZ" sz="1300" dirty="0" err="1">
                <a:latin typeface="Cambria" pitchFamily="18" charset="0"/>
              </a:rPr>
              <a:t>Foundation</a:t>
            </a:r>
            <a:r>
              <a:rPr lang="cs-CZ" sz="1300" dirty="0">
                <a:latin typeface="Cambria" pitchFamily="18" charset="0"/>
              </a:rPr>
              <a:t>, [cit. 2011-12-20]. Dostupné z WWW: &lt;http://cs.wikipedia.org/wiki/Soubor:Bundesarchiv_Bild_146-1976-033-06,_Műnchener_Abkommen,_Unterschrift_Adolf_Hitler.jpg</a:t>
            </a:r>
            <a:r>
              <a:rPr lang="cs-CZ" sz="1300" dirty="0" smtClean="0">
                <a:latin typeface="Cambria" pitchFamily="18" charset="0"/>
              </a:rPr>
              <a:t>&gt;.</a:t>
            </a:r>
          </a:p>
          <a:p>
            <a:endParaRPr lang="cs-CZ" sz="1300" dirty="0">
              <a:latin typeface="Cambria" pitchFamily="18" charset="0"/>
            </a:endParaRPr>
          </a:p>
          <a:p>
            <a:r>
              <a:rPr lang="cs-CZ" sz="1300" dirty="0" err="1">
                <a:latin typeface="Cambria" pitchFamily="18" charset="0"/>
              </a:rPr>
              <a:t>Soubor:Fuhrerbau_Munich.jpg</a:t>
            </a:r>
            <a:r>
              <a:rPr lang="cs-CZ" sz="1300" dirty="0">
                <a:latin typeface="Cambria" pitchFamily="18" charset="0"/>
              </a:rPr>
              <a:t>. In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: </a:t>
            </a:r>
            <a:r>
              <a:rPr lang="cs-CZ" sz="1300" dirty="0" err="1">
                <a:latin typeface="Cambria" pitchFamily="18" charset="0"/>
              </a:rPr>
              <a:t>the</a:t>
            </a:r>
            <a:r>
              <a:rPr lang="cs-CZ" sz="1300" dirty="0">
                <a:latin typeface="Cambria" pitchFamily="18" charset="0"/>
              </a:rPr>
              <a:t> free </a:t>
            </a:r>
            <a:r>
              <a:rPr lang="cs-CZ" sz="1300" dirty="0" err="1">
                <a:latin typeface="Cambria" pitchFamily="18" charset="0"/>
              </a:rPr>
              <a:t>encyclopedia</a:t>
            </a:r>
            <a:r>
              <a:rPr lang="cs-CZ" sz="1300" dirty="0">
                <a:latin typeface="Cambria" pitchFamily="18" charset="0"/>
              </a:rPr>
              <a:t> [online]. St. </a:t>
            </a:r>
            <a:r>
              <a:rPr lang="cs-CZ" sz="1300" dirty="0" err="1">
                <a:latin typeface="Cambria" pitchFamily="18" charset="0"/>
              </a:rPr>
              <a:t>Petersburg</a:t>
            </a:r>
            <a:r>
              <a:rPr lang="cs-CZ" sz="1300" dirty="0">
                <a:latin typeface="Cambria" pitchFamily="18" charset="0"/>
              </a:rPr>
              <a:t> (Florida) :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</a:t>
            </a:r>
            <a:r>
              <a:rPr lang="cs-CZ" sz="1300" dirty="0" err="1">
                <a:latin typeface="Cambria" pitchFamily="18" charset="0"/>
              </a:rPr>
              <a:t>Foundation</a:t>
            </a:r>
            <a:r>
              <a:rPr lang="cs-CZ" sz="1300" dirty="0">
                <a:latin typeface="Cambria" pitchFamily="18" charset="0"/>
              </a:rPr>
              <a:t>, [cit. 2011-12-20]. Dostupné z WWW: &lt; http://cs.wikipedia.org/wiki/</a:t>
            </a:r>
            <a:r>
              <a:rPr lang="cs-CZ" sz="1300" dirty="0" err="1">
                <a:latin typeface="Cambria" pitchFamily="18" charset="0"/>
              </a:rPr>
              <a:t>Soubor:Fuhrerbau_Munich.jpg</a:t>
            </a:r>
            <a:r>
              <a:rPr lang="cs-CZ" sz="1300" dirty="0" smtClean="0">
                <a:latin typeface="Cambria" pitchFamily="18" charset="0"/>
              </a:rPr>
              <a:t>&gt;.</a:t>
            </a:r>
          </a:p>
          <a:p>
            <a:endParaRPr lang="cs-CZ" sz="1300" dirty="0">
              <a:latin typeface="Cambria" pitchFamily="18" charset="0"/>
            </a:endParaRPr>
          </a:p>
          <a:p>
            <a:r>
              <a:rPr lang="cs-CZ" sz="1300" dirty="0">
                <a:latin typeface="Cambria" pitchFamily="18" charset="0"/>
              </a:rPr>
              <a:t>Soubor:Bundesarchiv_Bild_183-R69173,_Műnchener_Abkommen,_Staatschefs.jpg. In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: </a:t>
            </a:r>
            <a:r>
              <a:rPr lang="cs-CZ" sz="1300" dirty="0" err="1">
                <a:latin typeface="Cambria" pitchFamily="18" charset="0"/>
              </a:rPr>
              <a:t>the</a:t>
            </a:r>
            <a:r>
              <a:rPr lang="cs-CZ" sz="1300" dirty="0">
                <a:latin typeface="Cambria" pitchFamily="18" charset="0"/>
              </a:rPr>
              <a:t> free </a:t>
            </a:r>
            <a:r>
              <a:rPr lang="cs-CZ" sz="1300" dirty="0" err="1">
                <a:latin typeface="Cambria" pitchFamily="18" charset="0"/>
              </a:rPr>
              <a:t>encyclopedia</a:t>
            </a:r>
            <a:r>
              <a:rPr lang="cs-CZ" sz="1300" dirty="0">
                <a:latin typeface="Cambria" pitchFamily="18" charset="0"/>
              </a:rPr>
              <a:t> [online]. St. </a:t>
            </a:r>
            <a:r>
              <a:rPr lang="cs-CZ" sz="1300" dirty="0" err="1">
                <a:latin typeface="Cambria" pitchFamily="18" charset="0"/>
              </a:rPr>
              <a:t>Petersburg</a:t>
            </a:r>
            <a:r>
              <a:rPr lang="cs-CZ" sz="1300" dirty="0">
                <a:latin typeface="Cambria" pitchFamily="18" charset="0"/>
              </a:rPr>
              <a:t> (Florida) :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</a:t>
            </a:r>
            <a:r>
              <a:rPr lang="cs-CZ" sz="1300" dirty="0" err="1">
                <a:latin typeface="Cambria" pitchFamily="18" charset="0"/>
              </a:rPr>
              <a:t>Foundation</a:t>
            </a:r>
            <a:r>
              <a:rPr lang="cs-CZ" sz="1300" dirty="0">
                <a:latin typeface="Cambria" pitchFamily="18" charset="0"/>
              </a:rPr>
              <a:t>, [cit. 2011-12-20]. Dostupné z WWW: &lt; http://cs.wikipedia.org/wiki/Soubor:Bundesarchiv_Bild_183-R69173,_Műnchener_Abkommen,_Staatschefs.jpg</a:t>
            </a:r>
            <a:r>
              <a:rPr lang="cs-CZ" sz="1300" dirty="0" smtClean="0">
                <a:latin typeface="Cambria" pitchFamily="18" charset="0"/>
              </a:rPr>
              <a:t>&gt;.</a:t>
            </a:r>
          </a:p>
          <a:p>
            <a:endParaRPr lang="cs-CZ" sz="1300" dirty="0">
              <a:latin typeface="Cambria" pitchFamily="18" charset="0"/>
            </a:endParaRPr>
          </a:p>
          <a:p>
            <a:r>
              <a:rPr lang="cs-CZ" sz="1300" dirty="0">
                <a:latin typeface="Cambria" pitchFamily="18" charset="0"/>
              </a:rPr>
              <a:t>Soubor:Druhá_ćeskoslovenská_republika_1938.png. In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: </a:t>
            </a:r>
            <a:r>
              <a:rPr lang="cs-CZ" sz="1300" dirty="0" err="1">
                <a:latin typeface="Cambria" pitchFamily="18" charset="0"/>
              </a:rPr>
              <a:t>the</a:t>
            </a:r>
            <a:r>
              <a:rPr lang="cs-CZ" sz="1300" dirty="0">
                <a:latin typeface="Cambria" pitchFamily="18" charset="0"/>
              </a:rPr>
              <a:t> free </a:t>
            </a:r>
            <a:r>
              <a:rPr lang="cs-CZ" sz="1300" dirty="0" err="1">
                <a:latin typeface="Cambria" pitchFamily="18" charset="0"/>
              </a:rPr>
              <a:t>encyclopedia</a:t>
            </a:r>
            <a:r>
              <a:rPr lang="cs-CZ" sz="1300" dirty="0">
                <a:latin typeface="Cambria" pitchFamily="18" charset="0"/>
              </a:rPr>
              <a:t> [online]. St. </a:t>
            </a:r>
            <a:r>
              <a:rPr lang="cs-CZ" sz="1300" dirty="0" err="1">
                <a:latin typeface="Cambria" pitchFamily="18" charset="0"/>
              </a:rPr>
              <a:t>Petersburg</a:t>
            </a:r>
            <a:r>
              <a:rPr lang="cs-CZ" sz="1300" dirty="0">
                <a:latin typeface="Cambria" pitchFamily="18" charset="0"/>
              </a:rPr>
              <a:t> (Florida) :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</a:t>
            </a:r>
            <a:r>
              <a:rPr lang="cs-CZ" sz="1300" dirty="0" err="1">
                <a:latin typeface="Cambria" pitchFamily="18" charset="0"/>
              </a:rPr>
              <a:t>Foundation</a:t>
            </a:r>
            <a:r>
              <a:rPr lang="cs-CZ" sz="1300" dirty="0">
                <a:latin typeface="Cambria" pitchFamily="18" charset="0"/>
              </a:rPr>
              <a:t>, [cit. 2011-12-20]. Dostupné z WWW: &lt; http://cs.wikipedia.org/wiki/Soubor:Druhá_ćeskoslovenská_republika_1938.png</a:t>
            </a:r>
            <a:r>
              <a:rPr lang="cs-CZ" sz="1300" dirty="0" smtClean="0">
                <a:latin typeface="Cambria" pitchFamily="18" charset="0"/>
              </a:rPr>
              <a:t>&gt;.</a:t>
            </a:r>
          </a:p>
          <a:p>
            <a:endParaRPr lang="cs-CZ" sz="1300" dirty="0">
              <a:latin typeface="Cambria" pitchFamily="18" charset="0"/>
            </a:endParaRPr>
          </a:p>
          <a:p>
            <a:r>
              <a:rPr lang="cs-CZ" sz="1300" dirty="0" err="1">
                <a:latin typeface="Cambria" pitchFamily="18" charset="0"/>
              </a:rPr>
              <a:t>Soubor:MunichAgreement</a:t>
            </a:r>
            <a:r>
              <a:rPr lang="cs-CZ" sz="1300" dirty="0">
                <a:latin typeface="Cambria" pitchFamily="18" charset="0"/>
              </a:rPr>
              <a:t>_.jpg . In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: </a:t>
            </a:r>
            <a:r>
              <a:rPr lang="cs-CZ" sz="1300" dirty="0" err="1">
                <a:latin typeface="Cambria" pitchFamily="18" charset="0"/>
              </a:rPr>
              <a:t>the</a:t>
            </a:r>
            <a:r>
              <a:rPr lang="cs-CZ" sz="1300" dirty="0">
                <a:latin typeface="Cambria" pitchFamily="18" charset="0"/>
              </a:rPr>
              <a:t> free </a:t>
            </a:r>
            <a:r>
              <a:rPr lang="cs-CZ" sz="1300" dirty="0" err="1">
                <a:latin typeface="Cambria" pitchFamily="18" charset="0"/>
              </a:rPr>
              <a:t>encyclopedia</a:t>
            </a:r>
            <a:r>
              <a:rPr lang="cs-CZ" sz="1300" dirty="0">
                <a:latin typeface="Cambria" pitchFamily="18" charset="0"/>
              </a:rPr>
              <a:t> [online]. St. </a:t>
            </a:r>
            <a:r>
              <a:rPr lang="cs-CZ" sz="1300" dirty="0" err="1">
                <a:latin typeface="Cambria" pitchFamily="18" charset="0"/>
              </a:rPr>
              <a:t>Petersburg</a:t>
            </a:r>
            <a:r>
              <a:rPr lang="cs-CZ" sz="1300" dirty="0">
                <a:latin typeface="Cambria" pitchFamily="18" charset="0"/>
              </a:rPr>
              <a:t> (Florida) :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</a:t>
            </a:r>
            <a:r>
              <a:rPr lang="cs-CZ" sz="1300" dirty="0" err="1">
                <a:latin typeface="Cambria" pitchFamily="18" charset="0"/>
              </a:rPr>
              <a:t>Foundation</a:t>
            </a:r>
            <a:r>
              <a:rPr lang="cs-CZ" sz="1300" dirty="0">
                <a:latin typeface="Cambria" pitchFamily="18" charset="0"/>
              </a:rPr>
              <a:t>, [cit. 2011-12-20]. Dostupné z WWW: &lt;http://cs.wikipedia.org/wiki/</a:t>
            </a:r>
            <a:r>
              <a:rPr lang="cs-CZ" sz="1300" dirty="0" err="1">
                <a:latin typeface="Cambria" pitchFamily="18" charset="0"/>
              </a:rPr>
              <a:t>Soubor:MunichAgreement</a:t>
            </a:r>
            <a:r>
              <a:rPr lang="cs-CZ" sz="1300" dirty="0">
                <a:latin typeface="Cambria" pitchFamily="18" charset="0"/>
              </a:rPr>
              <a:t>_.</a:t>
            </a:r>
            <a:r>
              <a:rPr lang="cs-CZ" sz="1300" dirty="0" err="1">
                <a:latin typeface="Cambria" pitchFamily="18" charset="0"/>
              </a:rPr>
              <a:t>jpg</a:t>
            </a:r>
            <a:r>
              <a:rPr lang="cs-CZ" sz="1300" dirty="0" smtClean="0">
                <a:latin typeface="Cambria" pitchFamily="18" charset="0"/>
              </a:rPr>
              <a:t>&gt;.</a:t>
            </a:r>
          </a:p>
          <a:p>
            <a:endParaRPr lang="cs-CZ" sz="1300" dirty="0">
              <a:latin typeface="Cambria" pitchFamily="18" charset="0"/>
            </a:endParaRPr>
          </a:p>
          <a:p>
            <a:r>
              <a:rPr lang="cs-CZ" sz="1300" dirty="0">
                <a:latin typeface="Cambria" pitchFamily="18" charset="0"/>
              </a:rPr>
              <a:t>Soubor:Bundesarchiv_Bild_183-R99301,_Műnchener_Abkommen,_Chamberlain,_Mussolini,_Ciano.jpg. In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: </a:t>
            </a:r>
            <a:r>
              <a:rPr lang="cs-CZ" sz="1300" dirty="0" err="1">
                <a:latin typeface="Cambria" pitchFamily="18" charset="0"/>
              </a:rPr>
              <a:t>the</a:t>
            </a:r>
            <a:r>
              <a:rPr lang="cs-CZ" sz="1300" dirty="0">
                <a:latin typeface="Cambria" pitchFamily="18" charset="0"/>
              </a:rPr>
              <a:t> free </a:t>
            </a:r>
            <a:r>
              <a:rPr lang="cs-CZ" sz="1300" dirty="0" err="1">
                <a:latin typeface="Cambria" pitchFamily="18" charset="0"/>
              </a:rPr>
              <a:t>encyclopedia</a:t>
            </a:r>
            <a:r>
              <a:rPr lang="cs-CZ" sz="1300" dirty="0">
                <a:latin typeface="Cambria" pitchFamily="18" charset="0"/>
              </a:rPr>
              <a:t> [online]. St. </a:t>
            </a:r>
            <a:r>
              <a:rPr lang="cs-CZ" sz="1300" dirty="0" err="1">
                <a:latin typeface="Cambria" pitchFamily="18" charset="0"/>
              </a:rPr>
              <a:t>Petersburg</a:t>
            </a:r>
            <a:r>
              <a:rPr lang="cs-CZ" sz="1300" dirty="0">
                <a:latin typeface="Cambria" pitchFamily="18" charset="0"/>
              </a:rPr>
              <a:t> (Florida) :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</a:t>
            </a:r>
            <a:r>
              <a:rPr lang="cs-CZ" sz="1300" dirty="0" err="1">
                <a:latin typeface="Cambria" pitchFamily="18" charset="0"/>
              </a:rPr>
              <a:t>Foundation</a:t>
            </a:r>
            <a:r>
              <a:rPr lang="cs-CZ" sz="1300" dirty="0">
                <a:latin typeface="Cambria" pitchFamily="18" charset="0"/>
              </a:rPr>
              <a:t>, [cit. 2011-12-20]. Dostupné z WWW: &lt; http://commons.wikimedia.org/wiki/File:Bundesarchiv_Bild_183-R99301,_Műnchener_Abkommen,_Chamberlain,_Mussolini,_Ciano.jpg</a:t>
            </a:r>
            <a:r>
              <a:rPr lang="cs-CZ" sz="1300" dirty="0" smtClean="0">
                <a:latin typeface="Cambria" pitchFamily="18" charset="0"/>
              </a:rPr>
              <a:t>&gt;.</a:t>
            </a:r>
          </a:p>
          <a:p>
            <a:endParaRPr lang="cs-CZ" sz="1300" dirty="0">
              <a:latin typeface="Cambria" pitchFamily="18" charset="0"/>
            </a:endParaRPr>
          </a:p>
          <a:p>
            <a:r>
              <a:rPr lang="cs-CZ" sz="1300" dirty="0">
                <a:latin typeface="Cambria" pitchFamily="18" charset="0"/>
              </a:rPr>
              <a:t>Soubor:Bundesarchiv_Bild_183-58507-003,_Besetzung_des_Sudetenlands,_Grenzpfahl.jpg. In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: </a:t>
            </a:r>
            <a:r>
              <a:rPr lang="cs-CZ" sz="1300" dirty="0" err="1">
                <a:latin typeface="Cambria" pitchFamily="18" charset="0"/>
              </a:rPr>
              <a:t>the</a:t>
            </a:r>
            <a:r>
              <a:rPr lang="cs-CZ" sz="1300" dirty="0">
                <a:latin typeface="Cambria" pitchFamily="18" charset="0"/>
              </a:rPr>
              <a:t> free </a:t>
            </a:r>
            <a:r>
              <a:rPr lang="cs-CZ" sz="1300" dirty="0" err="1">
                <a:latin typeface="Cambria" pitchFamily="18" charset="0"/>
              </a:rPr>
              <a:t>encyclopedia</a:t>
            </a:r>
            <a:r>
              <a:rPr lang="cs-CZ" sz="1300" dirty="0">
                <a:latin typeface="Cambria" pitchFamily="18" charset="0"/>
              </a:rPr>
              <a:t> [online]. St. </a:t>
            </a:r>
            <a:r>
              <a:rPr lang="cs-CZ" sz="1300" dirty="0" err="1">
                <a:latin typeface="Cambria" pitchFamily="18" charset="0"/>
              </a:rPr>
              <a:t>Petersburg</a:t>
            </a:r>
            <a:r>
              <a:rPr lang="cs-CZ" sz="1300" dirty="0">
                <a:latin typeface="Cambria" pitchFamily="18" charset="0"/>
              </a:rPr>
              <a:t> (Florida) :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</a:t>
            </a:r>
            <a:r>
              <a:rPr lang="cs-CZ" sz="1300" dirty="0" err="1">
                <a:latin typeface="Cambria" pitchFamily="18" charset="0"/>
              </a:rPr>
              <a:t>Foundation</a:t>
            </a:r>
            <a:r>
              <a:rPr lang="cs-CZ" sz="1300" dirty="0">
                <a:latin typeface="Cambria" pitchFamily="18" charset="0"/>
              </a:rPr>
              <a:t>, [cit. 2011-12-20]. Dostupné z WWW: &lt; http://cs.wikipedia.org/wiki/Soubor:Bundesarchiv_Bild_183-58507-003,_Besetzung_des_Sudetenlands,_Grenzpfahl.jpg&gt;.</a:t>
            </a:r>
          </a:p>
        </p:txBody>
      </p:sp>
    </p:spTree>
    <p:extLst>
      <p:ext uri="{BB962C8B-B14F-4D97-AF65-F5344CB8AC3E}">
        <p14:creationId xmlns:p14="http://schemas.microsoft.com/office/powerpoint/2010/main" val="3281844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5768" y="548680"/>
            <a:ext cx="8568952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300" dirty="0">
                <a:latin typeface="Cambria" pitchFamily="18" charset="0"/>
              </a:rPr>
              <a:t>Soubor:Bundesarchiv_Bild_183-H13160,_Beim_Einmarsch_deutscher_Truppen_in_Eger.jpg . In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: </a:t>
            </a:r>
            <a:r>
              <a:rPr lang="cs-CZ" sz="1300" dirty="0" err="1">
                <a:latin typeface="Cambria" pitchFamily="18" charset="0"/>
              </a:rPr>
              <a:t>the</a:t>
            </a:r>
            <a:r>
              <a:rPr lang="cs-CZ" sz="1300" dirty="0">
                <a:latin typeface="Cambria" pitchFamily="18" charset="0"/>
              </a:rPr>
              <a:t> free </a:t>
            </a:r>
            <a:r>
              <a:rPr lang="cs-CZ" sz="1300" dirty="0" err="1">
                <a:latin typeface="Cambria" pitchFamily="18" charset="0"/>
              </a:rPr>
              <a:t>encyclopedia</a:t>
            </a:r>
            <a:r>
              <a:rPr lang="cs-CZ" sz="1300" dirty="0">
                <a:latin typeface="Cambria" pitchFamily="18" charset="0"/>
              </a:rPr>
              <a:t> [online]. St. </a:t>
            </a:r>
            <a:r>
              <a:rPr lang="cs-CZ" sz="1300" dirty="0" err="1">
                <a:latin typeface="Cambria" pitchFamily="18" charset="0"/>
              </a:rPr>
              <a:t>Petersburg</a:t>
            </a:r>
            <a:r>
              <a:rPr lang="cs-CZ" sz="1300" dirty="0">
                <a:latin typeface="Cambria" pitchFamily="18" charset="0"/>
              </a:rPr>
              <a:t> (Florida) :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</a:t>
            </a:r>
            <a:r>
              <a:rPr lang="cs-CZ" sz="1300" dirty="0" err="1">
                <a:latin typeface="Cambria" pitchFamily="18" charset="0"/>
              </a:rPr>
              <a:t>Foundation</a:t>
            </a:r>
            <a:r>
              <a:rPr lang="cs-CZ" sz="1300" dirty="0">
                <a:latin typeface="Cambria" pitchFamily="18" charset="0"/>
              </a:rPr>
              <a:t>, [cit. 2011-12-20]. Dostupné z WWW: &lt;http://cs.wikipedia.org/wiki/Soubor:Bundesarchiv_Bild_183-H13160,_Beim_Einmarsch_deutscher_Truppen_in_Eger.jpg</a:t>
            </a:r>
            <a:r>
              <a:rPr lang="cs-CZ" sz="1300" dirty="0" smtClean="0">
                <a:latin typeface="Cambria" pitchFamily="18" charset="0"/>
              </a:rPr>
              <a:t>&gt;.</a:t>
            </a:r>
          </a:p>
          <a:p>
            <a:endParaRPr lang="cs-CZ" sz="1300" dirty="0">
              <a:latin typeface="Cambria" pitchFamily="18" charset="0"/>
            </a:endParaRPr>
          </a:p>
          <a:p>
            <a:r>
              <a:rPr lang="cs-CZ" sz="1300" dirty="0" err="1">
                <a:latin typeface="Cambria" pitchFamily="18" charset="0"/>
              </a:rPr>
              <a:t>Soubor:Uprchlíci_z_Břeclavska.gif</a:t>
            </a:r>
            <a:r>
              <a:rPr lang="cs-CZ" sz="1300" dirty="0">
                <a:latin typeface="Cambria" pitchFamily="18" charset="0"/>
              </a:rPr>
              <a:t> . In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: </a:t>
            </a:r>
            <a:r>
              <a:rPr lang="cs-CZ" sz="1300" dirty="0" err="1">
                <a:latin typeface="Cambria" pitchFamily="18" charset="0"/>
              </a:rPr>
              <a:t>the</a:t>
            </a:r>
            <a:r>
              <a:rPr lang="cs-CZ" sz="1300" dirty="0">
                <a:latin typeface="Cambria" pitchFamily="18" charset="0"/>
              </a:rPr>
              <a:t> free </a:t>
            </a:r>
            <a:r>
              <a:rPr lang="cs-CZ" sz="1300" dirty="0" err="1">
                <a:latin typeface="Cambria" pitchFamily="18" charset="0"/>
              </a:rPr>
              <a:t>encyclopedia</a:t>
            </a:r>
            <a:r>
              <a:rPr lang="cs-CZ" sz="1300" dirty="0">
                <a:latin typeface="Cambria" pitchFamily="18" charset="0"/>
              </a:rPr>
              <a:t> [online]. St. </a:t>
            </a:r>
            <a:r>
              <a:rPr lang="cs-CZ" sz="1300" dirty="0" err="1">
                <a:latin typeface="Cambria" pitchFamily="18" charset="0"/>
              </a:rPr>
              <a:t>Petersburg</a:t>
            </a:r>
            <a:r>
              <a:rPr lang="cs-CZ" sz="1300" dirty="0">
                <a:latin typeface="Cambria" pitchFamily="18" charset="0"/>
              </a:rPr>
              <a:t> (Florida) :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</a:t>
            </a:r>
            <a:r>
              <a:rPr lang="cs-CZ" sz="1300" dirty="0" err="1">
                <a:latin typeface="Cambria" pitchFamily="18" charset="0"/>
              </a:rPr>
              <a:t>Foundation</a:t>
            </a:r>
            <a:r>
              <a:rPr lang="cs-CZ" sz="1300" dirty="0">
                <a:latin typeface="Cambria" pitchFamily="18" charset="0"/>
              </a:rPr>
              <a:t>, [cit. 2011-12-20]. Dostupné z WWW: &lt;http://commons.wikimedia.org/wiki/</a:t>
            </a:r>
            <a:r>
              <a:rPr lang="cs-CZ" sz="1300" dirty="0" err="1">
                <a:latin typeface="Cambria" pitchFamily="18" charset="0"/>
              </a:rPr>
              <a:t>File:Uprchlíci_z_Břeclavska.gif</a:t>
            </a:r>
            <a:r>
              <a:rPr lang="cs-CZ" sz="1300" dirty="0" smtClean="0">
                <a:latin typeface="Cambria" pitchFamily="18" charset="0"/>
              </a:rPr>
              <a:t>&gt;.</a:t>
            </a:r>
          </a:p>
          <a:p>
            <a:endParaRPr lang="cs-CZ" sz="1300" dirty="0">
              <a:latin typeface="Cambria" pitchFamily="18" charset="0"/>
            </a:endParaRPr>
          </a:p>
          <a:p>
            <a:r>
              <a:rPr lang="cs-CZ" sz="1300" dirty="0">
                <a:latin typeface="Cambria" pitchFamily="18" charset="0"/>
              </a:rPr>
              <a:t>Soubor:Czech_refugees_from_the_Sudetenland_1.gif . In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: </a:t>
            </a:r>
            <a:r>
              <a:rPr lang="cs-CZ" sz="1300" dirty="0" err="1">
                <a:latin typeface="Cambria" pitchFamily="18" charset="0"/>
              </a:rPr>
              <a:t>the</a:t>
            </a:r>
            <a:r>
              <a:rPr lang="cs-CZ" sz="1300" dirty="0">
                <a:latin typeface="Cambria" pitchFamily="18" charset="0"/>
              </a:rPr>
              <a:t> free </a:t>
            </a:r>
            <a:r>
              <a:rPr lang="cs-CZ" sz="1300" dirty="0" err="1">
                <a:latin typeface="Cambria" pitchFamily="18" charset="0"/>
              </a:rPr>
              <a:t>encyclopedia</a:t>
            </a:r>
            <a:r>
              <a:rPr lang="cs-CZ" sz="1300" dirty="0">
                <a:latin typeface="Cambria" pitchFamily="18" charset="0"/>
              </a:rPr>
              <a:t> [online]. St. </a:t>
            </a:r>
            <a:r>
              <a:rPr lang="cs-CZ" sz="1300" dirty="0" err="1">
                <a:latin typeface="Cambria" pitchFamily="18" charset="0"/>
              </a:rPr>
              <a:t>Petersburg</a:t>
            </a:r>
            <a:r>
              <a:rPr lang="cs-CZ" sz="1300" dirty="0">
                <a:latin typeface="Cambria" pitchFamily="18" charset="0"/>
              </a:rPr>
              <a:t> (Florida) :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</a:t>
            </a:r>
            <a:r>
              <a:rPr lang="cs-CZ" sz="1300" dirty="0" err="1">
                <a:latin typeface="Cambria" pitchFamily="18" charset="0"/>
              </a:rPr>
              <a:t>Foundation</a:t>
            </a:r>
            <a:r>
              <a:rPr lang="cs-CZ" sz="1300" dirty="0">
                <a:latin typeface="Cambria" pitchFamily="18" charset="0"/>
              </a:rPr>
              <a:t>, [cit. 2011-12-20]. Dostupné z WWW: &lt;http://cs.wikipedia.org/wiki/Soubor:Czech_refugees_from_the_Sudetenland_1.gif&gt;.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79" y="3841239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zápatí 3"/>
          <p:cNvSpPr txBox="1">
            <a:spLocks noGrp="1"/>
          </p:cNvSpPr>
          <p:nvPr/>
        </p:nvSpPr>
        <p:spPr>
          <a:xfrm>
            <a:off x="764579" y="6122629"/>
            <a:ext cx="7572375" cy="365125"/>
          </a:xfrm>
          <a:prstGeom prst="rect">
            <a:avLst/>
          </a:prstGeom>
          <a:noFill/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</p:spTree>
    <p:extLst>
      <p:ext uri="{BB962C8B-B14F-4D97-AF65-F5344CB8AC3E}">
        <p14:creationId xmlns:p14="http://schemas.microsoft.com/office/powerpoint/2010/main" val="1128681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Deluxe">
  <a:themeElements>
    <a:clrScheme name="Lucky Tie">
      <a:dk1>
        <a:sysClr val="windowText" lastClr="000000"/>
      </a:dk1>
      <a:lt1>
        <a:sysClr val="window" lastClr="FFFFFF"/>
      </a:lt1>
      <a:dk2>
        <a:srgbClr val="C80000"/>
      </a:dk2>
      <a:lt2>
        <a:srgbClr val="FFECEC"/>
      </a:lt2>
      <a:accent1>
        <a:srgbClr val="C93131"/>
      </a:accent1>
      <a:accent2>
        <a:srgbClr val="F58C5D"/>
      </a:accent2>
      <a:accent3>
        <a:srgbClr val="EABC33"/>
      </a:accent3>
      <a:accent4>
        <a:srgbClr val="698F9B"/>
      </a:accent4>
      <a:accent5>
        <a:srgbClr val="825397"/>
      </a:accent5>
      <a:accent6>
        <a:srgbClr val="814359"/>
      </a:accent6>
      <a:hlink>
        <a:srgbClr val="03AEC5"/>
      </a:hlink>
      <a:folHlink>
        <a:srgbClr val="8D9B07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216</TotalTime>
  <Words>1001</Words>
  <Application>Microsoft Office PowerPoint</Application>
  <PresentationFormat>Předvádění na obrazovce (4:3)</PresentationFormat>
  <Paragraphs>94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Deluxe</vt:lpstr>
      <vt:lpstr>Mnichovská zrada</vt:lpstr>
      <vt:lpstr>Prezentace aplikace PowerPoint</vt:lpstr>
      <vt:lpstr>Cesta k mnichovské zradě</vt:lpstr>
      <vt:lpstr>Prezentace aplikace PowerPoint</vt:lpstr>
      <vt:lpstr>Prezentace aplikace PowerPoint</vt:lpstr>
      <vt:lpstr>Prezentace aplikace PowerPoint</vt:lpstr>
      <vt:lpstr>Mnichovská konference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Otázky a úkoly 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Druhá republika</dc:title>
  <dc:creator>Kyli</dc:creator>
  <cp:lastModifiedBy>Kyli</cp:lastModifiedBy>
  <cp:revision>27</cp:revision>
  <dcterms:modified xsi:type="dcterms:W3CDTF">2012-01-21T18:25:26Z</dcterms:modified>
</cp:coreProperties>
</file>