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7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349" y="-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BDB743-5833-4778-8A56-79FD107E8BCF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4911B-CD00-4F6F-A32F-5C1CF4386A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BDB743-5833-4778-8A56-79FD107E8BCF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4911B-CD00-4F6F-A32F-5C1CF4386A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BDB743-5833-4778-8A56-79FD107E8BCF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4911B-CD00-4F6F-A32F-5C1CF4386A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BDB743-5833-4778-8A56-79FD107E8BCF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4911B-CD00-4F6F-A32F-5C1CF4386A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BDB743-5833-4778-8A56-79FD107E8BCF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4911B-CD00-4F6F-A32F-5C1CF4386A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BDB743-5833-4778-8A56-79FD107E8BCF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4911B-CD00-4F6F-A32F-5C1CF4386A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BDB743-5833-4778-8A56-79FD107E8BCF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4911B-CD00-4F6F-A32F-5C1CF4386A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BDB743-5833-4778-8A56-79FD107E8BCF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4911B-CD00-4F6F-A32F-5C1CF4386A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BDB743-5833-4778-8A56-79FD107E8BCF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4911B-CD00-4F6F-A32F-5C1CF4386A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BDB743-5833-4778-8A56-79FD107E8BCF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4911B-CD00-4F6F-A32F-5C1CF4386A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BDB743-5833-4778-8A56-79FD107E8BCF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4911B-CD00-4F6F-A32F-5C1CF4386A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BDB743-5833-4778-8A56-79FD107E8BCF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94911B-CD00-4F6F-A32F-5C1CF4386A9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wmf"/><Relationship Id="rId7" Type="http://schemas.openxmlformats.org/officeDocument/2006/relationships/image" Target="../media/image18.pn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wmf"/><Relationship Id="rId4" Type="http://schemas.openxmlformats.org/officeDocument/2006/relationships/image" Target="../media/image15.wmf"/><Relationship Id="rId9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4476775"/>
              </p:ext>
            </p:extLst>
          </p:nvPr>
        </p:nvGraphicFramePr>
        <p:xfrm>
          <a:off x="114300" y="764704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Šárka Jurášová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Opakování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VY_52_INOVACE_32_ŽIVOČICHOVÉ_STAVBA_TĚLA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1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Přírodověda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5.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solidFill>
                          <a:schemeClr val="accent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2.4.2013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stavba těla, obratlovci, bezobratlí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48964988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002060"/>
            </a:solidFill>
          </a:ln>
        </p:spPr>
        <p:txBody>
          <a:bodyPr/>
          <a:lstStyle/>
          <a:p>
            <a:pPr algn="just"/>
            <a:r>
              <a:rPr lang="cs-CZ" dirty="0" smtClean="0"/>
              <a:t>Prezentace slouží k doplnění výkladu o stavbě těla živočichů, práce s interaktivní tabulí</a:t>
            </a:r>
            <a:r>
              <a:rPr lang="cs-CZ" dirty="0" smtClean="0"/>
              <a:t>. Žáci 5. ročníku základní školy mohou v oblasti Člověk a příroda opakovat dělení živočichů na obratlovce a bezobratlé.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ln>
            <a:solidFill>
              <a:srgbClr val="002060"/>
            </a:solidFill>
          </a:ln>
        </p:spPr>
        <p:txBody>
          <a:bodyPr/>
          <a:lstStyle/>
          <a:p>
            <a:r>
              <a:rPr lang="cs-CZ" dirty="0" smtClean="0"/>
              <a:t>Živočichové – stavba těla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2" name="Picture 4" descr="C:\Users\Šárka\AppData\Local\Microsoft\Windows\Temporary Internet Files\Content.IE5\QOHENSKN\MC90036149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57950" y="1000108"/>
            <a:ext cx="1818742" cy="1825142"/>
          </a:xfrm>
          <a:prstGeom prst="rect">
            <a:avLst/>
          </a:prstGeom>
          <a:noFill/>
        </p:spPr>
      </p:pic>
      <p:pic>
        <p:nvPicPr>
          <p:cNvPr id="7173" name="Picture 5" descr="C:\Users\Šárka\AppData\Local\Microsoft\Windows\Temporary Internet Files\Content.IE5\QOHENSKN\MC90036149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3857628"/>
            <a:ext cx="1818742" cy="18251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Živočichové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002060"/>
            </a:solidFill>
          </a:ln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4000" b="1" dirty="0" smtClean="0"/>
              <a:t> </a:t>
            </a:r>
          </a:p>
          <a:p>
            <a:pPr algn="ctr">
              <a:buNone/>
            </a:pPr>
            <a:endParaRPr lang="cs-CZ" sz="4000" b="1" dirty="0"/>
          </a:p>
          <a:p>
            <a:pPr>
              <a:buNone/>
            </a:pPr>
            <a:r>
              <a:rPr lang="cs-CZ" sz="4000" b="1" dirty="0"/>
              <a:t> </a:t>
            </a:r>
            <a:r>
              <a:rPr lang="cs-CZ" sz="4000" b="1" dirty="0" smtClean="0"/>
              <a:t>      OBRATLOVCI         BEZOBRATLÍ</a:t>
            </a:r>
          </a:p>
          <a:p>
            <a:pPr>
              <a:buNone/>
            </a:pPr>
            <a:r>
              <a:rPr lang="cs-CZ" sz="2400" dirty="0" smtClean="0"/>
              <a:t> (kostra z kostí a páteř z obratlů)      (nemají obratle ani kosti)</a:t>
            </a:r>
          </a:p>
          <a:p>
            <a:pPr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RYBY                                                          HMYZ</a:t>
            </a:r>
          </a:p>
          <a:p>
            <a:pPr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OBOJŽIVELNÍCI</a:t>
            </a:r>
          </a:p>
          <a:p>
            <a:pPr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PLAZI</a:t>
            </a:r>
          </a:p>
          <a:p>
            <a:pPr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PTÁCI</a:t>
            </a:r>
            <a:br>
              <a:rPr lang="cs-CZ" sz="2400" dirty="0" smtClean="0"/>
            </a:br>
            <a:r>
              <a:rPr lang="cs-CZ" sz="2400" dirty="0" smtClean="0"/>
              <a:t>         SAVCI</a:t>
            </a:r>
            <a:endParaRPr lang="cs-CZ" sz="2400" dirty="0"/>
          </a:p>
          <a:p>
            <a:pPr algn="ctr">
              <a:buNone/>
            </a:pPr>
            <a:endParaRPr lang="cs-CZ" sz="4000" b="1" dirty="0" smtClean="0"/>
          </a:p>
          <a:p>
            <a:pPr algn="ctr">
              <a:buNone/>
            </a:pPr>
            <a:endParaRPr lang="cs-CZ" sz="4000" b="1" dirty="0"/>
          </a:p>
        </p:txBody>
      </p:sp>
      <p:sp>
        <p:nvSpPr>
          <p:cNvPr id="8" name="Šipka dolů 7"/>
          <p:cNvSpPr/>
          <p:nvPr/>
        </p:nvSpPr>
        <p:spPr>
          <a:xfrm rot="2122821">
            <a:off x="3363054" y="1597260"/>
            <a:ext cx="642942" cy="96435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 rot="19485643">
            <a:off x="4931320" y="1598209"/>
            <a:ext cx="642942" cy="95444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OBRATLOVCI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1">
                <a:lumMod val="10000"/>
              </a:schemeClr>
            </a:solidFill>
          </a:ln>
        </p:spPr>
        <p:txBody>
          <a:bodyPr/>
          <a:lstStyle/>
          <a:p>
            <a:r>
              <a:rPr lang="cs-CZ" dirty="0" smtClean="0"/>
              <a:t>RYBY - žijí pouze ve vodě, dýchají žábrami,  </a:t>
            </a:r>
          </a:p>
          <a:p>
            <a:pPr>
              <a:buNone/>
            </a:pPr>
            <a:r>
              <a:rPr lang="cs-CZ" dirty="0" smtClean="0"/>
              <a:t>                 tělo pokryté šupinami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    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 ploutve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hlava</a:t>
            </a:r>
            <a:r>
              <a:rPr lang="cs-CZ" dirty="0" smtClean="0"/>
              <a:t>                                                                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                                                                  </a:t>
            </a:r>
            <a:endParaRPr lang="cs-CZ" dirty="0" smtClean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1031" name="Picture 7" descr="C:\Users\Šárka\AppData\Local\Microsoft\Windows\Temporary Internet Files\Content.IE5\W9C2568Z\MC90042823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43636" y="214290"/>
            <a:ext cx="1927225" cy="1187450"/>
          </a:xfrm>
          <a:prstGeom prst="rect">
            <a:avLst/>
          </a:prstGeom>
          <a:noFill/>
        </p:spPr>
      </p:pic>
      <p:pic>
        <p:nvPicPr>
          <p:cNvPr id="1034" name="Picture 10" descr="C:\Users\Šárka\AppData\Local\Microsoft\Windows\Temporary Internet Files\Content.IE5\S5D5A0AO\MP90043176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14612" y="3214686"/>
            <a:ext cx="3643338" cy="2551419"/>
          </a:xfrm>
          <a:prstGeom prst="rect">
            <a:avLst/>
          </a:prstGeom>
          <a:noFill/>
        </p:spPr>
      </p:pic>
      <p:cxnSp>
        <p:nvCxnSpPr>
          <p:cNvPr id="29" name="Přímá spojovací šipka 28"/>
          <p:cNvCxnSpPr/>
          <p:nvPr/>
        </p:nvCxnSpPr>
        <p:spPr>
          <a:xfrm>
            <a:off x="1857356" y="4357694"/>
            <a:ext cx="1143008" cy="71438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/>
          <p:nvPr/>
        </p:nvCxnSpPr>
        <p:spPr>
          <a:xfrm rot="10800000" flipV="1">
            <a:off x="4929190" y="3214686"/>
            <a:ext cx="1785950" cy="928694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šipka 40"/>
          <p:cNvCxnSpPr/>
          <p:nvPr/>
        </p:nvCxnSpPr>
        <p:spPr>
          <a:xfrm rot="5400000">
            <a:off x="5250661" y="3393281"/>
            <a:ext cx="1500198" cy="1428760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šipka 46"/>
          <p:cNvCxnSpPr/>
          <p:nvPr/>
        </p:nvCxnSpPr>
        <p:spPr>
          <a:xfrm rot="5400000">
            <a:off x="5893603" y="3607595"/>
            <a:ext cx="1357322" cy="857256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OBRATLOVCI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002060"/>
            </a:solidFill>
          </a:ln>
        </p:spPr>
        <p:txBody>
          <a:bodyPr>
            <a:normAutofit lnSpcReduction="10000"/>
          </a:bodyPr>
          <a:lstStyle/>
          <a:p>
            <a:r>
              <a:rPr lang="cs-CZ" dirty="0" smtClean="0"/>
              <a:t>OBOJŽIVELNÍCI – žijí ve vodě i na souši</a:t>
            </a:r>
          </a:p>
          <a:p>
            <a:pPr>
              <a:buNone/>
            </a:pPr>
            <a:r>
              <a:rPr lang="cs-CZ" sz="2800" dirty="0" smtClean="0"/>
              <a:t>                                                           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hlava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    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tělo</a:t>
            </a:r>
          </a:p>
          <a:p>
            <a:pPr>
              <a:buNone/>
            </a:pPr>
            <a:endParaRPr lang="cs-CZ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buNone/>
            </a:pP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z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adní</a:t>
            </a:r>
          </a:p>
          <a:p>
            <a:pPr>
              <a:buNone/>
            </a:pP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k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ončetina   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                                                                                přední   </a:t>
            </a:r>
          </a:p>
          <a:p>
            <a:pPr>
              <a:buNone/>
            </a:pP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                                                                               končetina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buNone/>
            </a:pP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                                                                             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2051" name="Picture 3" descr="C:\Users\Šárka\AppData\Local\Microsoft\Windows\Temporary Internet Files\Content.IE5\W9C2568Z\MP90040152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3071810"/>
            <a:ext cx="3901440" cy="25999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5" name="Picture 7" descr="C:\Users\Šárka\AppData\Local\Microsoft\Windows\Temporary Internet Files\Content.IE5\ZVEIUAHZ\MC90032647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00826" y="500043"/>
            <a:ext cx="1714512" cy="910650"/>
          </a:xfrm>
          <a:prstGeom prst="rect">
            <a:avLst/>
          </a:prstGeom>
          <a:noFill/>
        </p:spPr>
      </p:pic>
      <p:cxnSp>
        <p:nvCxnSpPr>
          <p:cNvPr id="10" name="Přímá spojovací šipka 9"/>
          <p:cNvCxnSpPr/>
          <p:nvPr/>
        </p:nvCxnSpPr>
        <p:spPr>
          <a:xfrm>
            <a:off x="1571604" y="3143248"/>
            <a:ext cx="2357454" cy="928694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10800000">
            <a:off x="4714876" y="5000636"/>
            <a:ext cx="2143140" cy="71438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1500166" y="4286256"/>
            <a:ext cx="2000264" cy="357190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5400000">
            <a:off x="4643438" y="2857496"/>
            <a:ext cx="1143008" cy="714380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OBRATLOVCI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002060"/>
            </a:solidFill>
          </a:ln>
        </p:spPr>
        <p:txBody>
          <a:bodyPr/>
          <a:lstStyle/>
          <a:p>
            <a:r>
              <a:rPr lang="cs-CZ" dirty="0" smtClean="0"/>
              <a:t>PLAZI - mají tělo pokryté šupinami, patří sem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hadi, želvy, ještěrky a krokodýli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                                                                          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ocas</a:t>
            </a:r>
          </a:p>
          <a:p>
            <a:pPr>
              <a:buNone/>
            </a:pPr>
            <a:endParaRPr lang="cs-CZ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    hlava                                                             tělo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3075" name="Picture 3" descr="C:\Users\Šárka\AppData\Local\Microsoft\Windows\Temporary Internet Files\Content.IE5\FPLKLPUA\MP90018071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14612" y="3286124"/>
            <a:ext cx="3916398" cy="2571768"/>
          </a:xfrm>
          <a:prstGeom prst="rect">
            <a:avLst/>
          </a:prstGeom>
          <a:noFill/>
        </p:spPr>
      </p:pic>
      <p:cxnSp>
        <p:nvCxnSpPr>
          <p:cNvPr id="8" name="Přímá spojovací šipka 7"/>
          <p:cNvCxnSpPr/>
          <p:nvPr/>
        </p:nvCxnSpPr>
        <p:spPr>
          <a:xfrm>
            <a:off x="2000232" y="4857760"/>
            <a:ext cx="1357322" cy="144464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10800000" flipV="1">
            <a:off x="6143636" y="3714752"/>
            <a:ext cx="1214446" cy="428628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10800000">
            <a:off x="6000760" y="4643446"/>
            <a:ext cx="1214446" cy="214314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82" name="Picture 10" descr="C:\Users\Šárka\AppData\Local\Microsoft\Windows\Temporary Internet Files\Content.IE5\Z4VAGLR9\MC90032447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43701" y="357166"/>
            <a:ext cx="1640089" cy="11815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OBRATLOVCI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002060"/>
            </a:solidFill>
          </a:ln>
        </p:spPr>
        <p:txBody>
          <a:bodyPr/>
          <a:lstStyle/>
          <a:p>
            <a:r>
              <a:rPr lang="cs-CZ" dirty="0" smtClean="0"/>
              <a:t>PTÁCI – přizpůsobeni k letu, mají zobák, přední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končetiny přeměněny v křídla, tělo 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ptáků pokryto peřím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   zobák                                                          tělo</a:t>
            </a:r>
          </a:p>
          <a:p>
            <a:pPr>
              <a:buNone/>
            </a:pP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                                                                            ocas</a:t>
            </a:r>
          </a:p>
          <a:p>
            <a:pPr>
              <a:buNone/>
            </a:pP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                                                                               nohy</a:t>
            </a:r>
          </a:p>
          <a:p>
            <a:pPr>
              <a:buNone/>
            </a:pP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  hlava                                                                     křídlo</a:t>
            </a:r>
          </a:p>
          <a:p>
            <a:pPr>
              <a:buNone/>
            </a:pP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         krk</a:t>
            </a:r>
          </a:p>
        </p:txBody>
      </p:sp>
      <p:pic>
        <p:nvPicPr>
          <p:cNvPr id="4099" name="Picture 3" descr="C:\Users\Šárka\AppData\Local\Microsoft\Windows\Temporary Internet Files\Content.IE5\W4Q56XT2\MP90044871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0298" y="3500438"/>
            <a:ext cx="3786182" cy="2500330"/>
          </a:xfrm>
          <a:prstGeom prst="rect">
            <a:avLst/>
          </a:prstGeom>
          <a:noFill/>
        </p:spPr>
      </p:pic>
      <p:pic>
        <p:nvPicPr>
          <p:cNvPr id="4102" name="Picture 6" descr="C:\Users\Šárka\AppData\Local\Microsoft\Windows\Temporary Internet Files\Content.IE5\Z4VAGLR9\MC90015122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86512" y="214290"/>
            <a:ext cx="1196720" cy="1597805"/>
          </a:xfrm>
          <a:prstGeom prst="rect">
            <a:avLst/>
          </a:prstGeom>
          <a:noFill/>
        </p:spPr>
      </p:pic>
      <p:cxnSp>
        <p:nvCxnSpPr>
          <p:cNvPr id="9" name="Přímá spojovací šipka 8"/>
          <p:cNvCxnSpPr/>
          <p:nvPr/>
        </p:nvCxnSpPr>
        <p:spPr>
          <a:xfrm flipV="1">
            <a:off x="1714480" y="4143380"/>
            <a:ext cx="1714512" cy="1000132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V="1">
            <a:off x="1857356" y="4286256"/>
            <a:ext cx="1785950" cy="1428760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10800000">
            <a:off x="5214942" y="4429132"/>
            <a:ext cx="1643074" cy="214314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rot="10800000" flipV="1">
            <a:off x="4643438" y="3643314"/>
            <a:ext cx="1571636" cy="428628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10800000">
            <a:off x="5143504" y="4929198"/>
            <a:ext cx="1857388" cy="214314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1785918" y="3714752"/>
            <a:ext cx="1143008" cy="285752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10800000" flipV="1">
            <a:off x="5500694" y="4143380"/>
            <a:ext cx="1214446" cy="142876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OBRATLOVCI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002060"/>
            </a:solidFill>
          </a:ln>
        </p:spPr>
        <p:txBody>
          <a:bodyPr/>
          <a:lstStyle/>
          <a:p>
            <a:r>
              <a:rPr lang="cs-CZ" dirty="0" smtClean="0"/>
              <a:t>SAVCI – rodí většinou živá mláďata, po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narození sají mateřské mléko matky,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patří sem i člověk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uši                                          ocas</a:t>
            </a:r>
          </a:p>
          <a:p>
            <a:pPr>
              <a:buNone/>
            </a:pP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  hlava</a:t>
            </a:r>
          </a:p>
          <a:p>
            <a:pPr>
              <a:buNone/>
            </a:pP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                  krk                                          čenich</a:t>
            </a:r>
          </a:p>
          <a:p>
            <a:pPr>
              <a:buNone/>
            </a:pP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                                                                    tělo</a:t>
            </a:r>
          </a:p>
          <a:p>
            <a:pPr>
              <a:buNone/>
            </a:pP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p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řední končetiny                                     zadní končetiny     </a:t>
            </a:r>
            <a:endParaRPr lang="cs-CZ" dirty="0"/>
          </a:p>
        </p:txBody>
      </p:sp>
      <p:pic>
        <p:nvPicPr>
          <p:cNvPr id="5128" name="Picture 8" descr="C:\Users\Šárka\AppData\Local\Microsoft\Windows\Temporary Internet Files\Content.IE5\Z4VAGLR9\MC900436255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14678" y="3500438"/>
            <a:ext cx="2643206" cy="2643206"/>
          </a:xfrm>
          <a:prstGeom prst="rect">
            <a:avLst/>
          </a:prstGeom>
          <a:noFill/>
        </p:spPr>
      </p:pic>
      <p:pic>
        <p:nvPicPr>
          <p:cNvPr id="5129" name="Picture 9" descr="C:\Users\Šárka\AppData\Local\Microsoft\Windows\Temporary Internet Files\Content.IE5\W4Q56XT2\MC90039856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58016" y="285728"/>
            <a:ext cx="857256" cy="1172906"/>
          </a:xfrm>
          <a:prstGeom prst="rect">
            <a:avLst/>
          </a:prstGeom>
          <a:noFill/>
        </p:spPr>
      </p:pic>
      <p:cxnSp>
        <p:nvCxnSpPr>
          <p:cNvPr id="15" name="Přímá spojovací šipka 14"/>
          <p:cNvCxnSpPr/>
          <p:nvPr/>
        </p:nvCxnSpPr>
        <p:spPr>
          <a:xfrm>
            <a:off x="2928926" y="3714752"/>
            <a:ext cx="928694" cy="142876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1643042" y="4214818"/>
            <a:ext cx="2286016" cy="1588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10800000">
            <a:off x="4500562" y="4500570"/>
            <a:ext cx="1285884" cy="214314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rot="10800000" flipV="1">
            <a:off x="5286380" y="3786190"/>
            <a:ext cx="928694" cy="285752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rot="10800000">
            <a:off x="5214942" y="5643578"/>
            <a:ext cx="571504" cy="71438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V="1">
            <a:off x="2643174" y="4500570"/>
            <a:ext cx="1357322" cy="214314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>
            <a:off x="3071802" y="5786454"/>
            <a:ext cx="857256" cy="142876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šipka 40"/>
          <p:cNvCxnSpPr/>
          <p:nvPr/>
        </p:nvCxnSpPr>
        <p:spPr>
          <a:xfrm rot="10800000">
            <a:off x="4929190" y="5000636"/>
            <a:ext cx="1071570" cy="214314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BEZOBRATLÍ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002060"/>
            </a:solidFill>
          </a:ln>
        </p:spPr>
        <p:txBody>
          <a:bodyPr/>
          <a:lstStyle/>
          <a:p>
            <a:r>
              <a:rPr lang="cs-CZ" dirty="0" smtClean="0"/>
              <a:t>Mezi bezobratlé živočichy patří  největší živočišná skupina – HMYZ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Patří sem např. brouci, motýli, včely, komáři, pavouci...</a:t>
            </a:r>
            <a:endParaRPr lang="cs-CZ" dirty="0"/>
          </a:p>
        </p:txBody>
      </p:sp>
      <p:pic>
        <p:nvPicPr>
          <p:cNvPr id="6149" name="Picture 5" descr="C:\Users\Šárka\AppData\Local\Microsoft\Windows\Temporary Internet Files\Content.IE5\S5D5A0AO\MC90034689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4414" y="428604"/>
            <a:ext cx="1697811" cy="1566237"/>
          </a:xfrm>
          <a:prstGeom prst="rect">
            <a:avLst/>
          </a:prstGeom>
          <a:noFill/>
        </p:spPr>
      </p:pic>
      <p:pic>
        <p:nvPicPr>
          <p:cNvPr id="6150" name="Picture 6" descr="C:\Users\Šárka\AppData\Local\Microsoft\Windows\Temporary Internet Files\Content.IE5\Z4VAGLR9\MC90034689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389" y="785794"/>
            <a:ext cx="1643074" cy="935491"/>
          </a:xfrm>
          <a:prstGeom prst="rect">
            <a:avLst/>
          </a:prstGeom>
          <a:noFill/>
        </p:spPr>
      </p:pic>
      <p:pic>
        <p:nvPicPr>
          <p:cNvPr id="6151" name="Picture 7" descr="C:\Users\Šárka\AppData\Local\Microsoft\Windows\Temporary Internet Files\Content.IE5\FPLKLPUA\MC90034689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34" y="3857628"/>
            <a:ext cx="1826971" cy="1165860"/>
          </a:xfrm>
          <a:prstGeom prst="rect">
            <a:avLst/>
          </a:prstGeom>
          <a:noFill/>
        </p:spPr>
      </p:pic>
      <p:pic>
        <p:nvPicPr>
          <p:cNvPr id="6152" name="Picture 8" descr="C:\Users\Šárka\AppData\Local\Microsoft\Windows\Temporary Internet Files\Content.IE5\QOHENSKN\MC900436682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500958" y="2643182"/>
            <a:ext cx="1444625" cy="1822450"/>
          </a:xfrm>
          <a:prstGeom prst="rect">
            <a:avLst/>
          </a:prstGeom>
          <a:noFill/>
        </p:spPr>
      </p:pic>
      <p:pic>
        <p:nvPicPr>
          <p:cNvPr id="6153" name="Picture 9" descr="C:\Users\Šárka\AppData\Local\Microsoft\Windows\Temporary Internet Files\Content.IE5\RNVAFZ4Y\MC900438036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0" y="4286256"/>
            <a:ext cx="2743200" cy="2743200"/>
          </a:xfrm>
          <a:prstGeom prst="rect">
            <a:avLst/>
          </a:prstGeom>
          <a:noFill/>
        </p:spPr>
      </p:pic>
      <p:pic>
        <p:nvPicPr>
          <p:cNvPr id="6155" name="Picture 11" descr="C:\Users\Šárka\AppData\Local\Microsoft\Windows\Temporary Internet Files\Content.IE5\W4Q56XT2\MC900438027[1]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786314" y="3500438"/>
            <a:ext cx="2743200" cy="2743200"/>
          </a:xfrm>
          <a:prstGeom prst="rect">
            <a:avLst/>
          </a:prstGeom>
          <a:noFill/>
        </p:spPr>
      </p:pic>
      <p:pic>
        <p:nvPicPr>
          <p:cNvPr id="6156" name="Picture 12" descr="C:\Users\Šárka\AppData\Local\Microsoft\Windows\Temporary Internet Files\Content.IE5\QOHENSKN\MC900346925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929454" y="4714884"/>
            <a:ext cx="1799539" cy="1683410"/>
          </a:xfrm>
          <a:prstGeom prst="rect">
            <a:avLst/>
          </a:prstGeom>
          <a:noFill/>
        </p:spPr>
      </p:pic>
      <p:pic>
        <p:nvPicPr>
          <p:cNvPr id="6157" name="Picture 13" descr="C:\Users\Šárka\AppData\Local\Microsoft\Windows\Temporary Internet Files\Content.IE5\FPLKLPUA\MC900438040[1].pn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357422" y="2928934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Obrázky: kliparty z Microsoft PowerPoint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2">
      <a:dk1>
        <a:srgbClr val="00B0F0"/>
      </a:dk1>
      <a:lt1>
        <a:srgbClr val="FFFF65"/>
      </a:lt1>
      <a:dk2>
        <a:srgbClr val="FCEEBB"/>
      </a:dk2>
      <a:lt2>
        <a:srgbClr val="A9FEAD"/>
      </a:lt2>
      <a:accent1>
        <a:srgbClr val="FFF5B5"/>
      </a:accent1>
      <a:accent2>
        <a:srgbClr val="FAE48E"/>
      </a:accent2>
      <a:accent3>
        <a:srgbClr val="F7D755"/>
      </a:accent3>
      <a:accent4>
        <a:srgbClr val="D0FDC5"/>
      </a:accent4>
      <a:accent5>
        <a:srgbClr val="15FD1F"/>
      </a:accent5>
      <a:accent6>
        <a:srgbClr val="71FE77"/>
      </a:accent6>
      <a:hlink>
        <a:srgbClr val="2CD604"/>
      </a:hlink>
      <a:folHlink>
        <a:srgbClr val="00B05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270</Words>
  <Application>Microsoft Office PowerPoint</Application>
  <PresentationFormat>Předvádění na obrazovce (4:3)</PresentationFormat>
  <Paragraphs>77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Anotace</vt:lpstr>
      <vt:lpstr>Živočichové – stavba těla</vt:lpstr>
      <vt:lpstr>Živočichové</vt:lpstr>
      <vt:lpstr>OBRATLOVCI</vt:lpstr>
      <vt:lpstr>OBRATLOVCI</vt:lpstr>
      <vt:lpstr>OBRATLOVCI</vt:lpstr>
      <vt:lpstr>OBRATLOVCI</vt:lpstr>
      <vt:lpstr>OBRATLOVCI</vt:lpstr>
      <vt:lpstr>BEZOBRATLÍ</vt:lpstr>
      <vt:lpstr>Zdroje</vt:lpstr>
    </vt:vector>
  </TitlesOfParts>
  <Company>Grizli777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Šárka</dc:creator>
  <cp:lastModifiedBy>pc</cp:lastModifiedBy>
  <cp:revision>12</cp:revision>
  <dcterms:created xsi:type="dcterms:W3CDTF">2013-06-03T16:29:29Z</dcterms:created>
  <dcterms:modified xsi:type="dcterms:W3CDTF">2013-06-04T22:00:55Z</dcterms:modified>
</cp:coreProperties>
</file>