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8"/>
  </p:notesMasterIdLst>
  <p:handoutMasterIdLst>
    <p:handoutMasterId r:id="rId9"/>
  </p:handoutMasterIdLst>
  <p:sldIdLst>
    <p:sldId id="262" r:id="rId2"/>
    <p:sldId id="263" r:id="rId3"/>
    <p:sldId id="256" r:id="rId4"/>
    <p:sldId id="257" r:id="rId5"/>
    <p:sldId id="258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4B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27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2" d="100"/>
          <a:sy n="102" d="100"/>
        </p:scale>
        <p:origin x="-355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06/relationships/vbaProject" Target="vbaProject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60237C-A075-4F63-9A66-3BFFE315C09C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2A69D-E250-4D20-9EA6-C6C29086F5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2030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B6A114-FAF8-441C-AEC9-50E7FE8A99C8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A7FF1-2F27-4411-A514-A892CC592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675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77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498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79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23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53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28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926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43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68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07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02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419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3" name="bomb.wav"/>
          </p:stSnd>
        </p:sndAc>
      </p:transition>
    </mc:Choice>
    <mc:Fallback xmlns="">
      <p:transition spd="slow" advTm="5000">
        <p:split orient="vert"/>
        <p:sndAc>
          <p:stSnd>
            <p:snd r:embed="rId14" name="bomb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audio" Target="../media/audio1.wav"/><Relationship Id="rId3" Type="http://schemas.openxmlformats.org/officeDocument/2006/relationships/image" Target="../media/image2.png"/><Relationship Id="rId7" Type="http://schemas.openxmlformats.org/officeDocument/2006/relationships/hyperlink" Target="http://cs.wikipedia.org/wiki/Soubor:Malina.jpg" TargetMode="External"/><Relationship Id="rId12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openxmlformats.org/officeDocument/2006/relationships/hyperlink" Target="http://cs.wikipedia.org/wiki/Soubor:Blackberries_on_bush.jpg" TargetMode="External"/><Relationship Id="rId4" Type="http://schemas.openxmlformats.org/officeDocument/2006/relationships/hyperlink" Target="http://cs.wikipedia.org/wiki/Soubor:Paris_quadrifolia_2011_G1.jpg" TargetMode="External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8.wdp"/><Relationship Id="rId3" Type="http://schemas.openxmlformats.org/officeDocument/2006/relationships/image" Target="../media/image2.png"/><Relationship Id="rId7" Type="http://schemas.microsoft.com/office/2007/relationships/hdphoto" Target="../media/hdphoto5.wdp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microsoft.com/office/2007/relationships/hdphoto" Target="../media/hdphoto6.wdp"/><Relationship Id="rId1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microsoft.com/office/2007/relationships/hdphoto" Target="../media/hdphoto9.wdp"/><Relationship Id="rId10" Type="http://schemas.openxmlformats.org/officeDocument/2006/relationships/audio" Target="../media/audio1.wav"/><Relationship Id="rId4" Type="http://schemas.openxmlformats.org/officeDocument/2006/relationships/image" Target="../media/image11.png"/><Relationship Id="rId9" Type="http://schemas.microsoft.com/office/2007/relationships/hdphoto" Target="../media/hdphoto10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Vaccinium_vitis-idaea_20060824_003.jpg" TargetMode="External"/><Relationship Id="rId3" Type="http://schemas.openxmlformats.org/officeDocument/2006/relationships/hyperlink" Target="http://cs.wikipedia.org/wiki/Soubor:Paris_quadrifolia_2011_G1.jpg" TargetMode="External"/><Relationship Id="rId7" Type="http://schemas.openxmlformats.org/officeDocument/2006/relationships/hyperlink" Target="http://cs.wikipedia.org/wiki/Soubor:Bilberries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Malina.jpg" TargetMode="External"/><Relationship Id="rId11" Type="http://schemas.openxmlformats.org/officeDocument/2006/relationships/hyperlink" Target="http://cs.wikipedia.org/wiki/Soubor:Atropa_bella-donna0.jpg" TargetMode="External"/><Relationship Id="rId5" Type="http://schemas.openxmlformats.org/officeDocument/2006/relationships/hyperlink" Target="http://cs.wikipedia.org/wiki/Soubor:Blackberries_on_bush.jpg" TargetMode="External"/><Relationship Id="rId10" Type="http://schemas.openxmlformats.org/officeDocument/2006/relationships/hyperlink" Target="http://cs.wikipedia.org/wiki/Soubor:Cis001_kpjas.jpg" TargetMode="External"/><Relationship Id="rId4" Type="http://schemas.openxmlformats.org/officeDocument/2006/relationships/hyperlink" Target="http://cs.wikipedia.org/wiki/Soubor:Fragaria_vesca_close-up_4.jpg" TargetMode="External"/><Relationship Id="rId9" Type="http://schemas.openxmlformats.org/officeDocument/2006/relationships/hyperlink" Target="http://www.google.cz/imgres?imgurl=http://www.wmap.cz/opk/vmp/images/ros/jpg/lykovec_jedovaty_3.jpg&amp;imgrefurl=http://www.wmap.cz/opk/vmp/ros/ros6777.htm&amp;h=768&amp;w=1024&amp;sz=326&amp;tbnid=8N4GJz4ifuy3NM:&amp;tbnh=104&amp;tbnw=138&amp;prev=/search?q=l%C3%BDkovec+jedovat%C3%BD&amp;tbm=isch&amp;tbo=u&amp;zoom=1&amp;q=l%C3%BDkovec+jedovat%C3%BD&amp;usg=__kaNyyhuIR92H5OYiTrnRj0DvKOc=&amp;docid=coE166DP0Co2jM&amp;sa=X&amp;ei=vjivUaP2F8jBtAb4woCYBQ&amp;sqi=2&amp;ved=0CDcQ9QEwAw&amp;dur=18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387148"/>
              </p:ext>
            </p:extLst>
          </p:nvPr>
        </p:nvGraphicFramePr>
        <p:xfrm>
          <a:off x="114300" y="743680"/>
          <a:ext cx="9029700" cy="554926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Život v přírodě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VY_52_INOVACE_22_LESNÍ_PLODY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Prvouka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CZ.1.07/1.4.00/21.0697</a:t>
                      </a: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2.4.2013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lesní plod, jedlé, nejedlé, jahodník obecný, ostružiník maliník, ostružiník, brusnice borůvka, brusnice brusinka, lýkovec jedovatý, tis červený, rulík zlomocný, vraní oko čtyřlisté     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708526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628800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žákům 3. ročníku základní školy v oblasti Člověk a jeho svět. Žáci se seznamují lesními plody, které třídí na jedlé a jedovaté.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181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Bradley Hand ITC" pitchFamily="66" charset="0"/>
              </a:rPr>
              <a:t>Lesní plody</a:t>
            </a:r>
            <a:endParaRPr lang="cs-CZ" sz="4000" b="1" u="sng" dirty="0">
              <a:latin typeface="Bradley Hand ITC" pitchFamily="66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5209512" y="2979296"/>
            <a:ext cx="2725744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Jedlé </a:t>
            </a: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259632" y="2979296"/>
            <a:ext cx="2047892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Jedovaté </a:t>
            </a:r>
          </a:p>
        </p:txBody>
      </p:sp>
      <p:pic>
        <p:nvPicPr>
          <p:cNvPr id="1030" name="Picture 6" descr="http://upload.wikimedia.org/wikipedia/commons/thumb/d/df/Paris_quadrifolia_2011_G1.jpg/220px-Paris_quadrifolia_2011_G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742" b="9325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5" y="4149080"/>
            <a:ext cx="209550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liník obecný">
            <a:hlinkClick r:id="rId7" tooltip="Maliník obecný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2791" b="72093" l="18217" r="655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65104"/>
            <a:ext cx="2101290" cy="140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Ostružiny">
            <a:hlinkClick r:id="rId10" tooltip="Ostružiny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0196" b="87843" l="19380" r="848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80306"/>
            <a:ext cx="1656184" cy="163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16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13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Bradley Hand ITC" pitchFamily="66" charset="0"/>
              </a:rPr>
              <a:t>Lesní plody</a:t>
            </a:r>
            <a:endParaRPr lang="cs-CZ" sz="4000" b="1" u="sng" dirty="0">
              <a:latin typeface="Bradley Hand ITC" pitchFamily="66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43808" y="1314284"/>
            <a:ext cx="2725744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Jedlé 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53" b="97934" l="3727" r="832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64" y="3103911"/>
            <a:ext cx="1340424" cy="100531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3785" b="82243" l="16287" r="7986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990435"/>
            <a:ext cx="2375925" cy="158296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756799"/>
            <a:ext cx="1309236" cy="129614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833" b="99000" l="225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269" y="2598527"/>
            <a:ext cx="1937979" cy="18315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2852936"/>
            <a:ext cx="1824202" cy="136815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07504" y="4407750"/>
            <a:ext cx="1725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j</a:t>
            </a:r>
            <a:r>
              <a:rPr lang="cs-CZ" dirty="0" smtClean="0"/>
              <a:t>ahodník obecný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07704" y="4407750"/>
            <a:ext cx="1828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stružiník maliník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4430053"/>
            <a:ext cx="1095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stružiník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64088" y="4407750"/>
            <a:ext cx="1799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rusnice borůvka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236296" y="4407750"/>
            <a:ext cx="1838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rusnice brusinka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746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14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0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Bradley Hand ITC" pitchFamily="66" charset="0"/>
              </a:rPr>
              <a:t> Lesní plody</a:t>
            </a:r>
            <a:endParaRPr lang="cs-CZ" sz="4000" b="1" u="sng" dirty="0">
              <a:latin typeface="Bradley Hand ITC" pitchFamily="66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43808" y="1314284"/>
            <a:ext cx="2725744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Jedovaté 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81" b="96939" l="9936" r="971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085564"/>
            <a:ext cx="1296144" cy="97210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680647"/>
            <a:ext cx="2037781" cy="17819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448" y="2835573"/>
            <a:ext cx="1594736" cy="11960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611" y="2690807"/>
            <a:ext cx="1861751" cy="150749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4407750"/>
            <a:ext cx="1730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l</a:t>
            </a:r>
            <a:r>
              <a:rPr lang="cs-CZ" dirty="0" smtClean="0"/>
              <a:t>ýkovec jedovatý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52909" y="4407750"/>
            <a:ext cx="1191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is červený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1981" y="4430053"/>
            <a:ext cx="1541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ulík zlomocný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04248" y="4407750"/>
            <a:ext cx="1837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raní oko čtyřlisté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065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10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0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987824" y="69269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Bradley Hand ITC" pitchFamily="66" charset="0"/>
              </a:rPr>
              <a:t>Použité obrázky v prezentaci z</a:t>
            </a:r>
            <a:endParaRPr lang="cs-CZ" b="1" dirty="0">
              <a:latin typeface="Bradley Hand ITC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7504" y="1340768"/>
            <a:ext cx="849694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u="sng" dirty="0">
                <a:hlinkClick r:id="rId3"/>
              </a:rPr>
              <a:t>http://cs.wikipedia.org/wiki/Soubor:Paris_quadrifolia_2011_G1.jpg</a:t>
            </a:r>
            <a:endParaRPr lang="cs-CZ" sz="1400" dirty="0"/>
          </a:p>
          <a:p>
            <a:r>
              <a:rPr lang="cs-CZ" sz="1400" u="sng" dirty="0">
                <a:hlinkClick r:id="rId4"/>
              </a:rPr>
              <a:t>http://cs.wikipedia.org/wiki/Soubor:Fragaria_vesca_close-up_4.jpg</a:t>
            </a:r>
            <a:endParaRPr lang="cs-CZ" sz="1400" dirty="0"/>
          </a:p>
          <a:p>
            <a:r>
              <a:rPr lang="cs-CZ" sz="1400" u="sng" dirty="0">
                <a:hlinkClick r:id="rId5"/>
              </a:rPr>
              <a:t>http://cs.wikipedia.org/wiki/Soubor:Blackberries_on_bush.jpg</a:t>
            </a:r>
            <a:endParaRPr lang="cs-CZ" sz="1400" dirty="0"/>
          </a:p>
          <a:p>
            <a:r>
              <a:rPr lang="cs-CZ" sz="1400" u="sng" dirty="0">
                <a:hlinkClick r:id="rId6"/>
              </a:rPr>
              <a:t>http://cs.wikipedia.org/wiki/Soubor:Malina.jpg</a:t>
            </a:r>
            <a:endParaRPr lang="cs-CZ" sz="1400" dirty="0"/>
          </a:p>
          <a:p>
            <a:r>
              <a:rPr lang="cs-CZ" sz="1400" u="sng" dirty="0">
                <a:hlinkClick r:id="rId7"/>
              </a:rPr>
              <a:t>http://cs.wikipedia.org/wiki/Soubor:Bilberries.jpg</a:t>
            </a:r>
            <a:endParaRPr lang="cs-CZ" sz="1400" dirty="0"/>
          </a:p>
          <a:p>
            <a:r>
              <a:rPr lang="cs-CZ" sz="1400" u="sng" dirty="0">
                <a:hlinkClick r:id="rId8"/>
              </a:rPr>
              <a:t>http://cs.wikipedia.org/wiki/Soubor:Vaccinium_vitis-idaea_20060824_003.jpg</a:t>
            </a:r>
            <a:endParaRPr lang="cs-CZ" sz="1400" dirty="0"/>
          </a:p>
          <a:p>
            <a:r>
              <a:rPr lang="cs-CZ" sz="1400" u="sng" dirty="0">
                <a:hlinkClick r:id="rId9"/>
              </a:rPr>
              <a:t>http://www.google.cz/imgres?imgurl=http://www.wmap.cz/opk/vmp/images/ros/jpg/lykovec_jedovaty_3.jpg&amp;imgrefurl=http://www.wmap.cz/opk/vmp/ros/ros6777.htm&amp;h=768&amp;w=1024&amp;sz=326&amp;tbnid=8N4GJz4ifuy3NM:&amp;tbnh=104&amp;tbnw=138&amp;prev=/search%3Fq%3Dl%25C3%25BDkovec%2Bjedovat%25C3%25BD%26tbm%3Disch%26tbo%3Du&amp;zoom=1&amp;q=l%C3%BDkovec+jedovat%C3%BD&amp;usg=__kaNyyhuIR92H5OYiTrnRj0DvKOc=&amp;docid=coE166DP0Co2jM&amp;sa=X&amp;ei=vjivUaP2F8jBtAb4woCYBQ&amp;sqi=2&amp;ved=0CDcQ9QEwAw&amp;dur=187</a:t>
            </a:r>
            <a:endParaRPr lang="cs-CZ" sz="1400" dirty="0"/>
          </a:p>
          <a:p>
            <a:r>
              <a:rPr lang="cs-CZ" sz="1400" u="sng" dirty="0">
                <a:hlinkClick r:id="rId10"/>
              </a:rPr>
              <a:t>http://cs.wikipedia.org/wiki/Soubor:Cis001_kpjas.jpg</a:t>
            </a:r>
            <a:endParaRPr lang="cs-CZ" sz="1400" dirty="0"/>
          </a:p>
          <a:p>
            <a:r>
              <a:rPr lang="cs-CZ" sz="1400" u="sng" dirty="0">
                <a:hlinkClick r:id="rId11"/>
              </a:rPr>
              <a:t>http://cs.wikipedia.org/wiki/Soubor:Atropa_bella-donna0.jpg</a:t>
            </a:r>
            <a:endParaRPr lang="cs-CZ" sz="1400" dirty="0"/>
          </a:p>
          <a:p>
            <a:r>
              <a:rPr lang="cs-CZ" sz="1400" dirty="0"/>
              <a:t> 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179512" y="188640"/>
            <a:ext cx="324036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 Lesní plody</a:t>
            </a:r>
            <a:endParaRPr lang="cs-CZ" sz="4000" b="1" u="sng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49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>
      <p:transition spd="slow" advTm="5000">
        <p:split orient="vert"/>
        <p:sndAc>
          <p:stSnd>
            <p:snd r:embed="rId2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8925</TotalTime>
  <Words>172</Words>
  <Application>Microsoft Office PowerPoint</Application>
  <PresentationFormat>Předvádění na obrazovce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</vt:lpstr>
      <vt:lpstr>Lesní plody</vt:lpstr>
      <vt:lpstr>Lesní plody</vt:lpstr>
      <vt:lpstr> Lesní plody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ŽIVÉ ORGANISMY - HOUBY</dc:title>
  <dc:creator>Creator</dc:creator>
  <cp:lastModifiedBy>Zbyněk Jícha</cp:lastModifiedBy>
  <cp:revision>28</cp:revision>
  <dcterms:created xsi:type="dcterms:W3CDTF">2013-05-30T14:42:12Z</dcterms:created>
  <dcterms:modified xsi:type="dcterms:W3CDTF">2013-06-05T13:51:39Z</dcterms:modified>
</cp:coreProperties>
</file>