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9" r:id="rId2"/>
    <p:sldId id="260" r:id="rId3"/>
    <p:sldId id="262" r:id="rId4"/>
    <p:sldId id="256" r:id="rId5"/>
    <p:sldId id="257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42042-C8E9-449C-BC34-FFC88A19E188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73E239-64D3-4989-B4CE-E8A1B897791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6453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1063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035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32641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75049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8273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64205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19019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335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159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96466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3752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C90366-9C3E-4C1B-B1EC-594E7D60953C}" type="datetimeFigureOut">
              <a:rPr lang="cs-CZ" smtClean="0"/>
              <a:t>12.11.2012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23EFAF-89AF-4554-8907-FA41A636F9B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443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048672"/>
          </a:xfrm>
          <a:noFill/>
        </p:spPr>
        <p:txBody>
          <a:bodyPr/>
          <a:lstStyle/>
          <a:p>
            <a:pPr marL="0" indent="0" algn="ctr">
              <a:buNone/>
            </a:pPr>
            <a:endParaRPr lang="cs-CZ" dirty="0" smtClean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Název </a:t>
            </a:r>
            <a:r>
              <a:rPr lang="cs-CZ" dirty="0">
                <a:latin typeface="Comic Sans MS" pitchFamily="66" charset="0"/>
              </a:rPr>
              <a:t>školy: 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Základní škola a Mateřská škola Bečváry, okres Kolín</a:t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Autor: Mgr. Simona </a:t>
            </a:r>
            <a:r>
              <a:rPr lang="cs-CZ" dirty="0" err="1">
                <a:latin typeface="Comic Sans MS" pitchFamily="66" charset="0"/>
              </a:rPr>
              <a:t>Zalabáková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Datum tvorby: </a:t>
            </a:r>
            <a:r>
              <a:rPr lang="cs-CZ" dirty="0" smtClean="0">
                <a:latin typeface="Comic Sans MS" pitchFamily="66" charset="0"/>
              </a:rPr>
              <a:t>17.7. 2012</a:t>
            </a:r>
            <a:r>
              <a:rPr lang="cs-CZ" dirty="0">
                <a:latin typeface="Comic Sans MS" pitchFamily="66" charset="0"/>
              </a:rPr>
              <a:t/>
            </a:r>
            <a:br>
              <a:rPr lang="cs-CZ" dirty="0">
                <a:latin typeface="Comic Sans MS" pitchFamily="66" charset="0"/>
              </a:rPr>
            </a:br>
            <a:r>
              <a:rPr lang="cs-CZ" dirty="0">
                <a:latin typeface="Comic Sans MS" pitchFamily="66" charset="0"/>
              </a:rPr>
              <a:t>Název materiálu: </a:t>
            </a:r>
            <a:br>
              <a:rPr lang="cs-CZ" dirty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VY_32_INOVACE_01_MATEMATIKA </a:t>
            </a:r>
            <a:r>
              <a:rPr lang="cs-CZ" dirty="0">
                <a:latin typeface="Comic Sans MS" pitchFamily="66" charset="0"/>
              </a:rPr>
              <a:t>PRO 2. ROČNÍK_SČÍTÁNÍ  DO 20 BEZ PŘECHODU DESÍTKY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522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u="sng" dirty="0">
                <a:latin typeface="Comic Sans MS" pitchFamily="66" charset="0"/>
              </a:rPr>
              <a:t>Anotace:</a:t>
            </a:r>
          </a:p>
          <a:p>
            <a:pPr marL="0" indent="0">
              <a:buNone/>
            </a:pPr>
            <a:endParaRPr lang="cs-CZ" u="sng" dirty="0">
              <a:latin typeface="Comic Sans MS" pitchFamily="66" charset="0"/>
            </a:endParaRP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DUM je určen pro žáky 2. ročníku</a:t>
            </a: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materiál slouží jako prezentace </a:t>
            </a:r>
          </a:p>
          <a:p>
            <a:r>
              <a:rPr lang="cs-CZ" dirty="0">
                <a:latin typeface="Comic Sans MS" pitchFamily="66" charset="0"/>
                <a:cs typeface="Calibri" pitchFamily="34" charset="0"/>
              </a:rPr>
              <a:t>žáci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se seznamují se sčítáním do </a:t>
            </a:r>
            <a:r>
              <a:rPr lang="cs-CZ" dirty="0">
                <a:latin typeface="Comic Sans MS" pitchFamily="66" charset="0"/>
                <a:cs typeface="Calibri" pitchFamily="34" charset="0"/>
              </a:rPr>
              <a:t>20 bez přechodu </a:t>
            </a:r>
            <a:r>
              <a:rPr lang="cs-CZ" dirty="0" smtClean="0">
                <a:latin typeface="Comic Sans MS" pitchFamily="66" charset="0"/>
                <a:cs typeface="Calibri" pitchFamily="34" charset="0"/>
              </a:rPr>
              <a:t>desítky, procvičují číselnou řadu 0 - 20</a:t>
            </a:r>
            <a:endParaRPr lang="cs-CZ" dirty="0">
              <a:latin typeface="Comic Sans MS" pitchFamily="66" charset="0"/>
              <a:cs typeface="Calibri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61007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>
                <a:latin typeface="Comic Sans MS" pitchFamily="66" charset="0"/>
              </a:rPr>
              <a:t>Použité zdroje:</a:t>
            </a:r>
            <a:br>
              <a:rPr lang="cs-CZ" sz="3600" dirty="0">
                <a:latin typeface="Comic Sans MS" pitchFamily="66" charset="0"/>
              </a:rPr>
            </a:br>
            <a:r>
              <a:rPr lang="cs-CZ" sz="3600" dirty="0">
                <a:latin typeface="Comic Sans MS" pitchFamily="66" charset="0"/>
              </a:rPr>
              <a:t/>
            </a:r>
            <a:br>
              <a:rPr lang="cs-CZ" sz="3600" dirty="0">
                <a:latin typeface="Comic Sans MS" pitchFamily="66" charset="0"/>
              </a:rPr>
            </a:br>
            <a:r>
              <a:rPr lang="cs-CZ" dirty="0" smtClean="0">
                <a:latin typeface="Comic Sans MS" pitchFamily="66" charset="0"/>
              </a:rPr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8163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620688"/>
            <a:ext cx="7772400" cy="1470025"/>
          </a:xfrm>
        </p:spPr>
        <p:txBody>
          <a:bodyPr/>
          <a:lstStyle/>
          <a:p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Sčítání do 20</a:t>
            </a:r>
            <a:b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</a:br>
            <a:r>
              <a:rPr lang="cs-CZ" dirty="0" smtClean="0">
                <a:solidFill>
                  <a:srgbClr val="00B0F0"/>
                </a:solidFill>
                <a:latin typeface="Comic Sans MS" pitchFamily="66" charset="0"/>
              </a:rPr>
              <a:t>bez přechodu desítky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420888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Comic Sans MS" pitchFamily="66" charset="0"/>
              </a:rPr>
              <a:t>2. ročník</a:t>
            </a:r>
          </a:p>
          <a:p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endParaRPr lang="cs-CZ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1979640" y="4941000"/>
            <a:ext cx="5406840" cy="104508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91659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Číselná řada 0 - 20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</p:txBody>
      </p:sp>
      <p:sp>
        <p:nvSpPr>
          <p:cNvPr id="5" name="Pětiúhelník 4"/>
          <p:cNvSpPr/>
          <p:nvPr/>
        </p:nvSpPr>
        <p:spPr>
          <a:xfrm>
            <a:off x="395536" y="1700421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Pětiúhelník 5"/>
          <p:cNvSpPr/>
          <p:nvPr/>
        </p:nvSpPr>
        <p:spPr>
          <a:xfrm>
            <a:off x="344635" y="3021779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Pětiúhelník 6"/>
          <p:cNvSpPr/>
          <p:nvPr/>
        </p:nvSpPr>
        <p:spPr>
          <a:xfrm>
            <a:off x="2051720" y="3018478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Pětiúhelník 7"/>
          <p:cNvSpPr/>
          <p:nvPr/>
        </p:nvSpPr>
        <p:spPr>
          <a:xfrm>
            <a:off x="3716288" y="3018478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Pětiúhelník 8"/>
          <p:cNvSpPr/>
          <p:nvPr/>
        </p:nvSpPr>
        <p:spPr>
          <a:xfrm>
            <a:off x="2051720" y="1743828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Pětiúhelník 9"/>
          <p:cNvSpPr/>
          <p:nvPr/>
        </p:nvSpPr>
        <p:spPr>
          <a:xfrm>
            <a:off x="3716466" y="1703690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5364088" y="1671999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7129327" y="1654487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Pětiúhelník 12"/>
          <p:cNvSpPr/>
          <p:nvPr/>
        </p:nvSpPr>
        <p:spPr>
          <a:xfrm>
            <a:off x="2051720" y="4262505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Pětiúhelník 13"/>
          <p:cNvSpPr/>
          <p:nvPr/>
        </p:nvSpPr>
        <p:spPr>
          <a:xfrm>
            <a:off x="395536" y="4293096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Pětiúhelník 14"/>
          <p:cNvSpPr/>
          <p:nvPr/>
        </p:nvSpPr>
        <p:spPr>
          <a:xfrm>
            <a:off x="7161081" y="2994783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Pětiúhelník 15"/>
          <p:cNvSpPr/>
          <p:nvPr/>
        </p:nvSpPr>
        <p:spPr>
          <a:xfrm>
            <a:off x="5364088" y="3034177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Pětiúhelník 16"/>
          <p:cNvSpPr/>
          <p:nvPr/>
        </p:nvSpPr>
        <p:spPr>
          <a:xfrm>
            <a:off x="2051720" y="5589240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Pětiúhelník 17"/>
          <p:cNvSpPr/>
          <p:nvPr/>
        </p:nvSpPr>
        <p:spPr>
          <a:xfrm>
            <a:off x="395536" y="5589240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Pětiúhelník 18"/>
          <p:cNvSpPr/>
          <p:nvPr/>
        </p:nvSpPr>
        <p:spPr>
          <a:xfrm>
            <a:off x="7122075" y="4262505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Pětiúhelník 19"/>
          <p:cNvSpPr/>
          <p:nvPr/>
        </p:nvSpPr>
        <p:spPr>
          <a:xfrm>
            <a:off x="5400983" y="4293096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Pětiúhelník 20"/>
          <p:cNvSpPr/>
          <p:nvPr/>
        </p:nvSpPr>
        <p:spPr>
          <a:xfrm>
            <a:off x="3716288" y="4293096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Pětiúhelník 21"/>
          <p:cNvSpPr/>
          <p:nvPr/>
        </p:nvSpPr>
        <p:spPr>
          <a:xfrm>
            <a:off x="5400983" y="5589240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Pětiúhelník 22"/>
          <p:cNvSpPr/>
          <p:nvPr/>
        </p:nvSpPr>
        <p:spPr>
          <a:xfrm>
            <a:off x="3716288" y="5589240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Pětiúhelník 23"/>
          <p:cNvSpPr/>
          <p:nvPr/>
        </p:nvSpPr>
        <p:spPr>
          <a:xfrm>
            <a:off x="7122075" y="5517232"/>
            <a:ext cx="1512168" cy="864096"/>
          </a:xfrm>
          <a:prstGeom prst="homePlat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213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7160" y="353508"/>
            <a:ext cx="8229600" cy="1143000"/>
          </a:xfrm>
        </p:spPr>
        <p:txBody>
          <a:bodyPr>
            <a:noAutofit/>
          </a:bodyPr>
          <a:lstStyle/>
          <a:p>
            <a:r>
              <a:rPr lang="cs-CZ" sz="3600" dirty="0" smtClean="0">
                <a:latin typeface="Comic Sans MS" pitchFamily="66" charset="0"/>
              </a:rPr>
              <a:t>Spoj čísla od nejmenšího k největšímu.</a:t>
            </a:r>
            <a:endParaRPr lang="cs-CZ" sz="3600" dirty="0">
              <a:latin typeface="Comic Sans MS" pitchFamily="66" charset="0"/>
            </a:endParaRPr>
          </a:p>
        </p:txBody>
      </p:sp>
      <p:sp>
        <p:nvSpPr>
          <p:cNvPr id="4" name="7cípá hvězda 3"/>
          <p:cNvSpPr/>
          <p:nvPr/>
        </p:nvSpPr>
        <p:spPr>
          <a:xfrm>
            <a:off x="7812360" y="3964601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7cípá hvězda 4"/>
          <p:cNvSpPr/>
          <p:nvPr/>
        </p:nvSpPr>
        <p:spPr>
          <a:xfrm>
            <a:off x="4716016" y="3775720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7cípá hvězda 5"/>
          <p:cNvSpPr/>
          <p:nvPr/>
        </p:nvSpPr>
        <p:spPr>
          <a:xfrm>
            <a:off x="1169724" y="4421801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7cípá hvězda 6"/>
          <p:cNvSpPr/>
          <p:nvPr/>
        </p:nvSpPr>
        <p:spPr>
          <a:xfrm>
            <a:off x="296888" y="3311949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7cípá hvězda 7"/>
          <p:cNvSpPr/>
          <p:nvPr/>
        </p:nvSpPr>
        <p:spPr>
          <a:xfrm>
            <a:off x="323528" y="5517232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12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7cípá hvězda 8"/>
          <p:cNvSpPr/>
          <p:nvPr/>
        </p:nvSpPr>
        <p:spPr>
          <a:xfrm>
            <a:off x="5271088" y="5057622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0" name="7cípá hvězda 9"/>
          <p:cNvSpPr/>
          <p:nvPr/>
        </p:nvSpPr>
        <p:spPr>
          <a:xfrm>
            <a:off x="6253692" y="3686022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7cípá hvězda 10"/>
          <p:cNvSpPr/>
          <p:nvPr/>
        </p:nvSpPr>
        <p:spPr>
          <a:xfrm>
            <a:off x="4932040" y="2203585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12" name="7cípá hvězda 11"/>
          <p:cNvSpPr/>
          <p:nvPr/>
        </p:nvSpPr>
        <p:spPr>
          <a:xfrm>
            <a:off x="6710892" y="5301208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7cípá hvězda 12"/>
          <p:cNvSpPr/>
          <p:nvPr/>
        </p:nvSpPr>
        <p:spPr>
          <a:xfrm>
            <a:off x="7236296" y="2009622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7cípá hvězda 13"/>
          <p:cNvSpPr/>
          <p:nvPr/>
        </p:nvSpPr>
        <p:spPr>
          <a:xfrm>
            <a:off x="3231316" y="1782090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7cípá hvězda 14"/>
          <p:cNvSpPr/>
          <p:nvPr/>
        </p:nvSpPr>
        <p:spPr>
          <a:xfrm>
            <a:off x="3032595" y="4600422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7cípá hvězda 15"/>
          <p:cNvSpPr/>
          <p:nvPr/>
        </p:nvSpPr>
        <p:spPr>
          <a:xfrm>
            <a:off x="2084124" y="5793401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16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7cípá hvězda 16"/>
          <p:cNvSpPr/>
          <p:nvPr/>
        </p:nvSpPr>
        <p:spPr>
          <a:xfrm>
            <a:off x="3922975" y="5758408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7cípá hvězda 17"/>
          <p:cNvSpPr/>
          <p:nvPr/>
        </p:nvSpPr>
        <p:spPr>
          <a:xfrm>
            <a:off x="467544" y="1552422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7cípá hvězda 18"/>
          <p:cNvSpPr/>
          <p:nvPr/>
        </p:nvSpPr>
        <p:spPr>
          <a:xfrm>
            <a:off x="3202538" y="3057485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7cípá hvězda 19"/>
          <p:cNvSpPr/>
          <p:nvPr/>
        </p:nvSpPr>
        <p:spPr>
          <a:xfrm>
            <a:off x="2118195" y="3507401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7cípá hvězda 20"/>
          <p:cNvSpPr/>
          <p:nvPr/>
        </p:nvSpPr>
        <p:spPr>
          <a:xfrm>
            <a:off x="6310179" y="1227196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18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7cípá hvězda 21"/>
          <p:cNvSpPr/>
          <p:nvPr/>
        </p:nvSpPr>
        <p:spPr>
          <a:xfrm>
            <a:off x="1802160" y="1933778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15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7cípá hvězda 22"/>
          <p:cNvSpPr/>
          <p:nvPr/>
        </p:nvSpPr>
        <p:spPr>
          <a:xfrm>
            <a:off x="8028384" y="5524516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20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7cípá hvězda 23"/>
          <p:cNvSpPr/>
          <p:nvPr/>
        </p:nvSpPr>
        <p:spPr>
          <a:xfrm>
            <a:off x="6185488" y="2510587"/>
            <a:ext cx="914400" cy="914400"/>
          </a:xfrm>
          <a:prstGeom prst="star7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19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2357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Comic Sans MS" pitchFamily="66" charset="0"/>
              </a:rPr>
              <a:t>Čísla budou spojena následovně.</a:t>
            </a:r>
          </a:p>
          <a:p>
            <a:pPr marL="0" indent="0">
              <a:buNone/>
            </a:pPr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0 - 1 – 2 – 3 – 4 – 5 – 6 – 7 – 8 – 9 – 10 –</a:t>
            </a:r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11 – 12 – 13 – 14 – 15 – 16 – 17 – 18 – 19 – </a:t>
            </a:r>
          </a:p>
          <a:p>
            <a:pPr marL="0" indent="0" algn="ctr">
              <a:buNone/>
            </a:pPr>
            <a:endParaRPr lang="cs-CZ" dirty="0">
              <a:latin typeface="Comic Sans MS" pitchFamily="66" charset="0"/>
            </a:endParaRPr>
          </a:p>
          <a:p>
            <a:pPr marL="0" indent="0" algn="ctr">
              <a:buNone/>
            </a:pPr>
            <a:r>
              <a:rPr lang="cs-CZ" dirty="0" smtClean="0">
                <a:latin typeface="Comic Sans MS" pitchFamily="66" charset="0"/>
              </a:rPr>
              <a:t>20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dirty="0" smtClean="0">
                <a:latin typeface="Comic Sans MS" pitchFamily="66" charset="0"/>
              </a:rPr>
              <a:t>Spoj čísla od nejmenšího k největšímu  </a:t>
            </a:r>
            <a:r>
              <a:rPr lang="cs-CZ" sz="3200" dirty="0" smtClean="0">
                <a:solidFill>
                  <a:srgbClr val="FF0000"/>
                </a:solidFill>
                <a:latin typeface="Comic Sans MS" pitchFamily="66" charset="0"/>
              </a:rPr>
              <a:t>řešení</a:t>
            </a:r>
            <a:endParaRPr lang="cs-CZ" sz="32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2731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149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Sčítání do 20 bez přechodu desítky</vt:lpstr>
      <vt:lpstr>Číselná řada 0 - 20</vt:lpstr>
      <vt:lpstr>Spoj čísla od nejmenšího k největšímu.</vt:lpstr>
      <vt:lpstr>Spoj čísla od nejmenšího k největšímu  řešení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a odčítání do 20 bez přechodu desítky</dc:title>
  <dc:creator>pc1</dc:creator>
  <cp:lastModifiedBy>pc1</cp:lastModifiedBy>
  <cp:revision>11</cp:revision>
  <dcterms:created xsi:type="dcterms:W3CDTF">2011-03-21T20:18:56Z</dcterms:created>
  <dcterms:modified xsi:type="dcterms:W3CDTF">2012-11-12T16:34:42Z</dcterms:modified>
</cp:coreProperties>
</file>