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5" r:id="rId4"/>
    <p:sldId id="258" r:id="rId5"/>
    <p:sldId id="259" r:id="rId6"/>
    <p:sldId id="260" r:id="rId7"/>
    <p:sldId id="264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88683-69ED-44D7-A18F-7133FCCC7D17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0E411-E77C-4DCA-9703-86E6A7A789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108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88683-69ED-44D7-A18F-7133FCCC7D17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0E411-E77C-4DCA-9703-86E6A7A789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40815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88683-69ED-44D7-A18F-7133FCCC7D17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0E411-E77C-4DCA-9703-86E6A7A789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90262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88683-69ED-44D7-A18F-7133FCCC7D17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0E411-E77C-4DCA-9703-86E6A7A789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84005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88683-69ED-44D7-A18F-7133FCCC7D17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0E411-E77C-4DCA-9703-86E6A7A789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30984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88683-69ED-44D7-A18F-7133FCCC7D17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0E411-E77C-4DCA-9703-86E6A7A789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20668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88683-69ED-44D7-A18F-7133FCCC7D17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0E411-E77C-4DCA-9703-86E6A7A789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64624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88683-69ED-44D7-A18F-7133FCCC7D17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0E411-E77C-4DCA-9703-86E6A7A789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23793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88683-69ED-44D7-A18F-7133FCCC7D17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0E411-E77C-4DCA-9703-86E6A7A789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86695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88683-69ED-44D7-A18F-7133FCCC7D17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0E411-E77C-4DCA-9703-86E6A7A789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43808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88683-69ED-44D7-A18F-7133FCCC7D17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0E411-E77C-4DCA-9703-86E6A7A789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57162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B88683-69ED-44D7-A18F-7133FCCC7D17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40E411-E77C-4DCA-9703-86E6A7A789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0640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>
            <a:spLocks noGrp="1"/>
          </p:cNvSpPr>
          <p:nvPr>
            <p:ph type="ctrTitle"/>
          </p:nvPr>
        </p:nvSpPr>
        <p:spPr>
          <a:xfrm>
            <a:off x="685800" y="404813"/>
            <a:ext cx="7772400" cy="5904507"/>
          </a:xfrm>
        </p:spPr>
        <p:txBody>
          <a:bodyPr>
            <a:normAutofit/>
          </a:bodyPr>
          <a:lstStyle/>
          <a:p>
            <a:pPr marL="0" indent="0"/>
            <a:r>
              <a:rPr lang="cs-CZ" sz="3200" dirty="0" smtClean="0">
                <a:latin typeface="Comic Sans MS" pitchFamily="66" charset="0"/>
              </a:rPr>
              <a:t>Název školy: </a:t>
            </a:r>
            <a:br>
              <a:rPr lang="cs-CZ" sz="3200" dirty="0" smtClean="0">
                <a:latin typeface="Comic Sans MS" pitchFamily="66" charset="0"/>
              </a:rPr>
            </a:br>
            <a:r>
              <a:rPr lang="cs-CZ" sz="3200" dirty="0" smtClean="0">
                <a:latin typeface="Comic Sans MS" pitchFamily="66" charset="0"/>
              </a:rPr>
              <a:t>Základní škola a Mateřská škola Bečváry, okres Kolín</a:t>
            </a:r>
            <a:br>
              <a:rPr lang="cs-CZ" sz="3200" dirty="0" smtClean="0">
                <a:latin typeface="Comic Sans MS" pitchFamily="66" charset="0"/>
              </a:rPr>
            </a:br>
            <a:r>
              <a:rPr lang="cs-CZ" sz="3200" dirty="0" smtClean="0">
                <a:latin typeface="Comic Sans MS" pitchFamily="66" charset="0"/>
              </a:rPr>
              <a:t>Autor: Mgr. Simona </a:t>
            </a:r>
            <a:r>
              <a:rPr lang="cs-CZ" sz="3200" dirty="0" err="1" smtClean="0">
                <a:latin typeface="Comic Sans MS" pitchFamily="66" charset="0"/>
              </a:rPr>
              <a:t>Zalabáková</a:t>
            </a:r>
            <a:r>
              <a:rPr lang="cs-CZ" sz="3200" dirty="0" smtClean="0">
                <a:latin typeface="Comic Sans MS" pitchFamily="66" charset="0"/>
              </a:rPr>
              <a:t/>
            </a:r>
            <a:br>
              <a:rPr lang="cs-CZ" sz="3200" dirty="0" smtClean="0">
                <a:latin typeface="Comic Sans MS" pitchFamily="66" charset="0"/>
              </a:rPr>
            </a:br>
            <a:r>
              <a:rPr lang="cs-CZ" sz="3200" dirty="0" smtClean="0">
                <a:latin typeface="Comic Sans MS" pitchFamily="66" charset="0"/>
              </a:rPr>
              <a:t>Datum tvorby: 19.7. 2012</a:t>
            </a:r>
            <a:br>
              <a:rPr lang="cs-CZ" sz="3200" dirty="0" smtClean="0">
                <a:latin typeface="Comic Sans MS" pitchFamily="66" charset="0"/>
              </a:rPr>
            </a:br>
            <a:r>
              <a:rPr lang="cs-CZ" sz="3200" dirty="0" smtClean="0">
                <a:latin typeface="Comic Sans MS" pitchFamily="66" charset="0"/>
              </a:rPr>
              <a:t>Název materiálu: </a:t>
            </a:r>
            <a:br>
              <a:rPr lang="cs-CZ" sz="3200" dirty="0" smtClean="0">
                <a:latin typeface="Comic Sans MS" pitchFamily="66" charset="0"/>
              </a:rPr>
            </a:br>
            <a:r>
              <a:rPr lang="cs-CZ" sz="3200" dirty="0" smtClean="0">
                <a:latin typeface="Comic Sans MS" pitchFamily="66" charset="0"/>
              </a:rPr>
              <a:t>VY_32_INOVACE_05_MATEMATIKA </a:t>
            </a:r>
            <a:r>
              <a:rPr lang="cs-CZ" sz="3200" dirty="0">
                <a:latin typeface="Comic Sans MS" pitchFamily="66" charset="0"/>
              </a:rPr>
              <a:t>PRO 2. ROČNÍK_SČÍTÁNÍ  DO 20 BEZ PŘECHODU DESÍTKY</a:t>
            </a:r>
          </a:p>
        </p:txBody>
      </p:sp>
    </p:spTree>
    <p:extLst>
      <p:ext uri="{BB962C8B-B14F-4D97-AF65-F5344CB8AC3E}">
        <p14:creationId xmlns:p14="http://schemas.microsoft.com/office/powerpoint/2010/main" val="68281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u="sng" dirty="0" smtClean="0">
                <a:latin typeface="Comic Sans MS" pitchFamily="66" charset="0"/>
              </a:rPr>
              <a:t>Anotace:</a:t>
            </a:r>
          </a:p>
          <a:p>
            <a:pPr marL="0" indent="0">
              <a:buNone/>
            </a:pPr>
            <a:endParaRPr lang="cs-CZ" u="sng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  <a:cs typeface="Calibri" pitchFamily="34" charset="0"/>
              </a:rPr>
              <a:t>DUM je určen pro žáky 2. ročníku</a:t>
            </a:r>
          </a:p>
          <a:p>
            <a:r>
              <a:rPr lang="cs-CZ" dirty="0" smtClean="0">
                <a:latin typeface="Comic Sans MS" pitchFamily="66" charset="0"/>
                <a:cs typeface="Calibri" pitchFamily="34" charset="0"/>
              </a:rPr>
              <a:t>materiál slouží jako prezentace </a:t>
            </a:r>
          </a:p>
          <a:p>
            <a:r>
              <a:rPr lang="cs-CZ" dirty="0">
                <a:latin typeface="Comic Sans MS" pitchFamily="66" charset="0"/>
                <a:cs typeface="Calibri" pitchFamily="34" charset="0"/>
              </a:rPr>
              <a:t>ž</a:t>
            </a:r>
            <a:r>
              <a:rPr lang="cs-CZ" dirty="0" smtClean="0">
                <a:latin typeface="Comic Sans MS" pitchFamily="66" charset="0"/>
                <a:cs typeface="Calibri" pitchFamily="34" charset="0"/>
              </a:rPr>
              <a:t>áci se seznamují s odčítáním do 20 bez přechodu desítky, procvičují číselnou řadu O - 20</a:t>
            </a:r>
          </a:p>
        </p:txBody>
      </p:sp>
    </p:spTree>
    <p:extLst>
      <p:ext uri="{BB962C8B-B14F-4D97-AF65-F5344CB8AC3E}">
        <p14:creationId xmlns:p14="http://schemas.microsoft.com/office/powerpoint/2010/main" val="3895652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539552" y="692696"/>
            <a:ext cx="8229600" cy="5433467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latin typeface="Comic Sans MS" pitchFamily="66" charset="0"/>
              </a:rPr>
              <a:t>Použité zdroje</a:t>
            </a:r>
            <a:r>
              <a:rPr lang="cs-CZ" dirty="0" smtClean="0">
                <a:latin typeface="Comic Sans MS" pitchFamily="66" charset="0"/>
              </a:rPr>
              <a:t>:</a:t>
            </a:r>
          </a:p>
          <a:p>
            <a:pPr marL="0" indent="0">
              <a:buNone/>
            </a:pPr>
            <a:endParaRPr lang="cs-CZ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dirty="0">
                <a:latin typeface="Comic Sans MS" pitchFamily="66" charset="0"/>
              </a:rPr>
              <a:t>archiv autora</a:t>
            </a:r>
          </a:p>
          <a:p>
            <a:pPr marL="0" indent="0">
              <a:buNone/>
            </a:pPr>
            <a:r>
              <a:rPr lang="cs-CZ" dirty="0">
                <a:latin typeface="Comic Sans MS" pitchFamily="66" charset="0"/>
              </a:rPr>
              <a:t>Obrázky byly použity z programu Microsoft Word 2007 – kliparty.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2714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90465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>
                <a:latin typeface="Comic Sans MS" pitchFamily="66" charset="0"/>
              </a:rPr>
              <a:t>Odčítání čísel bez přechodu desítky</a:t>
            </a:r>
          </a:p>
          <a:p>
            <a:pPr marL="0" indent="0" algn="ctr">
              <a:buNone/>
            </a:pPr>
            <a:endParaRPr lang="cs-CZ" sz="4000" b="1" dirty="0">
              <a:latin typeface="Comic Sans MS" pitchFamily="66" charset="0"/>
            </a:endParaRPr>
          </a:p>
          <a:p>
            <a:pPr marL="0" indent="0" algn="ctr">
              <a:buNone/>
            </a:pPr>
            <a:r>
              <a:rPr lang="cs-CZ" b="1" dirty="0" smtClean="0">
                <a:latin typeface="Comic Sans MS" pitchFamily="66" charset="0"/>
              </a:rPr>
              <a:t/>
            </a:r>
            <a:br>
              <a:rPr lang="cs-CZ" b="1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0 - 20</a:t>
            </a:r>
            <a:br>
              <a:rPr lang="cs-CZ" dirty="0" smtClean="0">
                <a:latin typeface="Comic Sans MS" pitchFamily="66" charset="0"/>
              </a:rPr>
            </a:b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lum/>
            <a:alphaModFix/>
          </a:blip>
          <a:srcRect/>
          <a:stretch>
            <a:fillRect/>
          </a:stretch>
        </p:blipFill>
        <p:spPr>
          <a:xfrm>
            <a:off x="1979640" y="4941000"/>
            <a:ext cx="5406840" cy="10450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69085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c1\AppData\Local\Microsoft\Windows\Temporary Internet Files\Content.IE5\0GY95757\MC900355691[1].wmf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lum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14853" r="49746"/>
          <a:stretch/>
        </p:blipFill>
        <p:spPr bwMode="auto">
          <a:xfrm>
            <a:off x="0" y="1196752"/>
            <a:ext cx="2351132" cy="2066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129800" y="1558945"/>
            <a:ext cx="864096" cy="86409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0</a:t>
            </a:r>
            <a:endParaRPr lang="cs-CZ" sz="3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048599" y="1565803"/>
            <a:ext cx="864096" cy="86409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054072" y="1562374"/>
            <a:ext cx="864096" cy="86409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033007" y="1596821"/>
            <a:ext cx="864096" cy="86409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3</a:t>
            </a:r>
            <a:endParaRPr lang="cs-CZ" sz="3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020272" y="2564904"/>
            <a:ext cx="864096" cy="86409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033007" y="2564904"/>
            <a:ext cx="864096" cy="86409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021189" y="1582072"/>
            <a:ext cx="864096" cy="86409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048599" y="2564904"/>
            <a:ext cx="864096" cy="86409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7</a:t>
            </a:r>
            <a:endParaRPr lang="cs-CZ" sz="3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088971" y="4638807"/>
            <a:ext cx="864096" cy="86409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3095978" y="2564904"/>
            <a:ext cx="864096" cy="86409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063313" y="2564904"/>
            <a:ext cx="864096" cy="86409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048599" y="3645024"/>
            <a:ext cx="864096" cy="86409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4055806" y="3645024"/>
            <a:ext cx="864096" cy="86409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11</a:t>
            </a:r>
            <a:endParaRPr lang="cs-CZ" sz="3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3095978" y="3645024"/>
            <a:ext cx="864096" cy="86409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7020272" y="4638807"/>
            <a:ext cx="864096" cy="86409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3095978" y="4653136"/>
            <a:ext cx="864096" cy="86409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16</a:t>
            </a:r>
            <a:endParaRPr lang="cs-CZ" sz="3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4063313" y="4653136"/>
            <a:ext cx="864096" cy="86409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048599" y="4653136"/>
            <a:ext cx="864096" cy="86409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6033007" y="4653136"/>
            <a:ext cx="864096" cy="86409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19</a:t>
            </a:r>
            <a:endParaRPr lang="cs-CZ" sz="3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7020272" y="3645024"/>
            <a:ext cx="864096" cy="86409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6033007" y="3645024"/>
            <a:ext cx="864096" cy="86409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13</a:t>
            </a:r>
            <a:endParaRPr lang="cs-CZ" sz="3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9" name="Kruhová šipka 38"/>
          <p:cNvSpPr/>
          <p:nvPr/>
        </p:nvSpPr>
        <p:spPr>
          <a:xfrm rot="5400000">
            <a:off x="7455993" y="1762957"/>
            <a:ext cx="1152128" cy="1320168"/>
          </a:xfrm>
          <a:prstGeom prst="circular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2" name="Kruhová šipka 41"/>
          <p:cNvSpPr/>
          <p:nvPr/>
        </p:nvSpPr>
        <p:spPr>
          <a:xfrm rot="5400000">
            <a:off x="7455993" y="3978723"/>
            <a:ext cx="1152128" cy="1320168"/>
          </a:xfrm>
          <a:prstGeom prst="circular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3" name="Kruhová šipka 42"/>
          <p:cNvSpPr/>
          <p:nvPr/>
        </p:nvSpPr>
        <p:spPr>
          <a:xfrm rot="16200000" flipH="1">
            <a:off x="2291878" y="2750261"/>
            <a:ext cx="1152128" cy="1320168"/>
          </a:xfrm>
          <a:prstGeom prst="circular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1" name="Je rovno 40"/>
          <p:cNvSpPr/>
          <p:nvPr/>
        </p:nvSpPr>
        <p:spPr>
          <a:xfrm>
            <a:off x="2389233" y="1777917"/>
            <a:ext cx="660084" cy="501903"/>
          </a:xfrm>
          <a:prstGeom prst="mathEqual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1975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584176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Maminka vařila ovocné knedlíky. Uvařila jich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20</a:t>
            </a:r>
            <a:r>
              <a:rPr lang="cs-CZ" sz="3200" dirty="0" smtClean="0">
                <a:latin typeface="Comic Sans MS" pitchFamily="66" charset="0"/>
              </a:rPr>
              <a:t>. Maruška jich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7</a:t>
            </a:r>
            <a:r>
              <a:rPr lang="cs-CZ" sz="3200" dirty="0" smtClean="0">
                <a:latin typeface="Comic Sans MS" pitchFamily="66" charset="0"/>
              </a:rPr>
              <a:t> snědla. </a:t>
            </a:r>
            <a:br>
              <a:rPr lang="cs-CZ" sz="3200" dirty="0" smtClean="0">
                <a:latin typeface="Comic Sans MS" pitchFamily="66" charset="0"/>
              </a:rPr>
            </a:b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Kolik zbylo mamince knedlíků?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1026" name="Picture 2" descr="C:\Users\pc1\AppData\Local\Microsoft\Windows\Temporary Internet Files\Content.IE5\K0O7W0UI\MC900404489[1].wmf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22" t="65234" r="6476" b="-2352"/>
          <a:stretch/>
        </p:blipFill>
        <p:spPr bwMode="auto">
          <a:xfrm>
            <a:off x="3260697" y="2157019"/>
            <a:ext cx="1221990" cy="61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pc1\AppData\Local\Microsoft\Windows\Temporary Internet Files\Content.IE5\K0O7W0UI\MC900404489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22" t="65234" r="6476" b="-2352"/>
          <a:stretch/>
        </p:blipFill>
        <p:spPr bwMode="auto">
          <a:xfrm>
            <a:off x="467544" y="1988840"/>
            <a:ext cx="1221990" cy="61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pc1\AppData\Local\Microsoft\Windows\Temporary Internet Files\Content.IE5\K0O7W0UI\MC900404489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22" t="65234" r="6476" b="-2352"/>
          <a:stretch/>
        </p:blipFill>
        <p:spPr bwMode="auto">
          <a:xfrm>
            <a:off x="1543279" y="2714027"/>
            <a:ext cx="1221990" cy="61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pc1\AppData\Local\Microsoft\Windows\Temporary Internet Files\Content.IE5\K0O7W0UI\MC900404489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22" t="65234" r="6476" b="-2352"/>
          <a:stretch/>
        </p:blipFill>
        <p:spPr bwMode="auto">
          <a:xfrm>
            <a:off x="4667534" y="2132856"/>
            <a:ext cx="1221990" cy="61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pc1\AppData\Local\Microsoft\Windows\Temporary Internet Files\Content.IE5\K0O7W0UI\MC900404489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22" t="65234" r="6476" b="-2352"/>
          <a:stretch/>
        </p:blipFill>
        <p:spPr bwMode="auto">
          <a:xfrm>
            <a:off x="4039666" y="2752706"/>
            <a:ext cx="1221990" cy="61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pc1\AppData\Local\Microsoft\Windows\Temporary Internet Files\Content.IE5\K0O7W0UI\MC900404489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22" t="65234" r="6476" b="-2352"/>
          <a:stretch/>
        </p:blipFill>
        <p:spPr bwMode="auto">
          <a:xfrm>
            <a:off x="2771800" y="2752706"/>
            <a:ext cx="1221990" cy="61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pc1\AppData\Local\Microsoft\Windows\Temporary Internet Files\Content.IE5\K0O7W0UI\MC900404489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22" t="65234" r="6476" b="-2352"/>
          <a:stretch/>
        </p:blipFill>
        <p:spPr bwMode="auto">
          <a:xfrm>
            <a:off x="5430929" y="2696345"/>
            <a:ext cx="1221990" cy="61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pc1\AppData\Local\Microsoft\Windows\Temporary Internet Files\Content.IE5\K0O7W0UI\MC900404489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22" t="65234" r="6476" b="-2352"/>
          <a:stretch/>
        </p:blipFill>
        <p:spPr bwMode="auto">
          <a:xfrm>
            <a:off x="6025782" y="2132856"/>
            <a:ext cx="1221990" cy="61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pc1\AppData\Local\Microsoft\Windows\Temporary Internet Files\Content.IE5\K0O7W0UI\MC900404489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22" t="65234" r="6476" b="-2352"/>
          <a:stretch/>
        </p:blipFill>
        <p:spPr bwMode="auto">
          <a:xfrm>
            <a:off x="6652919" y="2691429"/>
            <a:ext cx="1221990" cy="61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pc1\AppData\Local\Microsoft\Windows\Temporary Internet Files\Content.IE5\K0O7W0UI\MC900404489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22" t="65234" r="6476" b="-2352"/>
          <a:stretch/>
        </p:blipFill>
        <p:spPr bwMode="auto">
          <a:xfrm>
            <a:off x="7365759" y="2132856"/>
            <a:ext cx="1221990" cy="61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pc1\AppData\Local\Microsoft\Windows\Temporary Internet Files\Content.IE5\K0O7W0UI\MC900404489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22" t="65234" r="6476" b="-2352"/>
          <a:stretch/>
        </p:blipFill>
        <p:spPr bwMode="auto">
          <a:xfrm>
            <a:off x="1549810" y="3363583"/>
            <a:ext cx="1221990" cy="61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pc1\AppData\Local\Microsoft\Windows\Temporary Internet Files\Content.IE5\K0O7W0UI\MC900404489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22" t="65234" r="6476" b="-2352"/>
          <a:stretch/>
        </p:blipFill>
        <p:spPr bwMode="auto">
          <a:xfrm>
            <a:off x="4918" y="3212957"/>
            <a:ext cx="1221990" cy="61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pc1\AppData\Local\Microsoft\Windows\Temporary Internet Files\Content.IE5\K0O7W0UI\MC900404489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22" t="65234" r="6476" b="-2352"/>
          <a:stretch/>
        </p:blipFill>
        <p:spPr bwMode="auto">
          <a:xfrm>
            <a:off x="3993790" y="3384603"/>
            <a:ext cx="1221990" cy="61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pc1\AppData\Local\Microsoft\Windows\Temporary Internet Files\Content.IE5\K0O7W0UI\MC900404489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22" t="65234" r="6476" b="-2352"/>
          <a:stretch/>
        </p:blipFill>
        <p:spPr bwMode="auto">
          <a:xfrm>
            <a:off x="2771800" y="3372556"/>
            <a:ext cx="1221990" cy="61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pc1\AppData\Local\Microsoft\Windows\Temporary Internet Files\Content.IE5\K0O7W0UI\MC900404489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22" t="65234" r="6476" b="-2352"/>
          <a:stretch/>
        </p:blipFill>
        <p:spPr bwMode="auto">
          <a:xfrm>
            <a:off x="6948264" y="3510649"/>
            <a:ext cx="1221990" cy="61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pc1\AppData\Local\Microsoft\Windows\Temporary Internet Files\Content.IE5\K0O7W0UI\MC900404489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22" t="65234" r="6476" b="-2352"/>
          <a:stretch/>
        </p:blipFill>
        <p:spPr bwMode="auto">
          <a:xfrm>
            <a:off x="5460466" y="3448722"/>
            <a:ext cx="1221990" cy="61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pc1\AppData\Local\Microsoft\Windows\Temporary Internet Files\Content.IE5\K0O7W0UI\MC900404489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22" t="65234" r="6476" b="-2352"/>
          <a:stretch/>
        </p:blipFill>
        <p:spPr bwMode="auto">
          <a:xfrm>
            <a:off x="7858767" y="3006270"/>
            <a:ext cx="1221990" cy="61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pc1\AppData\Local\Microsoft\Windows\Temporary Internet Files\Content.IE5\K0O7W0UI\MC900404489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22" t="65234" r="6476" b="-2352"/>
          <a:stretch/>
        </p:blipFill>
        <p:spPr bwMode="auto">
          <a:xfrm>
            <a:off x="1979712" y="2132856"/>
            <a:ext cx="1221990" cy="61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Users\pc1\AppData\Local\Microsoft\Windows\Temporary Internet Files\Content.IE5\K0O7W0UI\MC900404489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22" t="65234" r="6476" b="-2352"/>
          <a:stretch/>
        </p:blipFill>
        <p:spPr bwMode="auto">
          <a:xfrm>
            <a:off x="253860" y="2593733"/>
            <a:ext cx="1221990" cy="61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ásobení 3"/>
          <p:cNvSpPr/>
          <p:nvPr/>
        </p:nvSpPr>
        <p:spPr>
          <a:xfrm>
            <a:off x="7898827" y="2947677"/>
            <a:ext cx="1221990" cy="698206"/>
          </a:xfrm>
          <a:prstGeom prst="mathMultiply">
            <a:avLst/>
          </a:prstGeom>
          <a:solidFill>
            <a:srgbClr val="FF0000"/>
          </a:solidFill>
          <a:ln w="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Násobení 23"/>
          <p:cNvSpPr/>
          <p:nvPr/>
        </p:nvSpPr>
        <p:spPr>
          <a:xfrm>
            <a:off x="4918" y="3173779"/>
            <a:ext cx="1221990" cy="698206"/>
          </a:xfrm>
          <a:prstGeom prst="mathMultiply">
            <a:avLst/>
          </a:prstGeom>
          <a:solidFill>
            <a:srgbClr val="FF0000"/>
          </a:solidFill>
          <a:ln w="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Násobení 24"/>
          <p:cNvSpPr/>
          <p:nvPr/>
        </p:nvSpPr>
        <p:spPr>
          <a:xfrm>
            <a:off x="1475850" y="3314381"/>
            <a:ext cx="1221990" cy="698206"/>
          </a:xfrm>
          <a:prstGeom prst="mathMultiply">
            <a:avLst/>
          </a:prstGeom>
          <a:solidFill>
            <a:srgbClr val="FF0000"/>
          </a:solidFill>
          <a:ln w="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Násobení 25"/>
          <p:cNvSpPr/>
          <p:nvPr/>
        </p:nvSpPr>
        <p:spPr>
          <a:xfrm>
            <a:off x="2786331" y="3363583"/>
            <a:ext cx="1221990" cy="698206"/>
          </a:xfrm>
          <a:prstGeom prst="mathMultiply">
            <a:avLst/>
          </a:prstGeom>
          <a:solidFill>
            <a:srgbClr val="FF0000"/>
          </a:solidFill>
          <a:ln w="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Násobení 26"/>
          <p:cNvSpPr/>
          <p:nvPr/>
        </p:nvSpPr>
        <p:spPr>
          <a:xfrm>
            <a:off x="3993790" y="3370366"/>
            <a:ext cx="1221990" cy="698206"/>
          </a:xfrm>
          <a:prstGeom prst="mathMultiply">
            <a:avLst/>
          </a:prstGeom>
          <a:solidFill>
            <a:srgbClr val="FF0000"/>
          </a:solidFill>
          <a:ln w="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Násobení 27"/>
          <p:cNvSpPr/>
          <p:nvPr/>
        </p:nvSpPr>
        <p:spPr>
          <a:xfrm>
            <a:off x="5445325" y="3384603"/>
            <a:ext cx="1221990" cy="698206"/>
          </a:xfrm>
          <a:prstGeom prst="mathMultiply">
            <a:avLst/>
          </a:prstGeom>
          <a:solidFill>
            <a:srgbClr val="FF0000"/>
          </a:solidFill>
          <a:ln w="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Násobení 28"/>
          <p:cNvSpPr/>
          <p:nvPr/>
        </p:nvSpPr>
        <p:spPr>
          <a:xfrm>
            <a:off x="6992136" y="3462062"/>
            <a:ext cx="1221990" cy="698206"/>
          </a:xfrm>
          <a:prstGeom prst="mathMultiply">
            <a:avLst/>
          </a:prstGeom>
          <a:solidFill>
            <a:srgbClr val="FF0000"/>
          </a:solidFill>
          <a:ln w="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7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33028"/>
            <a:ext cx="8495615" cy="6408712"/>
          </a:xfrm>
        </p:spPr>
        <p:txBody>
          <a:bodyPr>
            <a:noAutofit/>
          </a:bodyPr>
          <a:lstStyle/>
          <a:p>
            <a:pPr algn="l"/>
            <a:r>
              <a:rPr lang="cs-CZ" sz="2000" u="sng" dirty="0" smtClean="0">
                <a:latin typeface="Comic Sans MS" pitchFamily="66" charset="0"/>
              </a:rPr>
              <a:t>Zápis:</a:t>
            </a:r>
            <a:r>
              <a:rPr lang="cs-CZ" sz="2000" dirty="0" smtClean="0">
                <a:latin typeface="Comic Sans MS" pitchFamily="66" charset="0"/>
              </a:rPr>
              <a:t/>
            </a:r>
            <a:br>
              <a:rPr lang="cs-CZ" sz="2000" dirty="0" smtClean="0">
                <a:latin typeface="Comic Sans MS" pitchFamily="66" charset="0"/>
              </a:rPr>
            </a:br>
            <a:r>
              <a:rPr lang="cs-CZ" sz="2000" dirty="0">
                <a:latin typeface="Comic Sans MS" pitchFamily="66" charset="0"/>
              </a:rPr>
              <a:t/>
            </a:r>
            <a:br>
              <a:rPr lang="cs-CZ" sz="2000" dirty="0">
                <a:latin typeface="Comic Sans MS" pitchFamily="66" charset="0"/>
              </a:rPr>
            </a:br>
            <a:r>
              <a:rPr lang="cs-CZ" sz="2000" dirty="0" smtClean="0">
                <a:latin typeface="Comic Sans MS" pitchFamily="66" charset="0"/>
              </a:rPr>
              <a:t>maminka uvařila – </a:t>
            </a:r>
            <a:r>
              <a:rPr lang="cs-CZ" sz="2000" dirty="0" smtClean="0">
                <a:solidFill>
                  <a:srgbClr val="FF0000"/>
                </a:solidFill>
                <a:latin typeface="Comic Sans MS" pitchFamily="66" charset="0"/>
              </a:rPr>
              <a:t>20</a:t>
            </a:r>
            <a:r>
              <a:rPr lang="cs-CZ" sz="2000" dirty="0" smtClean="0">
                <a:latin typeface="Comic Sans MS" pitchFamily="66" charset="0"/>
              </a:rPr>
              <a:t/>
            </a:r>
            <a:br>
              <a:rPr lang="cs-CZ" sz="2000" dirty="0" smtClean="0">
                <a:latin typeface="Comic Sans MS" pitchFamily="66" charset="0"/>
              </a:rPr>
            </a:br>
            <a:r>
              <a:rPr lang="cs-CZ" sz="2000" dirty="0" smtClean="0">
                <a:latin typeface="Comic Sans MS" pitchFamily="66" charset="0"/>
              </a:rPr>
              <a:t>Maruška snědla – </a:t>
            </a:r>
            <a:r>
              <a:rPr lang="cs-CZ" sz="2000" dirty="0" smtClean="0">
                <a:solidFill>
                  <a:srgbClr val="FF0000"/>
                </a:solidFill>
                <a:latin typeface="Comic Sans MS" pitchFamily="66" charset="0"/>
              </a:rPr>
              <a:t>7</a:t>
            </a:r>
            <a:br>
              <a:rPr lang="cs-CZ" sz="2000" dirty="0" smtClean="0">
                <a:solidFill>
                  <a:srgbClr val="FF0000"/>
                </a:solidFill>
                <a:latin typeface="Comic Sans MS" pitchFamily="66" charset="0"/>
              </a:rPr>
            </a:br>
            <a:r>
              <a:rPr lang="cs-CZ" sz="2000" dirty="0" smtClean="0">
                <a:latin typeface="Comic Sans MS" pitchFamily="66" charset="0"/>
              </a:rPr>
              <a:t>zbylo - </a:t>
            </a:r>
            <a:r>
              <a:rPr lang="cs-CZ" sz="2000" dirty="0" smtClean="0">
                <a:solidFill>
                  <a:srgbClr val="FF0000"/>
                </a:solidFill>
                <a:latin typeface="Comic Sans MS" pitchFamily="66" charset="0"/>
              </a:rPr>
              <a:t>?</a:t>
            </a:r>
            <a:br>
              <a:rPr lang="cs-CZ" sz="2000" dirty="0" smtClean="0">
                <a:solidFill>
                  <a:srgbClr val="FF0000"/>
                </a:solidFill>
                <a:latin typeface="Comic Sans MS" pitchFamily="66" charset="0"/>
              </a:rPr>
            </a:br>
            <a:r>
              <a:rPr lang="cs-CZ" sz="2000" dirty="0" smtClean="0">
                <a:solidFill>
                  <a:srgbClr val="FF0000"/>
                </a:solidFill>
                <a:latin typeface="Comic Sans MS" pitchFamily="66" charset="0"/>
              </a:rPr>
              <a:t/>
            </a:r>
            <a:br>
              <a:rPr lang="cs-CZ" sz="2000" dirty="0" smtClean="0">
                <a:solidFill>
                  <a:srgbClr val="FF0000"/>
                </a:solidFill>
                <a:latin typeface="Comic Sans MS" pitchFamily="66" charset="0"/>
              </a:rPr>
            </a:br>
            <a:r>
              <a:rPr lang="cs-CZ" sz="2000" u="sng" dirty="0" smtClean="0">
                <a:latin typeface="Comic Sans MS" pitchFamily="66" charset="0"/>
              </a:rPr>
              <a:t>Znázornění: </a:t>
            </a:r>
            <a:r>
              <a:rPr lang="cs-CZ" sz="2000" dirty="0" smtClean="0">
                <a:latin typeface="Comic Sans MS" pitchFamily="66" charset="0"/>
              </a:rPr>
              <a:t/>
            </a:r>
            <a:br>
              <a:rPr lang="cs-CZ" sz="2000" dirty="0" smtClean="0">
                <a:latin typeface="Comic Sans MS" pitchFamily="66" charset="0"/>
              </a:rPr>
            </a:br>
            <a:r>
              <a:rPr lang="cs-CZ" sz="2000" dirty="0" smtClean="0">
                <a:latin typeface="Comic Sans MS" pitchFamily="66" charset="0"/>
              </a:rPr>
              <a:t/>
            </a:r>
            <a:br>
              <a:rPr lang="cs-CZ" sz="2000" dirty="0" smtClean="0">
                <a:latin typeface="Comic Sans MS" pitchFamily="66" charset="0"/>
              </a:rPr>
            </a:br>
            <a:r>
              <a:rPr lang="cs-CZ" sz="2000" dirty="0">
                <a:latin typeface="Comic Sans MS" pitchFamily="66" charset="0"/>
              </a:rPr>
              <a:t/>
            </a:r>
            <a:br>
              <a:rPr lang="cs-CZ" sz="2000" dirty="0">
                <a:latin typeface="Comic Sans MS" pitchFamily="66" charset="0"/>
              </a:rPr>
            </a:br>
            <a:r>
              <a:rPr lang="cs-CZ" sz="2000" dirty="0" smtClean="0">
                <a:latin typeface="Comic Sans MS" pitchFamily="66" charset="0"/>
              </a:rPr>
              <a:t/>
            </a:r>
            <a:br>
              <a:rPr lang="cs-CZ" sz="2000" dirty="0" smtClean="0">
                <a:latin typeface="Comic Sans MS" pitchFamily="66" charset="0"/>
              </a:rPr>
            </a:br>
            <a:r>
              <a:rPr lang="cs-CZ" sz="2000" dirty="0" smtClean="0">
                <a:latin typeface="Comic Sans MS" pitchFamily="66" charset="0"/>
              </a:rPr>
              <a:t>                                      </a:t>
            </a:r>
            <a:br>
              <a:rPr lang="cs-CZ" sz="2000" dirty="0" smtClean="0">
                <a:latin typeface="Comic Sans MS" pitchFamily="66" charset="0"/>
              </a:rPr>
            </a:br>
            <a:r>
              <a:rPr lang="cs-CZ" sz="2000" dirty="0" smtClean="0">
                <a:latin typeface="Comic Sans MS" pitchFamily="66" charset="0"/>
              </a:rPr>
              <a:t>                </a:t>
            </a:r>
            <a:br>
              <a:rPr lang="cs-CZ" sz="2000" dirty="0" smtClean="0">
                <a:latin typeface="Comic Sans MS" pitchFamily="66" charset="0"/>
              </a:rPr>
            </a:br>
            <a:r>
              <a:rPr lang="cs-CZ" sz="2000" dirty="0">
                <a:latin typeface="Comic Sans MS" pitchFamily="66" charset="0"/>
              </a:rPr>
              <a:t/>
            </a:r>
            <a:br>
              <a:rPr lang="cs-CZ" sz="2000" dirty="0">
                <a:latin typeface="Comic Sans MS" pitchFamily="66" charset="0"/>
              </a:rPr>
            </a:br>
            <a:r>
              <a:rPr lang="cs-CZ" sz="2000" dirty="0" smtClean="0">
                <a:latin typeface="Comic Sans MS" pitchFamily="66" charset="0"/>
              </a:rPr>
              <a:t> </a:t>
            </a:r>
            <a:r>
              <a:rPr lang="cs-CZ" sz="2000" u="sng" dirty="0" smtClean="0">
                <a:latin typeface="Comic Sans MS" pitchFamily="66" charset="0"/>
              </a:rPr>
              <a:t>Příklad:</a:t>
            </a:r>
            <a:r>
              <a:rPr lang="cs-CZ" sz="2000" dirty="0" smtClean="0">
                <a:latin typeface="Comic Sans MS" pitchFamily="66" charset="0"/>
              </a:rPr>
              <a:t> </a:t>
            </a:r>
            <a:r>
              <a:rPr lang="cs-CZ" sz="2000" dirty="0">
                <a:latin typeface="Comic Sans MS" pitchFamily="66" charset="0"/>
              </a:rPr>
              <a:t> </a:t>
            </a:r>
            <a:r>
              <a:rPr lang="cs-CZ" sz="2000" dirty="0" smtClean="0">
                <a:latin typeface="Comic Sans MS" pitchFamily="66" charset="0"/>
              </a:rPr>
              <a:t>         20 – 7 = </a:t>
            </a:r>
            <a:r>
              <a:rPr lang="cs-CZ" sz="2000" u="sng" dirty="0" smtClean="0">
                <a:solidFill>
                  <a:srgbClr val="FF0000"/>
                </a:solidFill>
                <a:latin typeface="Comic Sans MS" pitchFamily="66" charset="0"/>
              </a:rPr>
              <a:t>14</a:t>
            </a:r>
            <a:r>
              <a:rPr lang="cs-CZ" sz="2000" dirty="0">
                <a:latin typeface="Comic Sans MS" pitchFamily="66" charset="0"/>
              </a:rPr>
              <a:t/>
            </a:r>
            <a:br>
              <a:rPr lang="cs-CZ" sz="2000" dirty="0">
                <a:latin typeface="Comic Sans MS" pitchFamily="66" charset="0"/>
              </a:rPr>
            </a:br>
            <a:r>
              <a:rPr lang="cs-CZ" sz="2000" dirty="0" smtClean="0">
                <a:latin typeface="Comic Sans MS" pitchFamily="66" charset="0"/>
              </a:rPr>
              <a:t/>
            </a:r>
            <a:br>
              <a:rPr lang="cs-CZ" sz="2000" dirty="0" smtClean="0">
                <a:latin typeface="Comic Sans MS" pitchFamily="66" charset="0"/>
              </a:rPr>
            </a:br>
            <a:r>
              <a:rPr lang="cs-CZ" sz="2000" u="sng" dirty="0" smtClean="0">
                <a:latin typeface="Comic Sans MS" pitchFamily="66" charset="0"/>
              </a:rPr>
              <a:t>Odpověď: </a:t>
            </a:r>
            <a:r>
              <a:rPr lang="cs-CZ" sz="2000" dirty="0">
                <a:latin typeface="Comic Sans MS" pitchFamily="66" charset="0"/>
              </a:rPr>
              <a:t> </a:t>
            </a:r>
            <a:r>
              <a:rPr lang="cs-CZ" sz="2000" dirty="0" smtClean="0">
                <a:latin typeface="Comic Sans MS" pitchFamily="66" charset="0"/>
              </a:rPr>
              <a:t>      </a:t>
            </a:r>
            <a:r>
              <a:rPr lang="cs-CZ" sz="2000" dirty="0" smtClean="0">
                <a:solidFill>
                  <a:srgbClr val="FF0000"/>
                </a:solidFill>
                <a:latin typeface="Comic Sans MS" pitchFamily="66" charset="0"/>
              </a:rPr>
              <a:t>Mamince zbylo 14 knedlíků.</a:t>
            </a:r>
            <a:endParaRPr lang="cs-CZ" sz="2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6603950"/>
              </p:ext>
            </p:extLst>
          </p:nvPr>
        </p:nvGraphicFramePr>
        <p:xfrm>
          <a:off x="395536" y="3645024"/>
          <a:ext cx="8211966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1046"/>
                <a:gridCol w="391046"/>
                <a:gridCol w="391046"/>
                <a:gridCol w="391046"/>
                <a:gridCol w="391046"/>
                <a:gridCol w="391046"/>
                <a:gridCol w="391046"/>
                <a:gridCol w="391046"/>
                <a:gridCol w="391046"/>
                <a:gridCol w="391046"/>
                <a:gridCol w="391046"/>
                <a:gridCol w="391046"/>
                <a:gridCol w="391046"/>
                <a:gridCol w="391046"/>
                <a:gridCol w="391046"/>
                <a:gridCol w="391046"/>
                <a:gridCol w="391046"/>
                <a:gridCol w="391046"/>
                <a:gridCol w="391046"/>
                <a:gridCol w="391046"/>
                <a:gridCol w="391046"/>
              </a:tblGrid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6" name="Násobení 5"/>
          <p:cNvSpPr/>
          <p:nvPr/>
        </p:nvSpPr>
        <p:spPr>
          <a:xfrm>
            <a:off x="5724128" y="3421931"/>
            <a:ext cx="576064" cy="864096"/>
          </a:xfrm>
          <a:prstGeom prst="mathMultiply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Násobení 6"/>
          <p:cNvSpPr/>
          <p:nvPr/>
        </p:nvSpPr>
        <p:spPr>
          <a:xfrm>
            <a:off x="6156176" y="3437384"/>
            <a:ext cx="576064" cy="864096"/>
          </a:xfrm>
          <a:prstGeom prst="mathMultiply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Násobení 7"/>
          <p:cNvSpPr/>
          <p:nvPr/>
        </p:nvSpPr>
        <p:spPr>
          <a:xfrm>
            <a:off x="6588224" y="3437384"/>
            <a:ext cx="576064" cy="864096"/>
          </a:xfrm>
          <a:prstGeom prst="mathMultiply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Násobení 8"/>
          <p:cNvSpPr/>
          <p:nvPr/>
        </p:nvSpPr>
        <p:spPr>
          <a:xfrm>
            <a:off x="7037080" y="3421931"/>
            <a:ext cx="576064" cy="864096"/>
          </a:xfrm>
          <a:prstGeom prst="mathMultiply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ásobení 9"/>
          <p:cNvSpPr/>
          <p:nvPr/>
        </p:nvSpPr>
        <p:spPr>
          <a:xfrm>
            <a:off x="7477512" y="3421931"/>
            <a:ext cx="576064" cy="864096"/>
          </a:xfrm>
          <a:prstGeom prst="mathMultiply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Násobení 10"/>
          <p:cNvSpPr/>
          <p:nvPr/>
        </p:nvSpPr>
        <p:spPr>
          <a:xfrm>
            <a:off x="7884408" y="3437384"/>
            <a:ext cx="576064" cy="864096"/>
          </a:xfrm>
          <a:prstGeom prst="mathMultiply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Násobení 11"/>
          <p:cNvSpPr/>
          <p:nvPr/>
        </p:nvSpPr>
        <p:spPr>
          <a:xfrm>
            <a:off x="8315087" y="3421931"/>
            <a:ext cx="576064" cy="864096"/>
          </a:xfrm>
          <a:prstGeom prst="mathMultiply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2275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Řešení: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Mašinka, doplněná čísla: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1, 2, 4, 5, 6, 8, 9, 10, 12, 14, 15, 17, 18, 20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1381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</TotalTime>
  <Words>105</Words>
  <Application>Microsoft Office PowerPoint</Application>
  <PresentationFormat>Předvádění na obrazovce (4:3)</PresentationFormat>
  <Paragraphs>26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Název školy:  Základní škola a Mateřská škola Bečváry, okres Kolín Autor: Mgr. Simona Zalabáková Datum tvorby: 19.7. 2012 Název materiálu:  VY_32_INOVACE_05_MATEMATIKA PRO 2. ROČNÍK_SČÍTÁNÍ  DO 20 BEZ PŘECHODU DESÍTKY</vt:lpstr>
      <vt:lpstr>Prezentace aplikace PowerPoint</vt:lpstr>
      <vt:lpstr>Prezentace aplikace PowerPoint</vt:lpstr>
      <vt:lpstr>Prezentace aplikace PowerPoint</vt:lpstr>
      <vt:lpstr>Prezentace aplikace PowerPoint</vt:lpstr>
      <vt:lpstr>Maminka vařila ovocné knedlíky. Uvařila jich 20. Maruška jich 7 snědla.  Kolik zbylo mamince knedlíků?</vt:lpstr>
      <vt:lpstr>Zápis:  maminka uvařila – 20 Maruška snědla – 7 zbylo - ?  Znázornění:                                                               Příklad:           20 – 7 = 14  Odpověď:        Mamince zbylo 14 knedlíků.</vt:lpstr>
      <vt:lpstr>Řešení: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Základní škola a Mateřská škola Bečváry, okres Kolín Autor: Mgr. Simona Zalabáková Datum tvorby: 17.8. 2012 Název materiálu:  VY_32_INOVACE_05_MATEMATIKA PRO 2. ROČNÍK_SČÍTÁNÍ  DO 20 BEZ PŘECHODU DESÍTKY</dc:title>
  <dc:creator>pc1</dc:creator>
  <cp:lastModifiedBy>pc1</cp:lastModifiedBy>
  <cp:revision>18</cp:revision>
  <dcterms:created xsi:type="dcterms:W3CDTF">2012-11-10T13:50:07Z</dcterms:created>
  <dcterms:modified xsi:type="dcterms:W3CDTF">2012-11-12T16:38:24Z</dcterms:modified>
</cp:coreProperties>
</file>