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8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B78B4-EA00-477F-B646-1767125A696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84D7B-6C6B-4D26-B1A9-8BD4AF9305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4ACBF-30C6-4C82-8DE8-6C6D30A786D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B10C0-D7FE-44B2-BD3A-AC59DE9C15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AF55-E2FB-41C1-8348-6F5C20AF599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FC0B5-DE33-48C9-A856-BA84029F02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42F49-1647-4F51-A0AB-CE7D241FD2D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2E589-500C-4645-8FCC-44C584F2EA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4A4B0-E02A-40FE-A895-3241F45482C5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504E0-2D24-4771-B040-58FC0EA9AA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36F027-8CC8-44DC-B470-525F98F792A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E2AD5-07CA-4BA1-B588-6C16D61187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F1E01-AECC-404A-96E8-FA914E9AF36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BF76D-12DB-4F6A-9325-22FDFB262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9132A-98D7-4DCE-80B3-5B48AEE2C73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E1B2-C10C-43CE-9313-2F962AD8E6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F733E-6662-4A46-B870-03784BD23CE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27C03-AEC9-43C0-AB23-65808E084A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ECEB5-6371-4A70-8983-573A2AE9CFB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C8968-5D5B-415B-A728-73E6312D7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28181-19E4-4C35-BDCC-2B995995A455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34628-CA23-490C-B69D-C0F98E6E6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A4FBCF0-7CF5-4E00-ACBE-7882372E5E8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5619827-48AD-4C90-9450-ED67B7E51E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Název školy: 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Základní škola a Mateřská škola Bečváry, okres Kolín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Autor: Mgr. Simona Zalabáková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Datum tvorby: 22.7. 2011</a:t>
            </a:r>
            <a:br>
              <a:rPr lang="cs-CZ" smtClean="0">
                <a:latin typeface="Comic Sans MS" pitchFamily="66" charset="0"/>
              </a:rPr>
            </a:br>
            <a:r>
              <a:rPr lang="cs-CZ" smtClean="0">
                <a:latin typeface="Comic Sans MS" pitchFamily="66" charset="0"/>
              </a:rPr>
              <a:t>Název materiálu: 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VY_32_INOVACE_09_MATEMATIKA PRO 2. ROČNÍK_SČÍTÁNÍ DO 20 S PŘECHODEM  DESÍTKY</a:t>
            </a: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u="sng" smtClean="0">
                <a:latin typeface="Comic Sans MS" pitchFamily="66" charset="0"/>
              </a:rPr>
              <a:t>Anotace:</a:t>
            </a:r>
          </a:p>
          <a:p>
            <a:pPr marL="0" indent="0">
              <a:buFont typeface="Arial" charset="0"/>
              <a:buNone/>
            </a:pPr>
            <a:endParaRPr lang="cs-CZ" u="sng" smtClean="0">
              <a:latin typeface="Comic Sans MS" pitchFamily="66" charset="0"/>
            </a:endParaRPr>
          </a:p>
          <a:p>
            <a:pPr marL="0" indent="0"/>
            <a:r>
              <a:rPr lang="cs-CZ" smtClean="0">
                <a:latin typeface="Comic Sans MS" pitchFamily="66" charset="0"/>
              </a:rPr>
              <a:t>DUM je určen pro žáky 2. ročníku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materiál slouží jako prezentace 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se seznamují se sčítáním do 20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s přechodem přes desítku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/>
            <a:endParaRPr lang="cs-CZ" smtClean="0">
              <a:latin typeface="Comic Sans MS" pitchFamily="66" charset="0"/>
            </a:endParaRPr>
          </a:p>
          <a:p>
            <a:pPr marL="0" indent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Použité zdroje:</a:t>
            </a:r>
            <a:br>
              <a:rPr lang="cs-CZ" sz="3600" smtClean="0">
                <a:latin typeface="Comic Sans MS" pitchFamily="66" charset="0"/>
              </a:rPr>
            </a:br>
            <a:r>
              <a:rPr lang="cs-CZ" sz="3600" smtClean="0">
                <a:latin typeface="Comic Sans MS" pitchFamily="66" charset="0"/>
              </a:rPr>
              <a:t/>
            </a:r>
            <a:br>
              <a:rPr lang="cs-CZ" sz="3600" smtClean="0">
                <a:latin typeface="Comic Sans MS" pitchFamily="66" charset="0"/>
              </a:rPr>
            </a:br>
            <a:r>
              <a:rPr lang="cs-CZ" smtClean="0">
                <a:latin typeface="Comic Sans MS" pitchFamily="66" charset="0"/>
              </a:rPr>
              <a:t>Obrázky byly použity z programu Microsoft Word 2007 – </a:t>
            </a:r>
            <a:r>
              <a:rPr lang="cs-CZ" smtClean="0">
                <a:latin typeface="Arial" charset="0"/>
                <a:hlinkClick r:id="rId2"/>
              </a:rPr>
              <a:t>www.office.microsoft.com</a:t>
            </a:r>
            <a:endParaRPr lang="cs-CZ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/>
            </a:r>
            <a:br>
              <a:rPr lang="cs-CZ" smtClean="0">
                <a:latin typeface="Comic Sans MS" pitchFamily="66" charset="0"/>
              </a:rPr>
            </a:br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684213" y="620713"/>
            <a:ext cx="7772400" cy="1470025"/>
          </a:xfrm>
        </p:spPr>
        <p:txBody>
          <a:bodyPr/>
          <a:lstStyle/>
          <a:p>
            <a:r>
              <a:rPr lang="cs-CZ" smtClean="0">
                <a:latin typeface="Comic Sans MS" pitchFamily="66" charset="0"/>
              </a:rPr>
              <a:t>Sčítání do 20 s přechodem přes desítku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492375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b="1" dirty="0" smtClean="0">
                <a:solidFill>
                  <a:srgbClr val="FFC000"/>
                </a:solidFill>
                <a:latin typeface="Comic Sans MS" pitchFamily="66" charset="0"/>
              </a:rPr>
              <a:t>2. ročník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b="1" dirty="0">
              <a:solidFill>
                <a:srgbClr val="FFC000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b="1" dirty="0" smtClean="0">
              <a:solidFill>
                <a:srgbClr val="FFC000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b="1" dirty="0" smtClean="0">
              <a:solidFill>
                <a:srgbClr val="FFC000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638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94030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301750"/>
          </a:xfrm>
        </p:spPr>
        <p:txBody>
          <a:bodyPr/>
          <a:lstStyle/>
          <a:p>
            <a:r>
              <a:rPr lang="cs-CZ" smtClean="0">
                <a:solidFill>
                  <a:srgbClr val="002060"/>
                </a:solidFill>
                <a:latin typeface="Comic Sans MS" pitchFamily="66" charset="0"/>
              </a:rPr>
              <a:t>9 + 2 =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412875"/>
            <a:ext cx="9036050" cy="53292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9 + 2   =  9 + 1 = 10        10 + 1 = 11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   </a:t>
            </a:r>
            <a:r>
              <a:rPr lang="cs-CZ" smtClean="0">
                <a:latin typeface="Comic Sans MS" pitchFamily="66" charset="0"/>
              </a:rPr>
              <a:t>1 + 1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9                  +                  1   +</a:t>
            </a:r>
          </a:p>
          <a:p>
            <a:pPr marL="0" indent="0">
              <a:buFont typeface="Arial" charset="0"/>
              <a:buNone/>
            </a:pPr>
            <a:endParaRPr lang="cs-CZ" smtClean="0">
              <a:solidFill>
                <a:srgbClr val="0070C0"/>
              </a:solidFill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solidFill>
                <a:srgbClr val="0070C0"/>
              </a:solidFill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1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9 + 2 = </a:t>
            </a: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11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914400" y="2101850"/>
            <a:ext cx="344488" cy="477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639763" y="2101850"/>
            <a:ext cx="274637" cy="477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pc1\AppData\Local\Microsoft\Windows\Temporary Internet Files\Content.IE5\1AR8BQOL\MP900402406[1].jpg"/>
          <p:cNvPicPr>
            <a:picLocks noChangeAspect="1" noChangeArrowheads="1"/>
          </p:cNvPicPr>
          <p:nvPr/>
        </p:nvPicPr>
        <p:blipFill>
          <a:blip r:embed="rId2"/>
          <a:srcRect t="31949"/>
          <a:stretch>
            <a:fillRect/>
          </a:stretch>
        </p:blipFill>
        <p:spPr bwMode="auto">
          <a:xfrm>
            <a:off x="5114925" y="4183063"/>
            <a:ext cx="723900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 descr="C:\Users\pc1\AppData\Local\Microsoft\Windows\Temporary Internet Files\Content.IE5\1AR8BQOL\MP900402406[1].jpg"/>
          <p:cNvPicPr>
            <a:picLocks noChangeAspect="1" noChangeArrowheads="1"/>
          </p:cNvPicPr>
          <p:nvPr/>
        </p:nvPicPr>
        <p:blipFill>
          <a:blip r:embed="rId2"/>
          <a:srcRect t="31949"/>
          <a:stretch>
            <a:fillRect/>
          </a:stretch>
        </p:blipFill>
        <p:spPr bwMode="auto">
          <a:xfrm>
            <a:off x="1884363" y="4213225"/>
            <a:ext cx="723900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C:\Users\pc1\AppData\Local\Microsoft\Windows\Temporary Internet Files\Content.IE5\1AR8BQOL\MP900402406[1].jpg"/>
          <p:cNvPicPr>
            <a:picLocks noChangeAspect="1" noChangeArrowheads="1"/>
          </p:cNvPicPr>
          <p:nvPr/>
        </p:nvPicPr>
        <p:blipFill>
          <a:blip r:embed="rId2"/>
          <a:srcRect t="31949"/>
          <a:stretch>
            <a:fillRect/>
          </a:stretch>
        </p:blipFill>
        <p:spPr bwMode="auto">
          <a:xfrm>
            <a:off x="5889625" y="4183063"/>
            <a:ext cx="723900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pc1\AppData\Local\Microsoft\Windows\Temporary Internet Files\Content.IE5\1AR8BQOL\MP900402406[1].jpg"/>
          <p:cNvPicPr>
            <a:picLocks noChangeAspect="1" noChangeArrowheads="1"/>
          </p:cNvPicPr>
          <p:nvPr/>
        </p:nvPicPr>
        <p:blipFill>
          <a:blip r:embed="rId2"/>
          <a:srcRect t="31949"/>
          <a:stretch>
            <a:fillRect/>
          </a:stretch>
        </p:blipFill>
        <p:spPr bwMode="auto">
          <a:xfrm>
            <a:off x="6646863" y="4183063"/>
            <a:ext cx="725487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 descr="C:\Users\pc1\AppData\Local\Microsoft\Windows\Temporary Internet Files\Content.IE5\1AR8BQOL\MP900402406[1].jpg"/>
          <p:cNvPicPr>
            <a:picLocks noChangeAspect="1" noChangeArrowheads="1"/>
          </p:cNvPicPr>
          <p:nvPr/>
        </p:nvPicPr>
        <p:blipFill>
          <a:blip r:embed="rId2"/>
          <a:srcRect t="31949"/>
          <a:stretch>
            <a:fillRect/>
          </a:stretch>
        </p:blipFill>
        <p:spPr bwMode="auto">
          <a:xfrm>
            <a:off x="1041400" y="4213225"/>
            <a:ext cx="725488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 descr="C:\Users\pc1\AppData\Local\Microsoft\Windows\Temporary Internet Files\Content.IE5\1AR8BQOL\MP900402406[1].jpg"/>
          <p:cNvPicPr>
            <a:picLocks noChangeAspect="1" noChangeArrowheads="1"/>
          </p:cNvPicPr>
          <p:nvPr/>
        </p:nvPicPr>
        <p:blipFill>
          <a:blip r:embed="rId2"/>
          <a:srcRect t="31949"/>
          <a:stretch>
            <a:fillRect/>
          </a:stretch>
        </p:blipFill>
        <p:spPr bwMode="auto">
          <a:xfrm>
            <a:off x="2681288" y="4206875"/>
            <a:ext cx="725487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pc1\AppData\Local\Microsoft\Windows\Temporary Internet Files\Content.IE5\1AR8BQOL\MP900402406[1].jpg"/>
          <p:cNvPicPr>
            <a:picLocks noChangeAspect="1" noChangeArrowheads="1"/>
          </p:cNvPicPr>
          <p:nvPr/>
        </p:nvPicPr>
        <p:blipFill>
          <a:blip r:embed="rId2"/>
          <a:srcRect t="31949"/>
          <a:stretch>
            <a:fillRect/>
          </a:stretch>
        </p:blipFill>
        <p:spPr bwMode="auto">
          <a:xfrm>
            <a:off x="236538" y="4230688"/>
            <a:ext cx="725487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 descr="C:\Users\pc1\AppData\Local\Microsoft\Windows\Temporary Internet Files\Content.IE5\1AR8BQOL\MP900402406[1].jpg"/>
          <p:cNvPicPr>
            <a:picLocks noChangeAspect="1" noChangeArrowheads="1"/>
          </p:cNvPicPr>
          <p:nvPr/>
        </p:nvPicPr>
        <p:blipFill>
          <a:blip r:embed="rId2"/>
          <a:srcRect t="31949"/>
          <a:stretch>
            <a:fillRect/>
          </a:stretch>
        </p:blipFill>
        <p:spPr bwMode="auto">
          <a:xfrm>
            <a:off x="3487738" y="4191000"/>
            <a:ext cx="723900" cy="67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C:\Users\pc1\AppData\Local\Microsoft\Windows\Temporary Internet Files\Content.IE5\1AR8BQOL\MP900402406[1].jpg"/>
          <p:cNvPicPr>
            <a:picLocks noChangeAspect="1" noChangeArrowheads="1"/>
          </p:cNvPicPr>
          <p:nvPr/>
        </p:nvPicPr>
        <p:blipFill>
          <a:blip r:embed="rId2"/>
          <a:srcRect t="31949"/>
          <a:stretch>
            <a:fillRect/>
          </a:stretch>
        </p:blipFill>
        <p:spPr bwMode="auto">
          <a:xfrm>
            <a:off x="4303713" y="4191000"/>
            <a:ext cx="725487" cy="67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pc1\AppData\Local\Microsoft\Windows\Temporary Internet Files\Content.IE5\E2DC1A4M\MP900430470[1].jpg"/>
          <p:cNvPicPr>
            <a:picLocks noChangeAspect="1" noChangeArrowheads="1"/>
          </p:cNvPicPr>
          <p:nvPr/>
        </p:nvPicPr>
        <p:blipFill>
          <a:blip r:embed="rId3"/>
          <a:srcRect l="34447" t="25450" r="2954"/>
          <a:stretch>
            <a:fillRect/>
          </a:stretch>
        </p:blipFill>
        <p:spPr bwMode="auto">
          <a:xfrm>
            <a:off x="206375" y="5589588"/>
            <a:ext cx="74930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" descr="C:\Users\pc1\AppData\Local\Microsoft\Windows\Temporary Internet Files\Content.IE5\E2DC1A4M\MP900430470[1].jpg"/>
          <p:cNvPicPr>
            <a:picLocks noChangeAspect="1" noChangeArrowheads="1"/>
          </p:cNvPicPr>
          <p:nvPr/>
        </p:nvPicPr>
        <p:blipFill>
          <a:blip r:embed="rId3"/>
          <a:srcRect l="34447" t="25450" r="2954"/>
          <a:stretch>
            <a:fillRect/>
          </a:stretch>
        </p:blipFill>
        <p:spPr bwMode="auto">
          <a:xfrm>
            <a:off x="7885113" y="4103688"/>
            <a:ext cx="747712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301750"/>
          </a:xfrm>
        </p:spPr>
        <p:txBody>
          <a:bodyPr/>
          <a:lstStyle/>
          <a:p>
            <a:r>
              <a:rPr lang="cs-CZ" smtClean="0">
                <a:solidFill>
                  <a:srgbClr val="002060"/>
                </a:solidFill>
                <a:latin typeface="Comic Sans MS" pitchFamily="66" charset="0"/>
              </a:rPr>
              <a:t>9 + 3 = ?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55575" y="1271588"/>
            <a:ext cx="8974138" cy="52562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9 + 3 = 9 + 1 = 10         10 + 2 = 12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       </a:t>
            </a:r>
            <a:r>
              <a:rPr lang="cs-CZ" smtClean="0">
                <a:latin typeface="Comic Sans MS" pitchFamily="66" charset="0"/>
              </a:rPr>
              <a:t>1 + 2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9                     +              1       +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2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    9 + 3 = </a:t>
            </a: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12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z="1800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301750" y="1773238"/>
            <a:ext cx="215900" cy="576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595438" y="1773238"/>
            <a:ext cx="215900" cy="576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pc1\AppData\Local\Microsoft\Windows\Temporary Internet Files\Content.IE5\DE4CGPLA\MC90043391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0738" y="3670300"/>
            <a:ext cx="6477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C:\Users\pc1\AppData\Local\Microsoft\Windows\Temporary Internet Files\Content.IE5\DE4CGPLA\MC90043391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5900" y="3670300"/>
            <a:ext cx="6477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pc1\AppData\Local\Microsoft\Windows\Temporary Internet Files\Content.IE5\DE4CGPLA\MC90043391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97275" y="3622675"/>
            <a:ext cx="649288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 descr="C:\Users\pc1\AppData\Local\Microsoft\Windows\Temporary Internet Files\Content.IE5\DE4CGPLA\MC90043391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11300" y="3670300"/>
            <a:ext cx="6477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 descr="C:\Users\pc1\AppData\Local\Microsoft\Windows\Temporary Internet Files\Content.IE5\DE4CGPLA\MC90043391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39963" y="3670300"/>
            <a:ext cx="6477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pc1\AppData\Local\Microsoft\Windows\Temporary Internet Files\Content.IE5\DE4CGPLA\MC90043391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3063" y="3686175"/>
            <a:ext cx="6492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 descr="C:\Users\pc1\AppData\Local\Microsoft\Windows\Temporary Internet Files\Content.IE5\DE4CGPLA\MC90043391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3662363"/>
            <a:ext cx="6477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C:\Users\pc1\AppData\Local\Microsoft\Windows\Temporary Internet Files\Content.IE5\DE4CGPLA\MC90043391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5213" y="3686175"/>
            <a:ext cx="6492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C:\Users\pc1\AppData\Local\Microsoft\Windows\Temporary Internet Files\Content.IE5\DE4CGPLA\MC90043391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16563" y="3686175"/>
            <a:ext cx="6477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c1\AppData\Local\Microsoft\Windows\Temporary Internet Files\Content.IE5\1AR8BQOL\MC90043803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64388" y="3465513"/>
            <a:ext cx="866775" cy="868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 descr="C:\Users\pc1\AppData\Local\Microsoft\Windows\Temporary Internet Files\Content.IE5\1AR8BQOL\MC90043803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62050" y="5554663"/>
            <a:ext cx="866775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3" descr="C:\Users\pc1\AppData\Local\Microsoft\Windows\Temporary Internet Files\Content.IE5\1AR8BQOL\MC90043803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813" y="5516563"/>
            <a:ext cx="866775" cy="868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3" dur="2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7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9 + 4 =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7325" y="1600200"/>
            <a:ext cx="8848725" cy="49974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9 + 4 =    9 + 1 = 10        10 + 3 = 13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    </a:t>
            </a:r>
            <a:r>
              <a:rPr lang="cs-CZ" smtClean="0">
                <a:latin typeface="Comic Sans MS" pitchFamily="66" charset="0"/>
              </a:rPr>
              <a:t>1 +  3</a:t>
            </a: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9               +                  1      +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3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   9 + 4 = </a:t>
            </a: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13</a:t>
            </a: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654050" y="2133600"/>
            <a:ext cx="360363" cy="2873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079500" y="2133600"/>
            <a:ext cx="360363" cy="2873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 descr="C:\Users\pc1\AppData\Local\Microsoft\Windows\Temporary Internet Files\Content.IE5\PLUC1NRM\MC900193312[1].wmf"/>
          <p:cNvPicPr>
            <a:picLocks noChangeAspect="1" noChangeArrowheads="1"/>
          </p:cNvPicPr>
          <p:nvPr/>
        </p:nvPicPr>
        <p:blipFill rotWithShape="1">
          <a:blip r:embed="rId2"/>
          <a:srcRect t="637" r="39148" b="16106"/>
          <a:stretch/>
        </p:blipFill>
        <p:spPr bwMode="auto">
          <a:xfrm>
            <a:off x="187325" y="3798888"/>
            <a:ext cx="557213" cy="64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0" name="Picture 2" descr="C:\Users\pc1\AppData\Local\Microsoft\Windows\Temporary Internet Files\Content.IE5\PLUC1NRM\MC900193312[1].wmf"/>
          <p:cNvPicPr>
            <a:picLocks noChangeAspect="1" noChangeArrowheads="1"/>
          </p:cNvPicPr>
          <p:nvPr/>
        </p:nvPicPr>
        <p:blipFill rotWithShape="1">
          <a:blip r:embed="rId2"/>
          <a:srcRect t="637" r="39148" b="16106"/>
          <a:stretch/>
        </p:blipFill>
        <p:spPr bwMode="auto">
          <a:xfrm>
            <a:off x="746125" y="3825875"/>
            <a:ext cx="557213" cy="64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1" name="Picture 2" descr="C:\Users\pc1\AppData\Local\Microsoft\Windows\Temporary Internet Files\Content.IE5\PLUC1NRM\MC900193312[1].wmf"/>
          <p:cNvPicPr>
            <a:picLocks noChangeAspect="1" noChangeArrowheads="1"/>
          </p:cNvPicPr>
          <p:nvPr/>
        </p:nvPicPr>
        <p:blipFill rotWithShape="1">
          <a:blip r:embed="rId2"/>
          <a:srcRect t="637" r="39148" b="16106"/>
          <a:stretch/>
        </p:blipFill>
        <p:spPr bwMode="auto">
          <a:xfrm>
            <a:off x="1293813" y="3816350"/>
            <a:ext cx="557212" cy="64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2" name="Picture 2" descr="C:\Users\pc1\AppData\Local\Microsoft\Windows\Temporary Internet Files\Content.IE5\PLUC1NRM\MC900193312[1].wmf"/>
          <p:cNvPicPr>
            <a:picLocks noChangeAspect="1" noChangeArrowheads="1"/>
          </p:cNvPicPr>
          <p:nvPr/>
        </p:nvPicPr>
        <p:blipFill rotWithShape="1">
          <a:blip r:embed="rId2"/>
          <a:srcRect t="637" r="39148" b="16106"/>
          <a:stretch/>
        </p:blipFill>
        <p:spPr bwMode="auto">
          <a:xfrm>
            <a:off x="1851025" y="3816350"/>
            <a:ext cx="557213" cy="64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3" name="Picture 2" descr="C:\Users\pc1\AppData\Local\Microsoft\Windows\Temporary Internet Files\Content.IE5\PLUC1NRM\MC900193312[1].wmf"/>
          <p:cNvPicPr>
            <a:picLocks noChangeAspect="1" noChangeArrowheads="1"/>
          </p:cNvPicPr>
          <p:nvPr/>
        </p:nvPicPr>
        <p:blipFill rotWithShape="1">
          <a:blip r:embed="rId2"/>
          <a:srcRect t="637" r="39148" b="16106"/>
          <a:stretch/>
        </p:blipFill>
        <p:spPr bwMode="auto">
          <a:xfrm>
            <a:off x="2408238" y="3816350"/>
            <a:ext cx="557212" cy="64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4" name="Picture 2" descr="C:\Users\pc1\AppData\Local\Microsoft\Windows\Temporary Internet Files\Content.IE5\PLUC1NRM\MC900193312[1].wmf"/>
          <p:cNvPicPr>
            <a:picLocks noChangeAspect="1" noChangeArrowheads="1"/>
          </p:cNvPicPr>
          <p:nvPr/>
        </p:nvPicPr>
        <p:blipFill rotWithShape="1">
          <a:blip r:embed="rId2"/>
          <a:srcRect t="637" r="39148" b="16106"/>
          <a:stretch/>
        </p:blipFill>
        <p:spPr bwMode="auto">
          <a:xfrm>
            <a:off x="2968625" y="3816350"/>
            <a:ext cx="557213" cy="64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5" name="Picture 2" descr="C:\Users\pc1\AppData\Local\Microsoft\Windows\Temporary Internet Files\Content.IE5\PLUC1NRM\MC900193312[1].wmf"/>
          <p:cNvPicPr>
            <a:picLocks noChangeAspect="1" noChangeArrowheads="1"/>
          </p:cNvPicPr>
          <p:nvPr/>
        </p:nvPicPr>
        <p:blipFill rotWithShape="1">
          <a:blip r:embed="rId2"/>
          <a:srcRect t="637" r="39148" b="16106"/>
          <a:stretch/>
        </p:blipFill>
        <p:spPr bwMode="auto">
          <a:xfrm>
            <a:off x="3548063" y="3816350"/>
            <a:ext cx="557212" cy="64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6" name="Picture 2" descr="C:\Users\pc1\AppData\Local\Microsoft\Windows\Temporary Internet Files\Content.IE5\PLUC1NRM\MC900193312[1].wmf"/>
          <p:cNvPicPr>
            <a:picLocks noChangeAspect="1" noChangeArrowheads="1"/>
          </p:cNvPicPr>
          <p:nvPr/>
        </p:nvPicPr>
        <p:blipFill rotWithShape="1">
          <a:blip r:embed="rId2"/>
          <a:srcRect t="637" r="39148" b="16106"/>
          <a:stretch/>
        </p:blipFill>
        <p:spPr bwMode="auto">
          <a:xfrm>
            <a:off x="4167188" y="3825875"/>
            <a:ext cx="557212" cy="64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7" name="Picture 2" descr="C:\Users\pc1\AppData\Local\Microsoft\Windows\Temporary Internet Files\Content.IE5\PLUC1NRM\MC900193312[1].wmf"/>
          <p:cNvPicPr>
            <a:picLocks noChangeAspect="1" noChangeArrowheads="1"/>
          </p:cNvPicPr>
          <p:nvPr/>
        </p:nvPicPr>
        <p:blipFill rotWithShape="1">
          <a:blip r:embed="rId2"/>
          <a:srcRect t="637" r="39148" b="16106"/>
          <a:stretch/>
        </p:blipFill>
        <p:spPr bwMode="auto">
          <a:xfrm>
            <a:off x="4765675" y="3816350"/>
            <a:ext cx="557213" cy="64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30" name="Picture 4" descr="C:\Users\pc1\AppData\Local\Microsoft\Windows\Temporary Internet Files\Content.IE5\DROCB8UI\MC900193270[1].wmf"/>
          <p:cNvPicPr>
            <a:picLocks noChangeAspect="1" noChangeArrowheads="1"/>
          </p:cNvPicPr>
          <p:nvPr/>
        </p:nvPicPr>
        <p:blipFill rotWithShape="1">
          <a:blip r:embed="rId3"/>
          <a:srcRect l="59001" t="50000" r="13849" b="9684"/>
          <a:stretch/>
        </p:blipFill>
        <p:spPr bwMode="auto">
          <a:xfrm>
            <a:off x="1095375" y="5445125"/>
            <a:ext cx="477838" cy="8159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33" name="Picture 4" descr="C:\Users\pc1\AppData\Local\Microsoft\Windows\Temporary Internet Files\Content.IE5\DROCB8UI\MC900193270[1].wmf"/>
          <p:cNvPicPr>
            <a:picLocks noChangeAspect="1" noChangeArrowheads="1"/>
          </p:cNvPicPr>
          <p:nvPr/>
        </p:nvPicPr>
        <p:blipFill rotWithShape="1">
          <a:blip r:embed="rId3"/>
          <a:srcRect l="59001" t="50000" r="13849" b="9684"/>
          <a:stretch/>
        </p:blipFill>
        <p:spPr bwMode="auto">
          <a:xfrm>
            <a:off x="465138" y="5445125"/>
            <a:ext cx="477837" cy="8159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34" name="Picture 4" descr="C:\Users\pc1\AppData\Local\Microsoft\Windows\Temporary Internet Files\Content.IE5\DROCB8UI\MC900193270[1].wmf"/>
          <p:cNvPicPr>
            <a:picLocks noChangeAspect="1" noChangeArrowheads="1"/>
          </p:cNvPicPr>
          <p:nvPr/>
        </p:nvPicPr>
        <p:blipFill rotWithShape="1">
          <a:blip r:embed="rId3"/>
          <a:srcRect l="59001" t="50000" r="13849" b="9684"/>
          <a:stretch/>
        </p:blipFill>
        <p:spPr bwMode="auto">
          <a:xfrm>
            <a:off x="7450138" y="3654425"/>
            <a:ext cx="476250" cy="8159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35" name="Picture 4" descr="C:\Users\pc1\AppData\Local\Microsoft\Windows\Temporary Internet Files\Content.IE5\DROCB8UI\MC900193270[1].wmf"/>
          <p:cNvPicPr>
            <a:picLocks noChangeAspect="1" noChangeArrowheads="1"/>
          </p:cNvPicPr>
          <p:nvPr/>
        </p:nvPicPr>
        <p:blipFill rotWithShape="1">
          <a:blip r:embed="rId3"/>
          <a:srcRect l="59001" t="50000" r="13849" b="9684"/>
          <a:stretch/>
        </p:blipFill>
        <p:spPr bwMode="auto">
          <a:xfrm>
            <a:off x="1673225" y="5445125"/>
            <a:ext cx="476250" cy="8159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9 + 5 = ?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66688" y="1600200"/>
            <a:ext cx="8797925" cy="49974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9 + 5 = 9 + 1 = 10         10 + 4 = 14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       </a:t>
            </a:r>
            <a:r>
              <a:rPr lang="cs-CZ" smtClean="0">
                <a:latin typeface="Comic Sans MS" pitchFamily="66" charset="0"/>
              </a:rPr>
              <a:t>1 + 4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9                 +            1      +  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4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9 + 5 = </a:t>
            </a: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14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z="1800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</a:t>
            </a: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239838" y="2133600"/>
            <a:ext cx="379412" cy="3587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19250" y="2133600"/>
            <a:ext cx="288925" cy="3587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pc1\AppData\Local\Microsoft\Windows\Temporary Internet Files\Content.IE5\S7687CZ2\MC90019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2475" y="3716338"/>
            <a:ext cx="601663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C:\Users\pc1\AppData\Local\Microsoft\Windows\Temporary Internet Files\Content.IE5\S7687CZ2\MC90019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89225" y="3714750"/>
            <a:ext cx="603250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C:\Users\pc1\AppData\Local\Microsoft\Windows\Temporary Internet Files\Content.IE5\S7687CZ2\MC90019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87563" y="3714750"/>
            <a:ext cx="601662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pc1\AppData\Local\Microsoft\Windows\Temporary Internet Files\Content.IE5\S7687CZ2\MC90019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62088" y="3714750"/>
            <a:ext cx="603250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 descr="C:\Users\pc1\AppData\Local\Microsoft\Windows\Temporary Internet Files\Content.IE5\S7687CZ2\MC90019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3716338"/>
            <a:ext cx="601662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 descr="C:\Users\pc1\AppData\Local\Microsoft\Windows\Temporary Internet Files\Content.IE5\S7687CZ2\MC90019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6688" y="3716338"/>
            <a:ext cx="601662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pc1\AppData\Local\Microsoft\Windows\Temporary Internet Files\Content.IE5\S7687CZ2\MC90019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3714750"/>
            <a:ext cx="603250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 descr="C:\Users\pc1\AppData\Local\Microsoft\Windows\Temporary Internet Files\Content.IE5\S7687CZ2\MC90019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32313" y="3716338"/>
            <a:ext cx="603250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C:\Users\pc1\AppData\Local\Microsoft\Windows\Temporary Internet Files\Content.IE5\S7687CZ2\MC90019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94138" y="3714750"/>
            <a:ext cx="603250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4" name="Picture 2" descr="C:\Users\pc1\AppData\Local\Microsoft\Windows\Temporary Internet Files\Content.IE5\ECWBXCZ7\MC9003361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3050" y="5011738"/>
            <a:ext cx="7858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C:\Users\pc1\AppData\Local\Microsoft\Windows\Temporary Internet Files\Content.IE5\ECWBXCZ7\MC9003361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3790950"/>
            <a:ext cx="863600" cy="57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C:\Users\pc1\AppData\Local\Microsoft\Windows\Temporary Internet Files\Content.IE5\ECWBXCZ7\MC9003361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73163" y="5011738"/>
            <a:ext cx="7874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C:\Users\pc1\AppData\Local\Microsoft\Windows\Temporary Internet Files\Content.IE5\ECWBXCZ7\MC9003361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36763" y="5011738"/>
            <a:ext cx="7874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 descr="C:\Users\pc1\AppData\Local\Microsoft\Windows\Temporary Internet Files\Content.IE5\ECWBXCZ7\MC9003361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98775" y="5011738"/>
            <a:ext cx="7874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0" y="1484313"/>
            <a:ext cx="9036050" cy="51133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9 + 6 = 9 + 1 = 10       10 + 5 = 15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           </a:t>
            </a:r>
            <a:r>
              <a:rPr lang="cs-CZ" smtClean="0">
                <a:latin typeface="Comic Sans MS" pitchFamily="66" charset="0"/>
              </a:rPr>
              <a:t>1 + 5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9              +                  1       +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5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   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             9 + 6 = </a:t>
            </a: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15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z="1800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547813" y="1989138"/>
            <a:ext cx="287337" cy="431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835150" y="1989138"/>
            <a:ext cx="288925" cy="431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0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9 + 6 = ?</a:t>
            </a:r>
          </a:p>
        </p:txBody>
      </p:sp>
      <p:pic>
        <p:nvPicPr>
          <p:cNvPr id="1026" name="Picture 2" descr="C:\Users\pc1\AppData\Local\Microsoft\Windows\Temporary Internet Files\Content.IE5\U3A9Y0OK\MP9004243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5400" y="3832225"/>
            <a:ext cx="14065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C:\Users\pc1\AppData\Local\Microsoft\Windows\Temporary Internet Files\Content.IE5\U3A9Y0OK\MP9004243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0813" y="3827463"/>
            <a:ext cx="14065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C:\Users\pc1\AppData\Local\Microsoft\Windows\Temporary Internet Files\Content.IE5\U3A9Y0OK\MP9004243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1150" y="3830638"/>
            <a:ext cx="140652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pc1\AppData\Local\Microsoft\Windows\Temporary Internet Files\Content.IE5\U3A9Y0OK\MP9004243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10063" y="3832225"/>
            <a:ext cx="14065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 descr="C:\Users\pc1\AppData\Local\Microsoft\Windows\Temporary Internet Files\Content.IE5\U3A9Y0OK\MP900424391[1].jpg"/>
          <p:cNvPicPr>
            <a:picLocks noChangeAspect="1" noChangeArrowheads="1"/>
          </p:cNvPicPr>
          <p:nvPr/>
        </p:nvPicPr>
        <p:blipFill>
          <a:blip r:embed="rId3"/>
          <a:srcRect l="11172" t="7933" r="50000" b="10139"/>
          <a:stretch>
            <a:fillRect/>
          </a:stretch>
        </p:blipFill>
        <p:spPr bwMode="auto">
          <a:xfrm>
            <a:off x="5795963" y="3832225"/>
            <a:ext cx="715962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3" descr="C:\Users\pc1\AppData\Local\Microsoft\Windows\Temporary Internet Files\Content.IE5\DROCB8UI\MP90044247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8425" y="5445125"/>
            <a:ext cx="1158875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 descr="C:\Users\pc1\AppData\Local\Microsoft\Windows\Temporary Internet Files\Content.IE5\DROCB8UI\MP90044247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96988" y="5445125"/>
            <a:ext cx="1160462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3" descr="C:\Users\pc1\AppData\Local\Microsoft\Windows\Temporary Internet Files\Content.IE5\DROCB8UI\MP90044247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86175" y="5456238"/>
            <a:ext cx="11604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" descr="C:\Users\pc1\AppData\Local\Microsoft\Windows\Temporary Internet Files\Content.IE5\DROCB8UI\MP90044247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95550" y="5445125"/>
            <a:ext cx="1158875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 descr="C:\Users\pc1\AppData\Local\Microsoft\Windows\Temporary Internet Files\Content.IE5\DROCB8UI\MP90044247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51725" y="3913188"/>
            <a:ext cx="11604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 descr="C:\Users\pc1\AppData\Local\Microsoft\Windows\Temporary Internet Files\Content.IE5\DROCB8UI\MP90044247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87913" y="5456238"/>
            <a:ext cx="1158875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79388" y="1600200"/>
            <a:ext cx="8785225" cy="49974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9 + 7 = 9 + 1 = 10         10 + 6 = 12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         </a:t>
            </a:r>
            <a:r>
              <a:rPr lang="cs-CZ" smtClean="0">
                <a:latin typeface="Comic Sans MS" pitchFamily="66" charset="0"/>
              </a:rPr>
              <a:t>1 + 6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9             +                 1   +  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6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         9 + 7 = </a:t>
            </a: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16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z="1800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403350" y="2133600"/>
            <a:ext cx="360363" cy="503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763713" y="2133600"/>
            <a:ext cx="287337" cy="503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9 + 7 = ?</a:t>
            </a:r>
          </a:p>
        </p:txBody>
      </p:sp>
      <p:pic>
        <p:nvPicPr>
          <p:cNvPr id="2050" name="Picture 2" descr="C:\Users\pc1\AppData\Local\Microsoft\Windows\Temporary Internet Files\Content.IE5\GL6U17ME\MP9004448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9669" t="20564" r="16496" b="25402"/>
          <a:stretch/>
        </p:blipFill>
        <p:spPr bwMode="auto">
          <a:xfrm>
            <a:off x="4683299" y="3556068"/>
            <a:ext cx="836314" cy="9287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7" name="Picture 2" descr="C:\Users\pc1\AppData\Local\Microsoft\Windows\Temporary Internet Files\Content.IE5\GL6U17ME\MP9004448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9669" t="20564" r="16496" b="25402"/>
          <a:stretch/>
        </p:blipFill>
        <p:spPr bwMode="auto">
          <a:xfrm>
            <a:off x="3855102" y="3552969"/>
            <a:ext cx="836314" cy="9287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" name="Picture 2" descr="C:\Users\pc1\AppData\Local\Microsoft\Windows\Temporary Internet Files\Content.IE5\GL6U17ME\MP9004448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9669" t="20564" r="16496" b="25402"/>
          <a:stretch/>
        </p:blipFill>
        <p:spPr bwMode="auto">
          <a:xfrm>
            <a:off x="3087328" y="3558737"/>
            <a:ext cx="836314" cy="9287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1" name="Picture 2" descr="C:\Users\pc1\AppData\Local\Microsoft\Windows\Temporary Internet Files\Content.IE5\GL6U17ME\MP9004448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9669" t="20564" r="16496" b="25402"/>
          <a:stretch/>
        </p:blipFill>
        <p:spPr bwMode="auto">
          <a:xfrm>
            <a:off x="2384672" y="3558737"/>
            <a:ext cx="836314" cy="9287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2" name="Picture 2" descr="C:\Users\pc1\AppData\Local\Microsoft\Windows\Temporary Internet Files\Content.IE5\GL6U17ME\MP9004448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9669" t="20564" r="16496" b="25402"/>
          <a:stretch/>
        </p:blipFill>
        <p:spPr bwMode="auto">
          <a:xfrm>
            <a:off x="1583668" y="3558737"/>
            <a:ext cx="836314" cy="9287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3" name="Picture 2" descr="C:\Users\pc1\AppData\Local\Microsoft\Windows\Temporary Internet Files\Content.IE5\GL6U17ME\MP9004448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9669" t="20564" r="16496" b="25402"/>
          <a:stretch/>
        </p:blipFill>
        <p:spPr bwMode="auto">
          <a:xfrm>
            <a:off x="862162" y="3531487"/>
            <a:ext cx="836314" cy="9287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4" name="Picture 2" descr="C:\Users\pc1\AppData\Local\Microsoft\Windows\Temporary Internet Files\Content.IE5\GL6U17ME\MP9004448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9669" t="20564" r="16496" b="25402"/>
          <a:stretch/>
        </p:blipFill>
        <p:spPr bwMode="auto">
          <a:xfrm>
            <a:off x="179512" y="3556068"/>
            <a:ext cx="836314" cy="9287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5" name="Picture 2" descr="C:\Users\pc1\AppData\Local\Microsoft\Windows\Temporary Internet Files\Content.IE5\GL6U17ME\MP9004448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9669" t="20564" r="16496" b="25402"/>
          <a:stretch/>
        </p:blipFill>
        <p:spPr bwMode="auto">
          <a:xfrm>
            <a:off x="6168848" y="3552005"/>
            <a:ext cx="836314" cy="9287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6" name="Picture 2" descr="C:\Users\pc1\AppData\Local\Microsoft\Windows\Temporary Internet Files\Content.IE5\GL6U17ME\MP90044487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/>
            </a:extLst>
          </a:blip>
          <a:srcRect l="19669" t="20564" r="16496" b="25402"/>
          <a:stretch/>
        </p:blipFill>
        <p:spPr bwMode="auto">
          <a:xfrm>
            <a:off x="5364088" y="3556068"/>
            <a:ext cx="836314" cy="9287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22542" name="Picture 3" descr="C:\Users\pc1\AppData\Local\Microsoft\Windows\Temporary Internet Files\Content.IE5\PLUC1NRM\MP90026252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59125" y="5043488"/>
            <a:ext cx="69215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3" name="Picture 3" descr="C:\Users\pc1\AppData\Local\Microsoft\Windows\Temporary Internet Files\Content.IE5\PLUC1NRM\MP90026252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4425" y="5043488"/>
            <a:ext cx="693738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4" name="Picture 3" descr="C:\Users\pc1\AppData\Local\Microsoft\Windows\Temporary Internet Files\Content.IE5\PLUC1NRM\MP90026252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6075" y="5043488"/>
            <a:ext cx="69215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5" name="Picture 3" descr="C:\Users\pc1\AppData\Local\Microsoft\Windows\Temporary Internet Files\Content.IE5\PLUC1NRM\MP90026252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79475" y="5043488"/>
            <a:ext cx="693738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6" name="Picture 3" descr="C:\Users\pc1\AppData\Local\Microsoft\Windows\Temporary Internet Files\Content.IE5\PLUC1NRM\MP90026252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8750" y="5043488"/>
            <a:ext cx="69215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7" name="Picture 3" descr="C:\Users\pc1\AppData\Local\Microsoft\Windows\Temporary Internet Files\Content.IE5\PLUC1NRM\MP90026252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3641725"/>
            <a:ext cx="693737" cy="103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8" name="Picture 3" descr="C:\Users\pc1\AppData\Local\Microsoft\Windows\Temporary Internet Files\Content.IE5\PLUC1NRM\MP90026252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5043488"/>
            <a:ext cx="69215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9 + 8 = ?</a:t>
            </a: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0" y="1341438"/>
            <a:ext cx="9036050" cy="53276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9 + 8 = 9 + 1 = 10         10 + 7 = 17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       </a:t>
            </a:r>
            <a:r>
              <a:rPr lang="cs-CZ" smtClean="0">
                <a:latin typeface="Comic Sans MS" pitchFamily="66" charset="0"/>
              </a:rPr>
              <a:t>1  + 7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9       +               1   +   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</a:t>
            </a:r>
            <a:endParaRPr lang="cs-CZ" sz="16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7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    9 + 8 = </a:t>
            </a: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17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z="1800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</a:t>
            </a:r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1000125" y="1855788"/>
            <a:ext cx="360363" cy="433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27175" y="1855788"/>
            <a:ext cx="317500" cy="433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 descr="C:\Users\pc1\AppData\Local\Microsoft\Windows\Temporary Internet Files\Content.IE5\E2DC1A4M\MP9004070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949700"/>
            <a:ext cx="7667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C:\Users\pc1\AppData\Local\Microsoft\Windows\Temporary Internet Files\Content.IE5\E2DC1A4M\MP9004070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67150" y="3935413"/>
            <a:ext cx="7667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C:\Users\pc1\AppData\Local\Microsoft\Windows\Temporary Internet Files\Content.IE5\E2DC1A4M\MP9004070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6925" y="3924300"/>
            <a:ext cx="7667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 descr="C:\Users\pc1\AppData\Local\Microsoft\Windows\Temporary Internet Files\Content.IE5\E2DC1A4M\MP9004070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2038" y="3949700"/>
            <a:ext cx="766762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C:\Users\pc1\AppData\Local\Microsoft\Windows\Temporary Internet Files\Content.IE5\E2DC1A4M\MP9004070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63688" y="3949700"/>
            <a:ext cx="768350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C:\Users\pc1\AppData\Local\Microsoft\Windows\Temporary Internet Files\Content.IE5\E2DC1A4M\MP9004070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91050" y="3949700"/>
            <a:ext cx="7667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C:\Users\pc1\AppData\Local\Microsoft\Windows\Temporary Internet Files\Content.IE5\E2DC1A4M\MP9004070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98800" y="3949700"/>
            <a:ext cx="768350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 descr="C:\Users\pc1\AppData\Local\Microsoft\Windows\Temporary Internet Files\Content.IE5\E2DC1A4M\MP9004070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26163" y="3902075"/>
            <a:ext cx="766762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 descr="C:\Users\pc1\AppData\Local\Microsoft\Windows\Temporary Internet Files\Content.IE5\E2DC1A4M\MP9004070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3" y="3935413"/>
            <a:ext cx="768350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pc1\AppData\Local\Microsoft\Windows\Temporary Internet Files\Content.IE5\DROCB8UI\MP9004447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77950" y="5311775"/>
            <a:ext cx="617538" cy="81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 descr="C:\Users\pc1\AppData\Local\Microsoft\Windows\Temporary Internet Files\Content.IE5\DROCB8UI\MP9004447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13025" y="5311775"/>
            <a:ext cx="619125" cy="81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" descr="C:\Users\pc1\AppData\Local\Microsoft\Windows\Temporary Internet Files\Content.IE5\DROCB8UI\MP9004447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95488" y="5311775"/>
            <a:ext cx="617537" cy="81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3" descr="C:\Users\pc1\AppData\Local\Microsoft\Windows\Temporary Internet Files\Content.IE5\DROCB8UI\MP9004447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48025" y="5311775"/>
            <a:ext cx="619125" cy="81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3" descr="C:\Users\pc1\AppData\Local\Microsoft\Windows\Temporary Internet Files\Content.IE5\DROCB8UI\MP9004447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98900" y="5311775"/>
            <a:ext cx="617538" cy="81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1" name="Picture 3" descr="C:\Users\pc1\AppData\Local\Microsoft\Windows\Temporary Internet Files\Content.IE5\DROCB8UI\MP9004447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5963" y="5311775"/>
            <a:ext cx="617537" cy="81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3" descr="C:\Users\pc1\AppData\Local\Microsoft\Windows\Temporary Internet Files\Content.IE5\DROCB8UI\MP9004447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613" y="5311775"/>
            <a:ext cx="617537" cy="81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3" descr="C:\Users\pc1\AppData\Local\Microsoft\Windows\Temporary Internet Files\Content.IE5\DROCB8UI\MP9004447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40650" y="3624263"/>
            <a:ext cx="617538" cy="811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92075" y="1412875"/>
            <a:ext cx="8872538" cy="51847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9 + 9 = 9 + 1 = 10         10 + 8 = 18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       </a:t>
            </a:r>
            <a:r>
              <a:rPr lang="cs-CZ" smtClean="0">
                <a:latin typeface="Comic Sans MS" pitchFamily="66" charset="0"/>
              </a:rPr>
              <a:t>1 + 8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9              +               1       +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8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 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                       9 + 9 = </a:t>
            </a:r>
            <a:r>
              <a:rPr lang="cs-CZ" smtClean="0">
                <a:solidFill>
                  <a:srgbClr val="C00000"/>
                </a:solidFill>
                <a:latin typeface="Comic Sans MS" pitchFamily="66" charset="0"/>
              </a:rPr>
              <a:t>18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z="1800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                        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103313" y="1903413"/>
            <a:ext cx="360362" cy="503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539875" y="1903413"/>
            <a:ext cx="360363" cy="503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9 + 9 = ?</a:t>
            </a:r>
          </a:p>
        </p:txBody>
      </p:sp>
      <p:pic>
        <p:nvPicPr>
          <p:cNvPr id="4100" name="Picture 4" descr="C:\Users\pc1\AppData\Local\Microsoft\Windows\Temporary Internet Files\Content.IE5\E2DC1A4M\MC900149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075" y="3590925"/>
            <a:ext cx="687388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 descr="C:\Users\pc1\AppData\Local\Microsoft\Windows\Temporary Internet Files\Content.IE5\E2DC1A4M\MC900149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9450" y="3590925"/>
            <a:ext cx="685800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4" descr="C:\Users\pc1\AppData\Local\Microsoft\Windows\Temporary Internet Files\Content.IE5\E2DC1A4M\MC900149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0950" y="3590925"/>
            <a:ext cx="685800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4" descr="C:\Users\pc1\AppData\Local\Microsoft\Windows\Temporary Internet Files\Content.IE5\E2DC1A4M\MC900149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2450" y="3598863"/>
            <a:ext cx="685800" cy="63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" descr="C:\Users\pc1\AppData\Local\Microsoft\Windows\Temporary Internet Files\Content.IE5\E2DC1A4M\MC900149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37113" y="3603625"/>
            <a:ext cx="6858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" descr="C:\Users\pc1\AppData\Local\Microsoft\Windows\Temporary Internet Files\Content.IE5\E2DC1A4M\MC900149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3621088"/>
            <a:ext cx="6858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" descr="C:\Users\pc1\AppData\Local\Microsoft\Windows\Temporary Internet Files\Content.IE5\E2DC1A4M\MC900149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3603625"/>
            <a:ext cx="6858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" descr="C:\Users\pc1\AppData\Local\Microsoft\Windows\Temporary Internet Files\Content.IE5\E2DC1A4M\MC900149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3400" y="3621088"/>
            <a:ext cx="6858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 descr="C:\Users\pc1\AppData\Local\Microsoft\Windows\Temporary Internet Files\Content.IE5\E2DC1A4M\MC900149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3621088"/>
            <a:ext cx="6858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pc1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97438" y="5243513"/>
            <a:ext cx="720725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7" descr="C:\Users\pc1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17975" y="5267325"/>
            <a:ext cx="719138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7" descr="C:\Users\pc1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41700" y="5262563"/>
            <a:ext cx="720725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7" descr="C:\Users\pc1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38438" y="5262563"/>
            <a:ext cx="719137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7" descr="C:\Users\pc1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35175" y="5262563"/>
            <a:ext cx="719138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7" descr="C:\Users\pc1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89063" y="5267325"/>
            <a:ext cx="720725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7" descr="C:\Users\pc1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4538" y="5243513"/>
            <a:ext cx="719137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7" descr="C:\Users\pc1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3" y="5243513"/>
            <a:ext cx="720725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7" descr="C:\Users\pc1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48488" y="3603625"/>
            <a:ext cx="719137" cy="72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3342</TotalTime>
  <Words>216</Words>
  <Application>Microsoft Office PowerPoint</Application>
  <PresentationFormat>On-screen Show (4:3)</PresentationFormat>
  <Paragraphs>116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Comic Sans MS</vt:lpstr>
      <vt:lpstr>Motiv systému Office</vt:lpstr>
      <vt:lpstr>Snímek 1</vt:lpstr>
      <vt:lpstr>Snímek 2</vt:lpstr>
      <vt:lpstr>Snímek 3</vt:lpstr>
      <vt:lpstr>Sčítání do 20 s přechodem přes desítku</vt:lpstr>
      <vt:lpstr>9 + 2 = ?</vt:lpstr>
      <vt:lpstr>9 + 3 = ?</vt:lpstr>
      <vt:lpstr>9 + 4 = ?</vt:lpstr>
      <vt:lpstr>9 + 5 = ?</vt:lpstr>
      <vt:lpstr>9 + 6 = ?</vt:lpstr>
      <vt:lpstr>9 + 7 = ?</vt:lpstr>
      <vt:lpstr>9 + 8 = ?</vt:lpstr>
      <vt:lpstr>9 + 9 = 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do 20 s přechodem přes desítku</dc:title>
  <dc:creator>pc1</dc:creator>
  <cp:lastModifiedBy>DUM</cp:lastModifiedBy>
  <cp:revision>46</cp:revision>
  <dcterms:created xsi:type="dcterms:W3CDTF">2011-03-21T21:23:37Z</dcterms:created>
  <dcterms:modified xsi:type="dcterms:W3CDTF">2013-06-05T18:02:55Z</dcterms:modified>
</cp:coreProperties>
</file>