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7" r:id="rId4"/>
    <p:sldId id="256" r:id="rId5"/>
    <p:sldId id="263" r:id="rId6"/>
    <p:sldId id="265" r:id="rId7"/>
    <p:sldId id="257" r:id="rId8"/>
    <p:sldId id="260" r:id="rId9"/>
    <p:sldId id="264" r:id="rId10"/>
    <p:sldId id="266" r:id="rId11"/>
    <p:sldId id="261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164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568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6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587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901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600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826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214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536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583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73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A0865-1DAE-40AE-8435-B523F94B607E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B6929-6B3B-4DE6-8F10-46979DFC7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49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Název školy: 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Základní škola a Mateřská škola Bečváry, okres Kolín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Autor: Mgr. Simona </a:t>
            </a:r>
            <a:r>
              <a:rPr lang="cs-CZ" dirty="0" err="1">
                <a:latin typeface="Comic Sans MS" pitchFamily="66" charset="0"/>
              </a:rPr>
              <a:t>Zalabáková</a:t>
            </a: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Datum tvorby: </a:t>
            </a:r>
            <a:r>
              <a:rPr lang="cs-CZ" dirty="0" smtClean="0">
                <a:latin typeface="Comic Sans MS" pitchFamily="66" charset="0"/>
              </a:rPr>
              <a:t>9.8. </a:t>
            </a:r>
            <a:r>
              <a:rPr lang="cs-CZ" dirty="0">
                <a:latin typeface="Comic Sans MS" pitchFamily="66" charset="0"/>
              </a:rPr>
              <a:t>2011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Název materiálu: </a:t>
            </a: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VY_32_INOVACE_13_MATEMATIKA </a:t>
            </a:r>
            <a:r>
              <a:rPr lang="cs-CZ" dirty="0">
                <a:latin typeface="Comic Sans MS" pitchFamily="66" charset="0"/>
              </a:rPr>
              <a:t>PRO 2. </a:t>
            </a:r>
            <a:r>
              <a:rPr lang="cs-CZ" dirty="0" smtClean="0">
                <a:latin typeface="Comic Sans MS" pitchFamily="66" charset="0"/>
              </a:rPr>
              <a:t>ROČNÍK_ODČÍTÁNÍ </a:t>
            </a:r>
            <a:r>
              <a:rPr lang="cs-CZ" dirty="0">
                <a:latin typeface="Comic Sans MS" pitchFamily="66" charset="0"/>
              </a:rPr>
              <a:t>DO 20 S </a:t>
            </a:r>
            <a:r>
              <a:rPr lang="cs-CZ" dirty="0" smtClean="0">
                <a:latin typeface="Comic Sans MS" pitchFamily="66" charset="0"/>
              </a:rPr>
              <a:t>PŘECHODEM DESÍTKY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89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u="sng" dirty="0">
                <a:latin typeface="Comic Sans MS" pitchFamily="66" charset="0"/>
              </a:rPr>
              <a:t>Anotace:</a:t>
            </a:r>
          </a:p>
          <a:p>
            <a:pPr marL="0" indent="0">
              <a:buNone/>
            </a:pPr>
            <a:endParaRPr lang="cs-CZ" u="sng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DUM je určen pro žáky 2. ročníku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materiál slouží jako prezentace 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žáci se seznamují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s odčítáním do </a:t>
            </a:r>
            <a:r>
              <a:rPr lang="cs-CZ" dirty="0">
                <a:latin typeface="Comic Sans MS" pitchFamily="66" charset="0"/>
                <a:cs typeface="Calibri" pitchFamily="34" charset="0"/>
              </a:rPr>
              <a:t>20 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  <a:cs typeface="Calibri" pitchFamily="34" charset="0"/>
              </a:rPr>
              <a:t>   s přechodem přes desítku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84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Použité zdroje:</a:t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/>
            </a:r>
            <a:br>
              <a:rPr lang="cs-CZ" sz="3600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Obrázky byly použity z programu Microsoft Word 2007 – kliparty.</a:t>
            </a:r>
            <a:br>
              <a:rPr lang="cs-CZ" dirty="0">
                <a:latin typeface="Comic Sans MS" pitchFamily="66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50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Odčítání s přechodem přes desítku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1752600"/>
          </a:xfrm>
        </p:spPr>
        <p:txBody>
          <a:bodyPr>
            <a:normAutofit/>
          </a:bodyPr>
          <a:lstStyle/>
          <a:p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4400" b="1" dirty="0" smtClean="0">
                <a:solidFill>
                  <a:schemeClr val="tx1"/>
                </a:solidFill>
                <a:latin typeface="Comic Sans MS" pitchFamily="66" charset="0"/>
              </a:rPr>
              <a:t>2. ročník</a:t>
            </a:r>
          </a:p>
          <a:p>
            <a:endParaRPr lang="cs-CZ" sz="4400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400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979640" y="4941000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425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11 – 2 =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11 – 1 = 10      10 – 1 = </a:t>
            </a:r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9</a:t>
            </a: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/>
            </a:r>
            <a:br>
              <a:rPr lang="cs-CZ" dirty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   1   1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331640" y="764704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764704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pc1\AppData\Local\Microsoft\Windows\Temporary Internet Files\Content.IE5\ONAG5NEW\MC90019294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4005063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783" y="5459659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788" y="2654436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449821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223" y="3609608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71" y="2204864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31" y="3969067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70" y="5449822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075" y="4853386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717" y="2234946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c1\AppData\Local\Microsoft\Windows\Temporary Internet Files\Content.IE5\ONAG5NEW\MC900192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27103"/>
            <a:ext cx="2060217" cy="10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971600" y="3646615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367644" y="206084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69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11 – 3 =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11 – 1 = 10     10 – 2 = </a:t>
            </a:r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8</a:t>
            </a:r>
            <a:b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1   2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03648" y="764704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19672" y="764704"/>
            <a:ext cx="2880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C:\Users\pc1\AppData\Local\Microsoft\Windows\Temporary Internet Files\Content.IE5\E2GKG3PU\MC90043801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502" y="2895595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2207023" y="4516456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2885568" y="1349481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1576683" y="3475700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1813065" y="2324510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3251840" y="5408548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4283968" y="1124744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4932040" y="5510977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6728122" y="3456849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6270055" y="4930054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6628411" y="2147400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c1\AppData\Local\Microsoft\Windows\Temporary Internet Files\Content.IE5\ONAG5NEW\MP9004016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5" t="6764" r="6871" b="22828"/>
          <a:stretch/>
        </p:blipFill>
        <p:spPr bwMode="auto">
          <a:xfrm>
            <a:off x="5528074" y="1349481"/>
            <a:ext cx="916134" cy="9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1755560" y="2271964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01975" y="107219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865704" y="128552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766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12 </a:t>
            </a:r>
            <a:r>
              <a:rPr lang="cs-CZ" dirty="0" smtClean="0">
                <a:latin typeface="Comic Sans MS" pitchFamily="66" charset="0"/>
              </a:rPr>
              <a:t>-</a:t>
            </a:r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 4 </a:t>
            </a:r>
            <a:r>
              <a:rPr lang="cs-CZ" dirty="0" smtClean="0">
                <a:latin typeface="Comic Sans MS" pitchFamily="66" charset="0"/>
              </a:rPr>
              <a:t>= ?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12 – 4 =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2000" b="1" dirty="0" smtClean="0">
                <a:latin typeface="Comic Sans MS" pitchFamily="66" charset="0"/>
              </a:rPr>
              <a:t>- 2 =             - 2 = 8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63891" y="2269379"/>
            <a:ext cx="648072" cy="432048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2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0498" y="2269379"/>
            <a:ext cx="648072" cy="432048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2</a:t>
            </a:r>
            <a:endParaRPr lang="cs-CZ" b="1" dirty="0">
              <a:latin typeface="Comic Sans MS" pitchFamily="66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097102"/>
              </p:ext>
            </p:extLst>
          </p:nvPr>
        </p:nvGraphicFramePr>
        <p:xfrm>
          <a:off x="203684" y="3501008"/>
          <a:ext cx="412812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</a:tblGrid>
              <a:tr h="355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302396"/>
              </p:ext>
            </p:extLst>
          </p:nvPr>
        </p:nvGraphicFramePr>
        <p:xfrm>
          <a:off x="4572000" y="3501008"/>
          <a:ext cx="412812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  <a:gridCol w="412812"/>
              </a:tblGrid>
              <a:tr h="355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Vývojový diagram: spojnice 7"/>
          <p:cNvSpPr/>
          <p:nvPr/>
        </p:nvSpPr>
        <p:spPr>
          <a:xfrm>
            <a:off x="323640" y="3611764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1533285" y="3628286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714827" y="3628286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1091117" y="3620117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2771800" y="3598094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2411760" y="3603595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1969067" y="3628286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5076056" y="3628286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4644008" y="3628286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4067944" y="3614431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3635896" y="3628286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3203848" y="3611764"/>
            <a:ext cx="172774" cy="18366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38206" y="4589512"/>
            <a:ext cx="1167853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12 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- </a:t>
            </a:r>
            <a:r>
              <a:rPr lang="cs-CZ" sz="2000" b="1" dirty="0" smtClean="0">
                <a:solidFill>
                  <a:srgbClr val="00B0F0"/>
                </a:solidFill>
                <a:latin typeface="Comic Sans MS" pitchFamily="66" charset="0"/>
              </a:rPr>
              <a:t>2</a:t>
            </a:r>
            <a:endParaRPr lang="cs-CZ" sz="2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06308" y="4589512"/>
            <a:ext cx="1167853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10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5076056" y="3356992"/>
            <a:ext cx="172774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44008" y="3360077"/>
            <a:ext cx="172774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644448" y="3356992"/>
            <a:ext cx="172774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067944" y="3343555"/>
            <a:ext cx="172774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1706059" y="2060848"/>
            <a:ext cx="263009" cy="182921"/>
          </a:xfrm>
          <a:prstGeom prst="line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131804" y="2035238"/>
            <a:ext cx="205044" cy="20853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10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8888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13 – 5 =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13 – 3 = 10     10 – 2 = </a:t>
            </a:r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8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  3    2 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09284"/>
            <a:ext cx="8229600" cy="431687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998" y="4739561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415" y="3220426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161" y="1853820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3749" y="4063192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043" y="2344955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101" y="3519986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416" y="4350713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675722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56" y="4301400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464" y="3285495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671" y="1730102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04" y="2243127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c1\AppData\Local\Microsoft\Windows\Temporary Internet Files\Content.IE5\GDH558XN\MC90038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07798"/>
            <a:ext cx="911199" cy="77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1331640" y="871809"/>
            <a:ext cx="203572" cy="2344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602964" y="781345"/>
            <a:ext cx="249977" cy="3249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Násobení 21"/>
          <p:cNvSpPr/>
          <p:nvPr/>
        </p:nvSpPr>
        <p:spPr>
          <a:xfrm>
            <a:off x="6226298" y="2896646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7070614" y="1454964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7812360" y="2331238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6238603" y="3907318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>
            <a:off x="7930527" y="3732252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5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14 – 6 =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14 – 4 = 10     10 – 2 = </a:t>
            </a:r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8 </a:t>
            </a:r>
            <a:r>
              <a:rPr lang="cs-CZ" u="sng" dirty="0" smtClean="0">
                <a:latin typeface="Comic Sans MS" pitchFamily="66" charset="0"/>
              </a:rPr>
              <a:t/>
            </a:r>
            <a:br>
              <a:rPr lang="cs-CZ" u="sng" dirty="0" smtClean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4   2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03648" y="764704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63688" y="764704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Users\pc1\AppData\Local\Microsoft\Windows\Temporary Internet Files\Content.IE5\SNX5B0LR\MC90019343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44544" y="2280639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1\AppData\Local\Microsoft\Windows\Temporary Internet Files\Content.IE5\V12ALD77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211" y="2778164"/>
            <a:ext cx="1946861" cy="135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831605" y="5802326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360" y="5454372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807" y="4067708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089735" y="3389417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37273" y="5802326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849100" y="1429423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629" y="1731886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85679" y="4750592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165296" y="4534631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2391" y="4530583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869" y="3073989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329" y="2690918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pc1\AppData\Local\Microsoft\Windows\Temporary Internet Files\Content.IE5\SNX5B0LR\MC900193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29423"/>
            <a:ext cx="1635938" cy="69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Přímá spojnice 22"/>
          <p:cNvCxnSpPr/>
          <p:nvPr/>
        </p:nvCxnSpPr>
        <p:spPr>
          <a:xfrm>
            <a:off x="6866133" y="2649214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88224" y="1439531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559026" y="1698044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681558" y="3141244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358487" y="1157984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67644" y="206084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10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16 – 7 =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16 – 6 = 10      10 – 1 = 9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6   1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03648" y="764704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764704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C:\Users\pc1\AppData\Local\Microsoft\Windows\Temporary Internet Files\Content.IE5\V12ALD77\MP90044479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572" y="3135984"/>
            <a:ext cx="1220839" cy="16016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2936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66027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543" y="4050384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919" y="3908808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554" y="1777800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34" y="5756751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3673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295" y="2439240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30" y="3789088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650" y="5023144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584" y="5589240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128" y="5978483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954" y="3767336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400232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543" y="2852936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c1\AppData\Local\Microsoft\Windows\Temporary Internet Files\Content.IE5\V12ALD77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814" y="2110849"/>
            <a:ext cx="1019230" cy="56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Násobení 24"/>
          <p:cNvSpPr/>
          <p:nvPr/>
        </p:nvSpPr>
        <p:spPr>
          <a:xfrm rot="10800000">
            <a:off x="1891650" y="2273673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ásobení 25"/>
          <p:cNvSpPr/>
          <p:nvPr/>
        </p:nvSpPr>
        <p:spPr>
          <a:xfrm rot="10800000">
            <a:off x="3135478" y="1939358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ásobení 26"/>
          <p:cNvSpPr/>
          <p:nvPr/>
        </p:nvSpPr>
        <p:spPr>
          <a:xfrm rot="10800000">
            <a:off x="2288432" y="3361403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ásobení 27"/>
          <p:cNvSpPr/>
          <p:nvPr/>
        </p:nvSpPr>
        <p:spPr>
          <a:xfrm rot="10800000">
            <a:off x="2036047" y="4531677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 rot="10800000">
            <a:off x="761135" y="5183398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 rot="10800000">
            <a:off x="594756" y="3209004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 rot="10800000">
            <a:off x="499930" y="1797124"/>
            <a:ext cx="674863" cy="1565860"/>
          </a:xfrm>
          <a:prstGeom prst="mathMultiply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0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96144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latin typeface="Comic Sans MS" pitchFamily="66" charset="0"/>
              </a:rPr>
              <a:t>15 – 8 =  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15 – 5 = 10     10 – 3 = </a:t>
            </a:r>
            <a:r>
              <a:rPr lang="cs-CZ" sz="4000" u="sng" dirty="0" smtClean="0">
                <a:solidFill>
                  <a:srgbClr val="FF0000"/>
                </a:solidFill>
                <a:latin typeface="Comic Sans MS" pitchFamily="66" charset="0"/>
              </a:rPr>
              <a:t>7</a:t>
            </a:r>
            <a:br>
              <a:rPr lang="cs-CZ" sz="4000" u="sng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    5    3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475656" y="857061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02891" y="873464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2405054" y="3443616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7596336" y="4669675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2118915" y="5122607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3941301" y="5093110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687354" y="5245510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6047557" y="4817159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3976431" y="3227954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5225846" y="3518005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471330" y="3714003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1400728" y="2132627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2819705" y="1992062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4236268" y="1844824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5545394" y="1844824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6839837" y="3094570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pc1\AppData\Local\Microsoft\Windows\Temporary Internet Files\Content.IE5\0GY95757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516" b="14231"/>
          <a:stretch/>
        </p:blipFill>
        <p:spPr bwMode="auto">
          <a:xfrm>
            <a:off x="7308304" y="1556792"/>
            <a:ext cx="1004326" cy="11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Násobení 27"/>
          <p:cNvSpPr/>
          <p:nvPr/>
        </p:nvSpPr>
        <p:spPr>
          <a:xfrm rot="5400000">
            <a:off x="4055044" y="5038415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 rot="5400000">
            <a:off x="2934684" y="1933684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 rot="5400000">
            <a:off x="844752" y="5185899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 rot="5400000">
            <a:off x="2231992" y="5124419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ásobení 31"/>
          <p:cNvSpPr/>
          <p:nvPr/>
        </p:nvSpPr>
        <p:spPr>
          <a:xfrm rot="5400000">
            <a:off x="2490969" y="3463310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ásobení 32"/>
          <p:cNvSpPr/>
          <p:nvPr/>
        </p:nvSpPr>
        <p:spPr>
          <a:xfrm rot="5400000">
            <a:off x="1500716" y="2101613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 rot="5400000">
            <a:off x="512424" y="3614220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Násobení 34"/>
          <p:cNvSpPr/>
          <p:nvPr/>
        </p:nvSpPr>
        <p:spPr>
          <a:xfrm rot="5400000">
            <a:off x="4055045" y="3153434"/>
            <a:ext cx="674863" cy="156586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5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17 – 9 =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17 – 7 = 10      10 – 2 = </a:t>
            </a:r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8</a:t>
            </a:r>
            <a:b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   7   2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03648" y="764704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764704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pc1\AppData\Local\Microsoft\Windows\Temporary Internet Files\Content.IE5\E2GKG3PU\MP900399798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7211287" y="5548890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5948536" y="3145138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679549" y="3983601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5408476" y="5417134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2051720" y="2839680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7966228" y="4593201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3131840" y="1772816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3455876" y="3317524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3275856" y="5420631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7402996" y="3088545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4355976" y="2132856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1517473" y="5223446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6018076" y="1639823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7777336" y="1655011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611560" y="2132856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4905440" y="4115356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Users\pc1\AppData\Local\Microsoft\Windows\Temporary Internet Files\Content.IE5\E2GKG3PU\MP9003997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" t="13869" b="16966"/>
          <a:stretch/>
        </p:blipFill>
        <p:spPr bwMode="auto">
          <a:xfrm>
            <a:off x="2591780" y="4461445"/>
            <a:ext cx="1080120" cy="9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4365380" y="2117667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56076" y="535491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842693" y="4030446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167756" y="5535102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943056" y="447884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777336" y="1577607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023746" y="3145138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402996" y="3004001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023012" y="1619081"/>
            <a:ext cx="1080120" cy="10801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313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170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Odčítání s přechodem přes desítku</vt:lpstr>
      <vt:lpstr>11 – 2 = 11 – 1 = 10      10 – 1 = 9     1   1</vt:lpstr>
      <vt:lpstr>11 – 3 = 11 – 1 = 10     10 – 2 = 8     1   2</vt:lpstr>
      <vt:lpstr>12 - 4 = ?</vt:lpstr>
      <vt:lpstr>13 – 5 = 13 – 3 = 10     10 – 2 = 8    3    2  </vt:lpstr>
      <vt:lpstr>14 – 6 = 14 – 4 = 10     10 – 2 = 8      4   2</vt:lpstr>
      <vt:lpstr>16 – 7 = 16 – 6 = 10      10 – 1 = 9      6   1</vt:lpstr>
      <vt:lpstr>15 – 8 =  15 – 5 = 10     10 – 3 = 7     5    3</vt:lpstr>
      <vt:lpstr>17 – 9 = 17 – 7 = 10      10 – 2 = 8     7   2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s přechodem přes desítku</dc:title>
  <dc:creator>pc1</dc:creator>
  <cp:lastModifiedBy>pc1</cp:lastModifiedBy>
  <cp:revision>15</cp:revision>
  <dcterms:created xsi:type="dcterms:W3CDTF">2011-03-21T21:54:36Z</dcterms:created>
  <dcterms:modified xsi:type="dcterms:W3CDTF">2012-11-12T16:17:53Z</dcterms:modified>
</cp:coreProperties>
</file>