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4" r:id="rId1"/>
  </p:sldMasterIdLst>
  <p:notesMasterIdLst>
    <p:notesMasterId r:id="rId10"/>
  </p:notesMasterIdLst>
  <p:sldIdLst>
    <p:sldId id="276" r:id="rId2"/>
    <p:sldId id="268" r:id="rId3"/>
    <p:sldId id="269" r:id="rId4"/>
    <p:sldId id="270" r:id="rId5"/>
    <p:sldId id="271" r:id="rId6"/>
    <p:sldId id="274" r:id="rId7"/>
    <p:sldId id="275" r:id="rId8"/>
    <p:sldId id="27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6" autoAdjust="0"/>
    <p:restoredTop sz="94683" autoAdjust="0"/>
  </p:normalViewPr>
  <p:slideViewPr>
    <p:cSldViewPr>
      <p:cViewPr>
        <p:scale>
          <a:sx n="101" d="100"/>
          <a:sy n="101" d="100"/>
        </p:scale>
        <p:origin x="-630" y="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pPr/>
              <a:t>5.6.2013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pPr/>
              <a:t>5.6.2013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pPr/>
              <a:t>5.6.2013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pPr/>
              <a:t>5.6.2013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pPr/>
              <a:t>5.6.2013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pPr/>
              <a:t>5.6.2013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pPr/>
              <a:t>5.6.2013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pPr/>
              <a:t>5.6.2013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pPr/>
              <a:t>5.6.2013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pPr/>
              <a:t>5.6.2013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pPr/>
              <a:t>5.6.2013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pPr/>
              <a:t>5.6.2013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pPr/>
              <a:t>5.6.2013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65" r:id="rId1"/>
    <p:sldLayoutId id="2147483866" r:id="rId2"/>
    <p:sldLayoutId id="2147483867" r:id="rId3"/>
    <p:sldLayoutId id="2147483868" r:id="rId4"/>
    <p:sldLayoutId id="2147483869" r:id="rId5"/>
    <p:sldLayoutId id="2147483870" r:id="rId6"/>
    <p:sldLayoutId id="2147483871" r:id="rId7"/>
    <p:sldLayoutId id="2147483872" r:id="rId8"/>
    <p:sldLayoutId id="2147483873" r:id="rId9"/>
    <p:sldLayoutId id="2147483874" r:id="rId10"/>
    <p:sldLayoutId id="2147483875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5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1" name="Zástupný symbol pro číslo snímku 3"/>
          <p:cNvSpPr txBox="1">
            <a:spLocks/>
          </p:cNvSpPr>
          <p:nvPr/>
        </p:nvSpPr>
        <p:spPr>
          <a:xfrm>
            <a:off x="6705600" y="65087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  <p:sp>
        <p:nvSpPr>
          <p:cNvPr id="16" name="Zástupný symbol pro číslo snímku 14"/>
          <p:cNvSpPr txBox="1">
            <a:spLocks/>
          </p:cNvSpPr>
          <p:nvPr/>
        </p:nvSpPr>
        <p:spPr>
          <a:xfrm>
            <a:off x="6632400" y="648840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cxnSp>
        <p:nvCxnSpPr>
          <p:cNvPr id="23" name="Přímá spojnice 6"/>
          <p:cNvCxnSpPr/>
          <p:nvPr/>
        </p:nvCxnSpPr>
        <p:spPr>
          <a:xfrm>
            <a:off x="152400" y="1052400"/>
            <a:ext cx="8883588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4" name="Tabulka 2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40094890"/>
              </p:ext>
            </p:extLst>
          </p:nvPr>
        </p:nvGraphicFramePr>
        <p:xfrm>
          <a:off x="1051992" y="1997224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28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Vyučovací hodina o  mechanických vlastnostech dřeva jako je pevnost, pružnost.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Plastičnost, pružnost, deformace,  pevnost, dynamika, statika, smyk, vlákna a jejich směr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Verdana" pitchFamily="34" charset="0"/>
                          <a:cs typeface="Verdana" pitchFamily="34" charset="0"/>
                        </a:rPr>
                        <a:t>Materiály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Dipl. Ing. Miloš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 Václav NOVÁK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Výklad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1. ročník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oboru TRUHLÁŘ,TESAŘ, TRUHLÁŘSKÉ PRÁCE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25" name="Přímá spojnice 7"/>
          <p:cNvCxnSpPr/>
          <p:nvPr/>
        </p:nvCxnSpPr>
        <p:spPr>
          <a:xfrm>
            <a:off x="166202" y="5949280"/>
            <a:ext cx="8855984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ovéPole 25"/>
          <p:cNvSpPr txBox="1"/>
          <p:nvPr/>
        </p:nvSpPr>
        <p:spPr>
          <a:xfrm>
            <a:off x="683568" y="1189601"/>
            <a:ext cx="7560840" cy="369332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b="1" dirty="0" smtClean="0"/>
              <a:t>Pružnost a pevnost </a:t>
            </a:r>
            <a:r>
              <a:rPr lang="cs-CZ" b="1" dirty="0" smtClean="0"/>
              <a:t>dřeva</a:t>
            </a:r>
            <a:endParaRPr lang="cs-CZ" b="1" dirty="0"/>
          </a:p>
        </p:txBody>
      </p:sp>
      <p:sp>
        <p:nvSpPr>
          <p:cNvPr id="27" name="Zástupný symbol pro číslo snímku 14"/>
          <p:cNvSpPr txBox="1">
            <a:spLocks/>
          </p:cNvSpPr>
          <p:nvPr/>
        </p:nvSpPr>
        <p:spPr>
          <a:xfrm>
            <a:off x="6632400" y="648840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8" name="Nadpis 1"/>
          <p:cNvSpPr txBox="1">
            <a:spLocks/>
          </p:cNvSpPr>
          <p:nvPr/>
        </p:nvSpPr>
        <p:spPr>
          <a:xfrm>
            <a:off x="3356248" y="2976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dirty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467679" y="1599183"/>
            <a:ext cx="7560840" cy="615553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1400" b="1" dirty="0" smtClean="0"/>
              <a:t>         VY_32_INOVACE_28_563</a:t>
            </a:r>
          </a:p>
          <a:p>
            <a:pPr algn="ctr"/>
            <a:endParaRPr lang="cs-CZ" sz="2000" b="1" dirty="0"/>
          </a:p>
        </p:txBody>
      </p:sp>
      <p:pic>
        <p:nvPicPr>
          <p:cNvPr id="30" name="Obrázek 2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2980" y="204253"/>
            <a:ext cx="2710588" cy="79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83258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196752"/>
            <a:ext cx="7560840" cy="5112568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Pružnost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r>
              <a:rPr lang="cs-CZ" sz="1600" dirty="0" smtClean="0"/>
              <a:t>Pružnost definujeme jako schopnost materiálu nabývat počáteční tvar a </a:t>
            </a:r>
            <a:r>
              <a:rPr lang="cs-CZ" sz="1600" dirty="0" smtClean="0">
                <a:solidFill>
                  <a:srgbClr val="FF0000"/>
                </a:solidFill>
              </a:rPr>
              <a:t>deformace</a:t>
            </a:r>
            <a:r>
              <a:rPr lang="cs-CZ" sz="1600" dirty="0" smtClean="0"/>
              <a:t>, které takto vzniknou a opět se beze zbytku ztratí, se nazývají </a:t>
            </a:r>
            <a:r>
              <a:rPr lang="cs-CZ" sz="1600" dirty="0" smtClean="0">
                <a:solidFill>
                  <a:srgbClr val="FF0000"/>
                </a:solidFill>
              </a:rPr>
              <a:t>pružné</a:t>
            </a:r>
            <a:r>
              <a:rPr lang="cs-CZ" sz="1600" dirty="0" smtClean="0"/>
              <a:t>. </a:t>
            </a:r>
            <a:r>
              <a:rPr lang="cs-CZ" sz="1600" dirty="0" smtClean="0">
                <a:solidFill>
                  <a:srgbClr val="0070C0"/>
                </a:solidFill>
              </a:rPr>
              <a:t>Opačná</a:t>
            </a:r>
            <a:r>
              <a:rPr lang="cs-CZ" sz="1600" dirty="0" smtClean="0"/>
              <a:t> vlastnost kdy materiál nenabývá počáteční tvar a rozměry, ale zůstává trvale deformován, se nazývá </a:t>
            </a:r>
            <a:r>
              <a:rPr lang="cs-CZ" sz="1600" b="1" dirty="0" smtClean="0">
                <a:solidFill>
                  <a:srgbClr val="0070C0"/>
                </a:solidFill>
              </a:rPr>
              <a:t>plastičnost</a:t>
            </a:r>
            <a:r>
              <a:rPr lang="cs-CZ" sz="1600" b="1" dirty="0" smtClean="0"/>
              <a:t> </a:t>
            </a:r>
            <a:r>
              <a:rPr lang="cs-CZ" sz="1600" dirty="0" smtClean="0"/>
              <a:t>a vzniklé deformace jsou plastické. </a:t>
            </a:r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r>
              <a:rPr lang="cs-CZ" sz="1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Pružné deformace se dělí na</a:t>
            </a:r>
            <a:r>
              <a:rPr lang="cs-CZ" sz="1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</a:t>
            </a:r>
          </a:p>
          <a:p>
            <a:pPr>
              <a:buNone/>
            </a:pPr>
            <a:r>
              <a:rPr lang="cs-CZ" sz="1600" dirty="0" smtClean="0"/>
              <a:t>-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pružné okamžité</a:t>
            </a:r>
            <a:r>
              <a:rPr lang="cs-CZ" sz="1600" dirty="0" smtClean="0"/>
              <a:t>, tj. okamžitě se objevující při působení síly a okamžitě se ztrácející po uvolnění síly. </a:t>
            </a:r>
          </a:p>
          <a:p>
            <a:pPr>
              <a:buNone/>
            </a:pPr>
            <a:r>
              <a:rPr lang="cs-CZ" sz="1600" dirty="0" smtClean="0"/>
              <a:t>- 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pružné s postupem času (vazké) </a:t>
            </a:r>
            <a:r>
              <a:rPr lang="cs-CZ" sz="1600" dirty="0" smtClean="0"/>
              <a:t>– objevující se po určitém čase zatížení a ztrácející se za určitý čas po uvolnění zatížení. </a:t>
            </a:r>
            <a:endParaRPr lang="cs-CZ" sz="16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17" name="Nadpis 1"/>
          <p:cNvSpPr txBox="1">
            <a:spLocks/>
          </p:cNvSpPr>
          <p:nvPr/>
        </p:nvSpPr>
        <p:spPr>
          <a:xfrm>
            <a:off x="1187624" y="980728"/>
            <a:ext cx="6635080" cy="92153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2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9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cs-CZ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cxnSp>
        <p:nvCxnSpPr>
          <p:cNvPr id="20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dirty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24" name="Obrázek 2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793"/>
            <a:ext cx="2710588" cy="792000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4752528"/>
          </a:xfrm>
        </p:spPr>
        <p:txBody>
          <a:bodyPr>
            <a:normAutofit/>
          </a:bodyPr>
          <a:lstStyle/>
          <a:p>
            <a:pPr algn="ctr">
              <a:lnSpc>
                <a:spcPct val="200000"/>
              </a:lnSpc>
              <a:buNone/>
            </a:pPr>
            <a:r>
              <a:rPr lang="cs-CZ" sz="24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Pevnost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</a:p>
          <a:p>
            <a:pPr>
              <a:buNone/>
            </a:pPr>
            <a:r>
              <a:rPr lang="cs-CZ" sz="1600" dirty="0" smtClean="0">
                <a:solidFill>
                  <a:srgbClr val="FF0000"/>
                </a:solidFill>
              </a:rPr>
              <a:t>Pevnost je schopnost materiálu odolávat působení vnějších sil (zatížení). </a:t>
            </a:r>
          </a:p>
          <a:p>
            <a:pPr>
              <a:buNone/>
            </a:pPr>
            <a:r>
              <a:rPr lang="cs-CZ" sz="1600" dirty="0" smtClean="0"/>
              <a:t>Podle časového průběhu působení vnějších sil na těleso rozlišujeme:  </a:t>
            </a:r>
          </a:p>
          <a:p>
            <a:pPr>
              <a:buAutoNum type="alphaLcParenR"/>
            </a:pPr>
            <a:endParaRPr lang="cs-CZ" sz="1600" b="1" dirty="0" smtClean="0">
              <a:solidFill>
                <a:srgbClr val="FF0000"/>
              </a:solidFill>
            </a:endParaRPr>
          </a:p>
          <a:p>
            <a:pPr>
              <a:buAutoNum type="alphaLcParenR"/>
            </a:pPr>
            <a:r>
              <a:rPr lang="cs-CZ" sz="1600" b="1" dirty="0" smtClean="0">
                <a:solidFill>
                  <a:srgbClr val="FF0000"/>
                </a:solidFill>
              </a:rPr>
              <a:t>statické zatížení</a:t>
            </a:r>
            <a:r>
              <a:rPr lang="cs-CZ" sz="1600" dirty="0" smtClean="0"/>
              <a:t>, při němž se vnější síla působící na těleso pomalu a rovnoměrně zvětšuje. V případě, že konstantní síla působí na těleso dlouho dobu, vzniká trvalé zatížení. </a:t>
            </a:r>
          </a:p>
          <a:p>
            <a:pPr>
              <a:buAutoNum type="alphaLcParenR"/>
            </a:pPr>
            <a:endParaRPr lang="cs-CZ" sz="1600" b="1" dirty="0" smtClean="0">
              <a:solidFill>
                <a:srgbClr val="FF0000"/>
              </a:solidFill>
            </a:endParaRPr>
          </a:p>
          <a:p>
            <a:pPr>
              <a:buAutoNum type="alphaLcParenR"/>
            </a:pPr>
            <a:r>
              <a:rPr lang="cs-CZ" sz="1600" b="1" dirty="0" smtClean="0">
                <a:solidFill>
                  <a:srgbClr val="FF0000"/>
                </a:solidFill>
              </a:rPr>
              <a:t>dynamické zatížení, </a:t>
            </a:r>
            <a:r>
              <a:rPr lang="cs-CZ" sz="1600" dirty="0"/>
              <a:t>p</a:t>
            </a:r>
            <a:r>
              <a:rPr lang="cs-CZ" sz="1600" dirty="0" smtClean="0"/>
              <a:t>ři němž síla působí hned plnou hodnotou. V případě střídavého působení síly, přičemž se mění velikost i směr, hovoříme o kmitavém zatížení. </a:t>
            </a:r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r>
              <a:rPr lang="cs-CZ" sz="1600" dirty="0" smtClean="0"/>
              <a:t> Podle směru a polohy sil působících na těleso, rozlišujeme tyto druhy mechanického namáhání: </a:t>
            </a:r>
            <a:r>
              <a:rPr lang="cs-CZ" sz="16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tah, tlak, smyk, ohyb, vzpěr, kroucení</a:t>
            </a:r>
            <a:r>
              <a:rPr lang="cs-CZ" sz="1600" dirty="0" smtClean="0"/>
              <a:t>.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7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cs-CZ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1187624" y="980728"/>
            <a:ext cx="6635080" cy="92153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2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cxnSp>
        <p:nvCxnSpPr>
          <p:cNvPr id="11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dirty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15" name="Obrázek 1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980728"/>
            <a:ext cx="8352928" cy="5040560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2400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Statická pevnost </a:t>
            </a:r>
          </a:p>
          <a:p>
            <a:pPr>
              <a:buNone/>
            </a:pPr>
            <a:r>
              <a:rPr lang="cs-CZ" sz="1600" b="1" dirty="0" smtClean="0">
                <a:solidFill>
                  <a:srgbClr val="00B050"/>
                </a:solidFill>
              </a:rPr>
              <a:t>Pevnost v tlaku </a:t>
            </a:r>
          </a:p>
          <a:p>
            <a:pPr>
              <a:buNone/>
            </a:pPr>
            <a:r>
              <a:rPr lang="cs-CZ" sz="1600" dirty="0" smtClean="0"/>
              <a:t>Vzhledem ke směru působení vnějšího zatížení k vláknům a letokruhům rozlišujeme tlakovou pevnost: </a:t>
            </a:r>
          </a:p>
          <a:p>
            <a:pPr>
              <a:buFontTx/>
              <a:buChar char="-"/>
            </a:pPr>
            <a:r>
              <a:rPr lang="cs-CZ" sz="1600" dirty="0" smtClean="0">
                <a:solidFill>
                  <a:srgbClr val="00B050"/>
                </a:solidFill>
              </a:rPr>
              <a:t>Rovnoběžně s vlákny </a:t>
            </a:r>
          </a:p>
          <a:p>
            <a:pPr>
              <a:buFontTx/>
              <a:buChar char="-"/>
            </a:pPr>
            <a:r>
              <a:rPr lang="cs-CZ" sz="1600" dirty="0" smtClean="0">
                <a:solidFill>
                  <a:srgbClr val="00B050"/>
                </a:solidFill>
              </a:rPr>
              <a:t>Kolmo na vlákna v radiálním směru </a:t>
            </a:r>
          </a:p>
          <a:p>
            <a:pPr>
              <a:buFontTx/>
              <a:buChar char="-"/>
            </a:pPr>
            <a:r>
              <a:rPr lang="cs-CZ" sz="1600" dirty="0" smtClean="0">
                <a:solidFill>
                  <a:srgbClr val="00B050"/>
                </a:solidFill>
              </a:rPr>
              <a:t>Kolmo na vlákna v tangenciálním směru </a:t>
            </a:r>
          </a:p>
          <a:p>
            <a:pPr>
              <a:buAutoNum type="alphaLcParenR"/>
            </a:pP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Tlak podél vláken </a:t>
            </a:r>
          </a:p>
          <a:p>
            <a:pPr>
              <a:buNone/>
            </a:pPr>
            <a:r>
              <a:rPr lang="cs-CZ" sz="1600" dirty="0" smtClean="0"/>
              <a:t>Největší význam má pevnost v tlaku podél vláken, která je poměrně vysoká, uplatňuje se např. u pilotů, důlních vzpěr, kůlů, atd .</a:t>
            </a:r>
          </a:p>
          <a:p>
            <a:pPr>
              <a:buNone/>
            </a:pPr>
            <a:r>
              <a:rPr lang="cs-CZ" sz="1600" b="1" dirty="0" smtClean="0"/>
              <a:t>b)</a:t>
            </a:r>
            <a:r>
              <a:rPr lang="cs-CZ" sz="1600" dirty="0" smtClean="0"/>
              <a:t> </a:t>
            </a: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Tlak kolmo na vlákna </a:t>
            </a:r>
          </a:p>
          <a:p>
            <a:pPr>
              <a:buNone/>
            </a:pPr>
            <a:r>
              <a:rPr lang="cs-CZ" sz="1600" dirty="0" smtClean="0"/>
              <a:t>Při zatížení kolmo na vlákna dochází ke zjevnému náhlému porušení dřeva, ale k postupnému zjišťování, což znemožňuje přesně určit mez pevnosti. Proto se místo </a:t>
            </a:r>
            <a:r>
              <a:rPr lang="cs-CZ" sz="1600" dirty="0" smtClean="0">
                <a:solidFill>
                  <a:srgbClr val="7030A0"/>
                </a:solidFill>
              </a:rPr>
              <a:t>meze pevnosti </a:t>
            </a:r>
            <a:r>
              <a:rPr lang="cs-CZ" sz="1600" dirty="0" smtClean="0"/>
              <a:t>uvažuje </a:t>
            </a:r>
            <a:r>
              <a:rPr lang="cs-CZ" sz="1600" dirty="0" smtClean="0">
                <a:solidFill>
                  <a:srgbClr val="7030A0"/>
                </a:solidFill>
              </a:rPr>
              <a:t>mez úměrnosti</a:t>
            </a:r>
            <a:r>
              <a:rPr lang="cs-CZ" sz="1600" dirty="0" smtClean="0"/>
              <a:t>, což je maximální napětí (zatížení), které snese materiál bez vzniku plastické deformace.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6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cs-CZ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cs-CZ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obsah 2"/>
          <p:cNvSpPr txBox="1">
            <a:spLocks/>
          </p:cNvSpPr>
          <p:nvPr/>
        </p:nvSpPr>
        <p:spPr>
          <a:xfrm>
            <a:off x="1043608" y="2060848"/>
            <a:ext cx="7067128" cy="38866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0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cs-CZ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cxnSp>
        <p:nvCxnSpPr>
          <p:cNvPr id="11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dirty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15" name="Obrázek 1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052736"/>
            <a:ext cx="8229600" cy="4824536"/>
          </a:xfrm>
        </p:spPr>
        <p:txBody>
          <a:bodyPr>
            <a:normAutofit lnSpcReduction="10000"/>
          </a:bodyPr>
          <a:lstStyle/>
          <a:p>
            <a:pPr>
              <a:lnSpc>
                <a:spcPct val="200000"/>
              </a:lnSpc>
              <a:buNone/>
            </a:pPr>
            <a:r>
              <a:rPr lang="cs-CZ" sz="17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c) Vzpěrný tlak </a:t>
            </a:r>
          </a:p>
          <a:p>
            <a:pPr>
              <a:lnSpc>
                <a:spcPct val="200000"/>
              </a:lnSpc>
              <a:buNone/>
            </a:pPr>
            <a:r>
              <a:rPr lang="cs-CZ" sz="1600" dirty="0" smtClean="0"/>
              <a:t>Vzniká při namáhání součástí, jejichž délka je větší než 12- ti násobek tloušťky, tlakem podél vláken. Vyskytuje se např. u sloupů, noh židlí, stolů atd. </a:t>
            </a:r>
          </a:p>
          <a:p>
            <a:pPr>
              <a:lnSpc>
                <a:spcPct val="150000"/>
              </a:lnSpc>
              <a:buNone/>
            </a:pPr>
            <a:endParaRPr lang="cs-CZ" sz="1600" dirty="0" smtClean="0"/>
          </a:p>
          <a:p>
            <a:pPr>
              <a:lnSpc>
                <a:spcPct val="150000"/>
              </a:lnSpc>
              <a:buNone/>
            </a:pPr>
            <a:r>
              <a:rPr lang="cs-CZ" sz="1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Pevnost v tahu </a:t>
            </a:r>
            <a:r>
              <a:rPr lang="cs-CZ" sz="1600" dirty="0" smtClean="0"/>
              <a:t>(na těleso působí dvě síly směrem od sebe) </a:t>
            </a:r>
          </a:p>
          <a:p>
            <a:pPr>
              <a:lnSpc>
                <a:spcPct val="150000"/>
              </a:lnSpc>
              <a:buNone/>
            </a:pPr>
            <a:r>
              <a:rPr lang="cs-CZ" sz="1600" dirty="0" smtClean="0"/>
              <a:t>a)Tahová pevnost podél vláken  </a:t>
            </a:r>
          </a:p>
          <a:p>
            <a:pPr>
              <a:lnSpc>
                <a:spcPct val="150000"/>
              </a:lnSpc>
              <a:buNone/>
            </a:pPr>
            <a:r>
              <a:rPr lang="cs-CZ" sz="1600" dirty="0" smtClean="0"/>
              <a:t>b)Tahová pevnost kolmo na vlákna </a:t>
            </a:r>
          </a:p>
          <a:p>
            <a:pPr>
              <a:lnSpc>
                <a:spcPct val="150000"/>
              </a:lnSpc>
              <a:buNone/>
            </a:pPr>
            <a:endParaRPr lang="cs-CZ" sz="1600" dirty="0" smtClean="0"/>
          </a:p>
          <a:p>
            <a:pPr>
              <a:lnSpc>
                <a:spcPct val="150000"/>
              </a:lnSpc>
              <a:buNone/>
            </a:pPr>
            <a:r>
              <a:rPr lang="cs-CZ" sz="16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Pevnost ve smyku </a:t>
            </a:r>
          </a:p>
          <a:p>
            <a:pPr>
              <a:lnSpc>
                <a:spcPct val="150000"/>
              </a:lnSpc>
              <a:buAutoNum type="alphaLcParenR"/>
            </a:pPr>
            <a:r>
              <a:rPr lang="cs-CZ" sz="1600" dirty="0" smtClean="0"/>
              <a:t>Smyková pevnost podél vláken </a:t>
            </a:r>
          </a:p>
          <a:p>
            <a:pPr>
              <a:lnSpc>
                <a:spcPct val="150000"/>
              </a:lnSpc>
              <a:buAutoNum type="alphaLcParenR"/>
            </a:pPr>
            <a:r>
              <a:rPr lang="cs-CZ" sz="1600" dirty="0" smtClean="0"/>
              <a:t>Smyková pevnost kolmo na vlákna – střihová pevnost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6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cs-CZ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cs-CZ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cxnSp>
        <p:nvCxnSpPr>
          <p:cNvPr id="11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dirty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15" name="Obrázek 1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052736"/>
            <a:ext cx="8229600" cy="4896544"/>
          </a:xfrm>
        </p:spPr>
        <p:txBody>
          <a:bodyPr>
            <a:normAutofit/>
          </a:bodyPr>
          <a:lstStyle/>
          <a:p>
            <a:pPr algn="ctr">
              <a:lnSpc>
                <a:spcPct val="150000"/>
              </a:lnSpc>
              <a:buNone/>
            </a:pPr>
            <a:r>
              <a:rPr lang="cs-CZ" sz="20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Pevnost dřeva v kroucení </a:t>
            </a:r>
          </a:p>
          <a:p>
            <a:pPr>
              <a:buNone/>
            </a:pPr>
            <a:r>
              <a:rPr lang="cs-CZ" sz="1600" dirty="0" smtClean="0"/>
              <a:t>Na těleso působí </a:t>
            </a:r>
            <a:r>
              <a:rPr lang="cs-CZ" sz="1600" dirty="0" smtClean="0">
                <a:solidFill>
                  <a:srgbClr val="00B050"/>
                </a:solidFill>
              </a:rPr>
              <a:t>dvojice sil </a:t>
            </a:r>
            <a:r>
              <a:rPr lang="cs-CZ" sz="1600" dirty="0" smtClean="0"/>
              <a:t>v rovině kolmé na směr vláken, která se snaží vlákna překroutit. O kroucení hovoříme tehdy, jestliže otáčívý moment působí na těleso v rovině průřezu. Účinkem kroucení se vlákna od sebe odchylují. Pevnost v kroucení je podmíněna </a:t>
            </a:r>
            <a:r>
              <a:rPr lang="cs-CZ" sz="1600" dirty="0" smtClean="0">
                <a:solidFill>
                  <a:srgbClr val="00B050"/>
                </a:solidFill>
              </a:rPr>
              <a:t>smykovou pevností </a:t>
            </a:r>
            <a:r>
              <a:rPr lang="cs-CZ" sz="1600" dirty="0" smtClean="0"/>
              <a:t>– porušení tělesa vzniká ve tvaru podélné trhliny vlastně od smyku podél vláken. Je o něco vyšší než smyková pevnost podél vláken. Pevnost v kroucení je rovněž ovlivněna druhem dřeva( objemovou hmotností a jeho vlhkostí. Kroucením je namáhané dřevo mlýnských hřídelí, listy vrtulí apod. </a:t>
            </a:r>
          </a:p>
          <a:p>
            <a:pPr>
              <a:buNone/>
            </a:pPr>
            <a:r>
              <a:rPr lang="cs-CZ" sz="1600" b="1" dirty="0" smtClean="0"/>
              <a:t> </a:t>
            </a:r>
            <a:r>
              <a:rPr lang="cs-CZ" sz="16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Dynamická pevnost dřeva </a:t>
            </a:r>
          </a:p>
          <a:p>
            <a:pPr>
              <a:buNone/>
            </a:pPr>
            <a:r>
              <a:rPr lang="cs-CZ" sz="1600" dirty="0" smtClean="0"/>
              <a:t>Je odpor materiálu proti namáhání, které se často mění buď prudkými nárazy, nebo náhlými zatíženími. Dynamické porušení vzniká obvykle při menší působící síle než statické. Materiály s dobrou dynamickou pevností označujeme jako </a:t>
            </a:r>
            <a:r>
              <a:rPr lang="cs-CZ" sz="1600" b="1" dirty="0" smtClean="0"/>
              <a:t>houževnaté</a:t>
            </a:r>
            <a:r>
              <a:rPr lang="cs-CZ" sz="1600" dirty="0" smtClean="0"/>
              <a:t>. Materiály s nízkou dynamickou pevností jsou </a:t>
            </a:r>
            <a:r>
              <a:rPr lang="cs-CZ" sz="1600" b="1" dirty="0" smtClean="0"/>
              <a:t>křehké</a:t>
            </a:r>
            <a:r>
              <a:rPr lang="cs-CZ" sz="1600" dirty="0" smtClean="0"/>
              <a:t>. </a:t>
            </a:r>
          </a:p>
          <a:p>
            <a:pPr>
              <a:buNone/>
            </a:pPr>
            <a:r>
              <a:rPr lang="cs-CZ" sz="1600" b="1" dirty="0" smtClean="0">
                <a:solidFill>
                  <a:schemeClr val="accent4">
                    <a:lumMod val="75000"/>
                  </a:schemeClr>
                </a:solidFill>
              </a:rPr>
              <a:t>Podle způsobu namáhání se dynamická pevnost rozděluje na:</a:t>
            </a:r>
            <a:r>
              <a:rPr lang="cs-CZ" sz="1600" dirty="0" smtClean="0"/>
              <a:t> </a:t>
            </a:r>
          </a:p>
          <a:p>
            <a:pPr>
              <a:buFontTx/>
              <a:buChar char="-"/>
            </a:pP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Rázovou </a:t>
            </a:r>
          </a:p>
          <a:p>
            <a:pPr>
              <a:buFontTx/>
              <a:buChar char="-"/>
            </a:pP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únavu </a:t>
            </a:r>
            <a:r>
              <a:rPr lang="cs-CZ" sz="1600" dirty="0" smtClean="0"/>
              <a:t>– trvalá nebo kmitavá(trvalou pevnost vykazuje materiál dlouhodobě zatížený konstantní silou anebo mnohonásobně opakovaným dynamickým zatížením.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6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cs-CZ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cs-CZ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cs-CZ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1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cs-CZ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cxnSp>
        <p:nvCxnSpPr>
          <p:cNvPr id="12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Zástupný symbol pro číslo snímku 14"/>
          <p:cNvSpPr txBox="1">
            <a:spLocks/>
          </p:cNvSpPr>
          <p:nvPr/>
        </p:nvSpPr>
        <p:spPr>
          <a:xfrm>
            <a:off x="6480000" y="633600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5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dirty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16" name="Obrázek 1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8" name="TextovéPole 17"/>
          <p:cNvSpPr txBox="1"/>
          <p:nvPr/>
        </p:nvSpPr>
        <p:spPr>
          <a:xfrm>
            <a:off x="4644008" y="227687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8229600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000" dirty="0" smtClean="0">
                <a:solidFill>
                  <a:srgbClr val="7030A0"/>
                </a:solidFill>
              </a:rPr>
              <a:t>Otázky k opakování:</a:t>
            </a:r>
          </a:p>
          <a:p>
            <a:pPr>
              <a:buAutoNum type="arabicParenR"/>
            </a:pPr>
            <a:endParaRPr lang="cs-CZ" sz="2000" dirty="0" smtClean="0">
              <a:solidFill>
                <a:srgbClr val="7030A0"/>
              </a:solidFill>
            </a:endParaRPr>
          </a:p>
          <a:p>
            <a:pPr>
              <a:buAutoNum type="arabicParenR"/>
            </a:pPr>
            <a:r>
              <a:rPr lang="cs-CZ" sz="2000" dirty="0" smtClean="0">
                <a:solidFill>
                  <a:srgbClr val="7030A0"/>
                </a:solidFill>
              </a:rPr>
              <a:t>Jaký je rozdíl mezi </a:t>
            </a:r>
            <a:r>
              <a:rPr lang="cs-CZ" sz="2000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fyzikálními a mechanickými </a:t>
            </a:r>
            <a:r>
              <a:rPr lang="cs-CZ" sz="2000" dirty="0" smtClean="0">
                <a:solidFill>
                  <a:srgbClr val="7030A0"/>
                </a:solidFill>
              </a:rPr>
              <a:t>vlastnostmi?</a:t>
            </a:r>
          </a:p>
          <a:p>
            <a:pPr>
              <a:buAutoNum type="arabicParenR"/>
            </a:pPr>
            <a:endParaRPr lang="cs-CZ" sz="2000" dirty="0" smtClean="0">
              <a:solidFill>
                <a:srgbClr val="7030A0"/>
              </a:solidFill>
            </a:endParaRPr>
          </a:p>
          <a:p>
            <a:pPr>
              <a:buAutoNum type="arabicParenR"/>
            </a:pPr>
            <a:r>
              <a:rPr lang="cs-CZ" sz="2000" dirty="0" smtClean="0">
                <a:solidFill>
                  <a:srgbClr val="7030A0"/>
                </a:solidFill>
              </a:rPr>
              <a:t>Co je to</a:t>
            </a:r>
            <a:r>
              <a:rPr lang="cs-CZ" sz="2000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pevnost </a:t>
            </a:r>
            <a:r>
              <a:rPr lang="cs-CZ" sz="2000" dirty="0" smtClean="0">
                <a:solidFill>
                  <a:srgbClr val="7030A0"/>
                </a:solidFill>
              </a:rPr>
              <a:t>dřeva?</a:t>
            </a:r>
          </a:p>
          <a:p>
            <a:pPr>
              <a:buAutoNum type="arabicParenR"/>
            </a:pPr>
            <a:endParaRPr lang="cs-CZ" sz="2000" dirty="0" smtClean="0">
              <a:solidFill>
                <a:srgbClr val="7030A0"/>
              </a:solidFill>
            </a:endParaRPr>
          </a:p>
          <a:p>
            <a:pPr>
              <a:buAutoNum type="arabicParenR"/>
            </a:pPr>
            <a:r>
              <a:rPr lang="cs-CZ" sz="2000" dirty="0" smtClean="0">
                <a:solidFill>
                  <a:srgbClr val="7030A0"/>
                </a:solidFill>
              </a:rPr>
              <a:t>Definuj </a:t>
            </a:r>
            <a:r>
              <a:rPr lang="cs-CZ" sz="2000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pružnost</a:t>
            </a:r>
            <a:r>
              <a:rPr lang="cs-CZ" sz="2000" dirty="0" smtClean="0">
                <a:solidFill>
                  <a:srgbClr val="7030A0"/>
                </a:solidFill>
              </a:rPr>
              <a:t> dřeva?</a:t>
            </a:r>
          </a:p>
          <a:p>
            <a:pPr>
              <a:buAutoNum type="arabicParenR"/>
            </a:pPr>
            <a:endParaRPr lang="cs-CZ" sz="2000" dirty="0" smtClean="0">
              <a:solidFill>
                <a:srgbClr val="7030A0"/>
              </a:solidFill>
            </a:endParaRPr>
          </a:p>
          <a:p>
            <a:pPr>
              <a:buAutoNum type="arabicParenR"/>
            </a:pPr>
            <a:r>
              <a:rPr lang="cs-CZ" sz="2000" dirty="0" smtClean="0">
                <a:solidFill>
                  <a:srgbClr val="7030A0"/>
                </a:solidFill>
              </a:rPr>
              <a:t>Jaký je rozdíl mezi </a:t>
            </a:r>
            <a:r>
              <a:rPr lang="cs-CZ" sz="2000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statickým a dynamickým </a:t>
            </a:r>
            <a:r>
              <a:rPr lang="cs-CZ" sz="2000" dirty="0" smtClean="0">
                <a:solidFill>
                  <a:srgbClr val="7030A0"/>
                </a:solidFill>
              </a:rPr>
              <a:t>zatížením?</a:t>
            </a:r>
            <a:endParaRPr lang="cs-CZ" sz="2000" dirty="0">
              <a:solidFill>
                <a:srgbClr val="7030A0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6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cs-CZ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cs-CZ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cs-CZ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cxnSp>
        <p:nvCxnSpPr>
          <p:cNvPr id="9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dirty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24744"/>
            <a:ext cx="8229600" cy="4525963"/>
          </a:xfrm>
        </p:spPr>
        <p:txBody>
          <a:bodyPr>
            <a:normAutofit/>
          </a:bodyPr>
          <a:lstStyle/>
          <a:p>
            <a:r>
              <a:rPr lang="cs-CZ" sz="1600" dirty="0"/>
              <a:t>Ing</a:t>
            </a:r>
            <a:r>
              <a:rPr lang="cs-CZ" sz="1600" dirty="0" smtClean="0"/>
              <a:t>. KŘUPALOVÁ</a:t>
            </a:r>
            <a:r>
              <a:rPr lang="cs-CZ" sz="1600" dirty="0"/>
              <a:t>, Zdeňka. </a:t>
            </a:r>
            <a:r>
              <a:rPr lang="cs-CZ" sz="1600" i="1" dirty="0"/>
              <a:t>Nauka o materiálech pro 1. a 2. ročník SOU učebního oboru truhlář</a:t>
            </a:r>
            <a:r>
              <a:rPr lang="cs-CZ" sz="1600" dirty="0"/>
              <a:t>. Praha 1, Mostecká 9: SOBOTÁLES, 1999, ISBN </a:t>
            </a:r>
            <a:r>
              <a:rPr lang="cs-CZ" sz="1600" dirty="0" smtClean="0"/>
              <a:t>80-85920-57-3.</a:t>
            </a:r>
          </a:p>
          <a:p>
            <a:pPr marL="0" indent="0">
              <a:buNone/>
            </a:pPr>
            <a:endParaRPr lang="cs-CZ" sz="1600" dirty="0"/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1187624" y="980728"/>
            <a:ext cx="6635080" cy="92153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2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9" name="Zástupný symbol pro obsah 2"/>
          <p:cNvSpPr txBox="1">
            <a:spLocks/>
          </p:cNvSpPr>
          <p:nvPr/>
        </p:nvSpPr>
        <p:spPr>
          <a:xfrm>
            <a:off x="1043608" y="2060848"/>
            <a:ext cx="7067128" cy="38866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cxnSp>
        <p:nvCxnSpPr>
          <p:cNvPr id="11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Zástupný symbol pro číslo snímku 14"/>
          <p:cNvSpPr txBox="1">
            <a:spLocks/>
          </p:cNvSpPr>
          <p:nvPr/>
        </p:nvSpPr>
        <p:spPr>
          <a:xfrm>
            <a:off x="6480000" y="633600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cs-CZ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4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dirty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15" name="Obrázek 1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1492</TotalTime>
  <Words>828</Words>
  <Application>Microsoft Office PowerPoint</Application>
  <PresentationFormat>Předvádění na obrazovce (4:3)</PresentationFormat>
  <Paragraphs>119</Paragraphs>
  <Slides>8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Miloš Václav Novák, Ing.</cp:lastModifiedBy>
  <cp:revision>125</cp:revision>
  <dcterms:created xsi:type="dcterms:W3CDTF">2010-11-01T23:40:31Z</dcterms:created>
  <dcterms:modified xsi:type="dcterms:W3CDTF">2013-06-05T08:55:10Z</dcterms:modified>
</cp:coreProperties>
</file>