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10"/>
  </p:notesMasterIdLst>
  <p:sldIdLst>
    <p:sldId id="276" r:id="rId2"/>
    <p:sldId id="268" r:id="rId3"/>
    <p:sldId id="269" r:id="rId4"/>
    <p:sldId id="270" r:id="rId5"/>
    <p:sldId id="271" r:id="rId6"/>
    <p:sldId id="274" r:id="rId7"/>
    <p:sldId id="275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8" autoAdjust="0"/>
    <p:restoredTop sz="94629" autoAdjust="0"/>
  </p:normalViewPr>
  <p:slideViewPr>
    <p:cSldViewPr>
      <p:cViewPr>
        <p:scale>
          <a:sx n="101" d="100"/>
          <a:sy n="101" d="100"/>
        </p:scale>
        <p:origin x="-630" y="108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5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mtClean="0"/>
          </a:p>
          <a:p>
            <a:endParaRPr lang="cs-CZ" dirty="0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8" name="Přímá spojnice 6"/>
          <p:cNvCxnSpPr/>
          <p:nvPr/>
        </p:nvCxnSpPr>
        <p:spPr>
          <a:xfrm>
            <a:off x="152400" y="1052400"/>
            <a:ext cx="8883588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4516942"/>
              </p:ext>
            </p:extLst>
          </p:nvPr>
        </p:nvGraphicFramePr>
        <p:xfrm>
          <a:off x="1051992" y="1997224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28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Vyučovací hodina o  mechanických vlastnostech dřeva jako 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je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tvrdost, </a:t>
                      </a:r>
                      <a:r>
                        <a:rPr lang="cs-CZ" sz="1100" baseline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dovolené namáhání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Dovolené namáhání, štípatelnost, tvrdost, plastická ohebnost, plastičnost,  štěpná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pevnost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Materiály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Dipl. Ing. Miloš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 Václav NOVÁK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1. ročník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oboru TRUHLÁŘ, TESAŘ, TRUHLÁŘSKÉ PRÁCE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10" name="Přímá spojnice 7"/>
          <p:cNvCxnSpPr/>
          <p:nvPr/>
        </p:nvCxnSpPr>
        <p:spPr>
          <a:xfrm>
            <a:off x="166202" y="5949280"/>
            <a:ext cx="8855984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83568" y="1189601"/>
            <a:ext cx="7560840" cy="36933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b="1" dirty="0" smtClean="0"/>
              <a:t>Ostatní mechanické vlastnosti dřeva</a:t>
            </a:r>
            <a:endParaRPr lang="cs-CZ" b="1" dirty="0"/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3356248" y="2976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7679" y="1599183"/>
            <a:ext cx="7560840" cy="615553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1400" b="1" dirty="0" smtClean="0"/>
              <a:t>         VY_32_INOVACE_28_564</a:t>
            </a:r>
          </a:p>
          <a:p>
            <a:pPr algn="ctr"/>
            <a:endParaRPr lang="cs-CZ" sz="2000" b="1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980" y="204253"/>
            <a:ext cx="2710588" cy="7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66610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196752"/>
            <a:ext cx="7560840" cy="5112568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  <a:buNone/>
            </a:pPr>
            <a:endParaRPr lang="cs-CZ" sz="2400" b="1" dirty="0" smtClean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lnSpc>
                <a:spcPct val="150000"/>
              </a:lnSpc>
              <a:buNone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Dovolené namáhání dřeva 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400" dirty="0"/>
          </a:p>
          <a:p>
            <a:pPr>
              <a:buNone/>
            </a:pPr>
            <a:r>
              <a:rPr lang="cs-CZ" sz="2400" dirty="0" smtClean="0"/>
              <a:t>Při navrhování výpočtu dřevěných konstrukcí se bere v úvahu, že konstrukce se při běžném provozu </a:t>
            </a:r>
            <a:r>
              <a:rPr lang="cs-CZ" sz="2400" dirty="0" smtClean="0">
                <a:solidFill>
                  <a:srgbClr val="FF0000"/>
                </a:solidFill>
              </a:rPr>
              <a:t>nesmí zatěžovat až na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hranici pevnosti </a:t>
            </a:r>
            <a:r>
              <a:rPr lang="cs-CZ" sz="2400" dirty="0" smtClean="0">
                <a:solidFill>
                  <a:srgbClr val="FF0000"/>
                </a:solidFill>
              </a:rPr>
              <a:t>a že při opakovaném zatížení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může dojít k únavě materiálu</a:t>
            </a:r>
            <a:r>
              <a:rPr lang="cs-CZ" sz="2400" dirty="0" smtClean="0">
                <a:solidFill>
                  <a:srgbClr val="FF0000"/>
                </a:solidFill>
              </a:rPr>
              <a:t>,</a:t>
            </a:r>
            <a:r>
              <a:rPr lang="cs-CZ" sz="2400" dirty="0" smtClean="0"/>
              <a:t> takže zatěžující síla nesmí dosahovat až na meze únavy. Proto se pro konstrukce počítá tzv.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dovolené namáhání. </a:t>
            </a:r>
          </a:p>
          <a:p>
            <a:pPr>
              <a:buNone/>
            </a:pPr>
            <a:endParaRPr lang="cs-CZ" sz="24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1187624" y="980728"/>
            <a:ext cx="6635080" cy="9215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20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24" name="Obrázek 2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Šipka dolů 4"/>
          <p:cNvSpPr/>
          <p:nvPr/>
        </p:nvSpPr>
        <p:spPr>
          <a:xfrm>
            <a:off x="3851920" y="2420888"/>
            <a:ext cx="1440160" cy="7920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!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752528"/>
          </a:xfrm>
        </p:spPr>
        <p:txBody>
          <a:bodyPr>
            <a:normAutofit/>
          </a:bodyPr>
          <a:lstStyle/>
          <a:p>
            <a:pPr algn="ctr">
              <a:lnSpc>
                <a:spcPct val="200000"/>
              </a:lnSpc>
              <a:buNone/>
            </a:pP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Tvrdost dřeva </a:t>
            </a:r>
          </a:p>
          <a:p>
            <a:pPr algn="ctr">
              <a:buNone/>
            </a:pP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</a:rPr>
              <a:t>Je to velikost odporu materiálu proti vnikání cizího tělesa</a:t>
            </a:r>
            <a:r>
              <a:rPr lang="cs-CZ" sz="1600" dirty="0" smtClean="0"/>
              <a:t>. Tvrdost dřeva je technologická vlastnost a z technického hlediska je velmi důležitá, protože má vliv na opracovatelnost a opotřebitelnost výrobku. Souvisí s ní také odolnost proti odběru (stolní desky, podlahy, atd.). Může být statická nebo dynamická. </a:t>
            </a:r>
          </a:p>
          <a:p>
            <a:pPr algn="ctr">
              <a:buNone/>
            </a:pPr>
            <a:endParaRPr lang="cs-CZ" sz="1600" dirty="0" smtClean="0"/>
          </a:p>
          <a:p>
            <a:pPr algn="ctr">
              <a:buNone/>
            </a:pP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Statická tvrdost </a:t>
            </a:r>
          </a:p>
          <a:p>
            <a:pPr algn="ctr">
              <a:buNone/>
            </a:pPr>
            <a:r>
              <a:rPr lang="cs-CZ" sz="1600" dirty="0" smtClean="0"/>
              <a:t>Síla, která tlačí předmět do dřeva se pomalu zvyšuje od nulové hodnoty po maximální hodnotu </a:t>
            </a:r>
          </a:p>
          <a:p>
            <a:pPr algn="ctr">
              <a:buNone/>
            </a:pPr>
            <a:endParaRPr lang="cs-CZ" sz="1600" dirty="0" smtClean="0"/>
          </a:p>
          <a:p>
            <a:pPr algn="ctr">
              <a:lnSpc>
                <a:spcPct val="110000"/>
              </a:lnSpc>
              <a:buNone/>
            </a:pP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Dynamická tvrdost </a:t>
            </a:r>
          </a:p>
          <a:p>
            <a:pPr algn="ctr">
              <a:buNone/>
            </a:pPr>
            <a:r>
              <a:rPr lang="cs-CZ" sz="1600" dirty="0" smtClean="0"/>
              <a:t>Na zkoušenou plochu je vrhaná určitou silou z výšky 0.5 m ocelová kulička průměru 25mm. Nárazem na dřevo zanechává kulička stopu, která bude tím větší čím bude dřevo méně pružné. Tvrdost se vypočítá jako podíl spotřebované práce pro vrhání kuličky a plochy otisku cm.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187624" y="980728"/>
            <a:ext cx="6635080" cy="9215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cxnSp>
        <p:nvCxnSpPr>
          <p:cNvPr id="11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" name="Šipka doprava 1"/>
          <p:cNvSpPr/>
          <p:nvPr/>
        </p:nvSpPr>
        <p:spPr>
          <a:xfrm>
            <a:off x="2195736" y="1556792"/>
            <a:ext cx="1368152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352928" cy="5040560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Pevnost při vytahování zaražených předmětů (hřebíků, vrutů) </a:t>
            </a:r>
          </a:p>
          <a:p>
            <a:pPr algn="ctr">
              <a:buNone/>
            </a:pPr>
            <a:endParaRPr lang="cs-CZ" sz="1600" dirty="0" smtClean="0"/>
          </a:p>
          <a:p>
            <a:pPr algn="ctr">
              <a:buNone/>
            </a:pPr>
            <a:r>
              <a:rPr lang="cs-CZ" sz="2400" dirty="0" smtClean="0"/>
              <a:t>Je to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technologická vlastnost </a:t>
            </a:r>
            <a:r>
              <a:rPr lang="cs-CZ" sz="2400" dirty="0" smtClean="0"/>
              <a:t>a rozumí se jí schopnost materiálu udržet cizí předměty, které jsou do dřeva zaraženy nebo zašroubovány (tedy odpor proti jejich vytažení). </a:t>
            </a:r>
          </a:p>
          <a:p>
            <a:pPr algn="ctr">
              <a:buNone/>
            </a:pPr>
            <a:r>
              <a:rPr lang="cs-CZ" sz="24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Závisí na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vlhkosti dřeva, objemové hmotnosti, směru vláken, kvalitě povrchu hřebíků apod. </a:t>
            </a:r>
          </a:p>
          <a:p>
            <a:pPr>
              <a:buNone/>
            </a:pPr>
            <a:endParaRPr lang="cs-CZ" sz="2400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				</a:t>
            </a:r>
            <a:endParaRPr lang="cs-CZ" sz="16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1043608" y="2060848"/>
            <a:ext cx="7067128" cy="3886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1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4824536"/>
          </a:xfrm>
        </p:spPr>
        <p:txBody>
          <a:bodyPr>
            <a:normAutofit/>
          </a:bodyPr>
          <a:lstStyle/>
          <a:p>
            <a:pPr algn="ctr">
              <a:lnSpc>
                <a:spcPct val="200000"/>
              </a:lnSpc>
              <a:buNone/>
            </a:pPr>
            <a:endParaRPr lang="cs-CZ" sz="1600" dirty="0" smtClean="0"/>
          </a:p>
          <a:p>
            <a:pPr algn="ctr">
              <a:lnSpc>
                <a:spcPct val="200000"/>
              </a:lnSpc>
              <a:buNone/>
            </a:pPr>
            <a:endParaRPr lang="cs-CZ" sz="16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1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611560" y="1643896"/>
            <a:ext cx="7848872" cy="3293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Plastická </a:t>
            </a:r>
            <a:r>
              <a:rPr lang="cs-CZ" sz="28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ohebnost dřeva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  <a:p>
            <a:pPr>
              <a:buNone/>
            </a:pPr>
            <a:r>
              <a:rPr lang="cs-CZ" sz="2000" dirty="0" smtClean="0"/>
              <a:t>Je </a:t>
            </a:r>
            <a:r>
              <a:rPr lang="cs-CZ" sz="2000" dirty="0"/>
              <a:t>to </a:t>
            </a: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technologická vlastnost </a:t>
            </a:r>
            <a:r>
              <a:rPr lang="cs-CZ" sz="2000" dirty="0"/>
              <a:t>a představuje 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</a:rPr>
              <a:t>schopnost materiálu přijmout účinkem síly nový tvar a ten si po ukončení působení síly uchovat. </a:t>
            </a:r>
            <a:r>
              <a:rPr lang="cs-CZ" sz="2000" dirty="0">
                <a:solidFill>
                  <a:srgbClr val="00B050"/>
                </a:solidFill>
              </a:rPr>
              <a:t>Plastičnost je opačnou vlastností pružnosti</a:t>
            </a:r>
            <a:r>
              <a:rPr lang="cs-CZ" sz="2000" dirty="0"/>
              <a:t>. Technologicky je důležitá ohybná plastičnost, využívaná hlavně při výrobě ohýbaného nábytku. Závisí na směru vláken, vlhkosti, teplotě, anatomické stavbě a chemickém složení dřeva (především na obsahu ligninu, který působením tepla a vlhka měkne a umožňuje tvarování dřeva).</a:t>
            </a:r>
          </a:p>
        </p:txBody>
      </p:sp>
      <p:sp>
        <p:nvSpPr>
          <p:cNvPr id="5" name="Šipka doprava 4"/>
          <p:cNvSpPr/>
          <p:nvPr/>
        </p:nvSpPr>
        <p:spPr>
          <a:xfrm>
            <a:off x="899592" y="1700808"/>
            <a:ext cx="1512168" cy="432048"/>
          </a:xfrm>
          <a:prstGeom prst="rightArrow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2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4644008" y="227687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899592" y="1782396"/>
            <a:ext cx="771400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Štípatelnost, štěpná pevnost </a:t>
            </a:r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dirty="0"/>
          </a:p>
          <a:p>
            <a:pPr algn="ctr">
              <a:buNone/>
            </a:pPr>
            <a:r>
              <a:rPr lang="cs-CZ" sz="2000" dirty="0" smtClean="0"/>
              <a:t>Štípatelnost </a:t>
            </a:r>
            <a:r>
              <a:rPr lang="cs-CZ" sz="2000" dirty="0">
                <a:solidFill>
                  <a:schemeClr val="accent6">
                    <a:lumMod val="75000"/>
                  </a:schemeClr>
                </a:solidFill>
              </a:rPr>
              <a:t>je schopnost dřeva rozdělit se působením klínovitého nástroje na části přičemž vznikající trhlina předbíhá klín. </a:t>
            </a:r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r>
              <a:rPr lang="cs-CZ" sz="2000" dirty="0" smtClean="0"/>
              <a:t>Dřevo </a:t>
            </a:r>
            <a:r>
              <a:rPr lang="cs-CZ" sz="2000" dirty="0"/>
              <a:t>lze štípat pouze podél vláken. Maximální síla, kterou nástroj překoná odpor proti oddělení vrstev klínovitým nástrojem (odštěpení) se  nazývá </a:t>
            </a: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štěpná pevnost</a:t>
            </a:r>
            <a:r>
              <a:rPr lang="cs-CZ" sz="2000" dirty="0"/>
              <a:t>. Štěpná pevnost závisí na druhu dřeva. Mez pevnosti při štípání, tj. štěpná pevnost, je tím vyšší čím je horší štípatelnost dřeva.</a:t>
            </a:r>
            <a:endParaRPr lang="cs-CZ" sz="2000" b="1" dirty="0"/>
          </a:p>
        </p:txBody>
      </p:sp>
      <p:sp>
        <p:nvSpPr>
          <p:cNvPr id="5" name="Šipka doprava 4"/>
          <p:cNvSpPr/>
          <p:nvPr/>
        </p:nvSpPr>
        <p:spPr>
          <a:xfrm>
            <a:off x="1331640" y="1782396"/>
            <a:ext cx="1224136" cy="494476"/>
          </a:xfrm>
          <a:prstGeom prst="rightArrow">
            <a:avLst>
              <a:gd name="adj1" fmla="val 53813"/>
              <a:gd name="adj2" fmla="val 84316"/>
            </a:avLst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sz="2800" b="1" u="sng" dirty="0" smtClean="0">
                <a:solidFill>
                  <a:schemeClr val="accent6">
                    <a:lumMod val="50000"/>
                  </a:schemeClr>
                </a:solidFill>
              </a:rPr>
              <a:t>Otázky k opakování:</a:t>
            </a:r>
          </a:p>
          <a:p>
            <a:pPr algn="ctr">
              <a:buAutoNum type="arabicParenR"/>
            </a:pPr>
            <a:endParaRPr lang="cs-CZ" sz="1600" dirty="0" smtClean="0"/>
          </a:p>
          <a:p>
            <a:pPr marL="0" indent="0" algn="ctr">
              <a:buNone/>
            </a:pPr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?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1600" dirty="0"/>
          </a:p>
          <a:p>
            <a:pPr algn="ctr">
              <a:buAutoNum type="arabicParenR"/>
            </a:pPr>
            <a:endParaRPr lang="cs-CZ" sz="20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algn="ctr">
              <a:buAutoNum type="arabicParenR"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Proč je dobré znát dovolené namáhání dřeva?</a:t>
            </a:r>
          </a:p>
          <a:p>
            <a:pPr algn="ctr">
              <a:buAutoNum type="arabicParenR"/>
            </a:pP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  <a:p>
            <a:pPr algn="ctr">
              <a:buAutoNum type="arabicParenR"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Co je to tvrdost dřeva a jak se měří?</a:t>
            </a:r>
          </a:p>
          <a:p>
            <a:pPr algn="ctr">
              <a:buAutoNum type="arabicParenR"/>
            </a:pP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  <a:p>
            <a:pPr algn="ctr">
              <a:buAutoNum type="arabicParenR"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Co ovlivňuje odpor při vytahování předmětů – hřebíků, vrutů atd.?</a:t>
            </a:r>
          </a:p>
          <a:p>
            <a:pPr algn="ctr">
              <a:buAutoNum type="arabicParenR"/>
            </a:pP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  <a:p>
            <a:pPr algn="ctr">
              <a:buAutoNum type="arabicParenR"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Jaký je rozdíl mezi plastičností a pružností dřeva?</a:t>
            </a: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9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525963"/>
          </a:xfrm>
        </p:spPr>
        <p:txBody>
          <a:bodyPr>
            <a:normAutofit/>
          </a:bodyPr>
          <a:lstStyle/>
          <a:p>
            <a:r>
              <a:rPr lang="cs-CZ" sz="1600" dirty="0" err="1"/>
              <a:t>Ing.KŘUPALOVÁ</a:t>
            </a:r>
            <a:r>
              <a:rPr lang="cs-CZ" sz="1600" dirty="0"/>
              <a:t>, Zdeňka. </a:t>
            </a:r>
            <a:r>
              <a:rPr lang="cs-CZ" sz="1600" i="1" dirty="0"/>
              <a:t>Nauka o materiálech pro 1. a 2. ročník SOU učebního oboru truhlář</a:t>
            </a:r>
            <a:r>
              <a:rPr lang="cs-CZ" sz="1600" dirty="0"/>
              <a:t>. Praha 1, Mostecká 9: SOBOTÁLES, 1999, ISBN </a:t>
            </a:r>
            <a:r>
              <a:rPr lang="cs-CZ" sz="1600" dirty="0" smtClean="0"/>
              <a:t>80-85920-57-3.</a:t>
            </a:r>
          </a:p>
          <a:p>
            <a:endParaRPr lang="cs-CZ" sz="1600" dirty="0"/>
          </a:p>
          <a:p>
            <a:endParaRPr lang="cs-CZ" sz="1600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187624" y="980728"/>
            <a:ext cx="6635080" cy="9215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1043608" y="2060848"/>
            <a:ext cx="7067128" cy="3886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1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1558</TotalTime>
  <Words>559</Words>
  <Application>Microsoft Office PowerPoint</Application>
  <PresentationFormat>Předvádění na obrazovce (4:3)</PresentationFormat>
  <Paragraphs>111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Miloš Václav Novák, Ing.</cp:lastModifiedBy>
  <cp:revision>135</cp:revision>
  <dcterms:created xsi:type="dcterms:W3CDTF">2010-11-01T23:40:31Z</dcterms:created>
  <dcterms:modified xsi:type="dcterms:W3CDTF">2013-06-05T09:42:22Z</dcterms:modified>
</cp:coreProperties>
</file>