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4" r:id="rId2"/>
    <p:sldId id="256" r:id="rId3"/>
    <p:sldId id="285" r:id="rId4"/>
    <p:sldId id="257" r:id="rId5"/>
    <p:sldId id="295" r:id="rId6"/>
    <p:sldId id="293" r:id="rId7"/>
    <p:sldId id="289" r:id="rId8"/>
    <p:sldId id="302" r:id="rId9"/>
    <p:sldId id="296" r:id="rId10"/>
    <p:sldId id="298" r:id="rId11"/>
    <p:sldId id="300" r:id="rId12"/>
    <p:sldId id="260" r:id="rId13"/>
    <p:sldId id="261" r:id="rId14"/>
    <p:sldId id="305" r:id="rId15"/>
    <p:sldId id="306" r:id="rId16"/>
    <p:sldId id="262" r:id="rId17"/>
    <p:sldId id="269" r:id="rId18"/>
    <p:sldId id="303" r:id="rId19"/>
    <p:sldId id="270" r:id="rId20"/>
    <p:sldId id="307" r:id="rId21"/>
    <p:sldId id="304" r:id="rId22"/>
    <p:sldId id="308" r:id="rId23"/>
    <p:sldId id="309" r:id="rId24"/>
    <p:sldId id="310" r:id="rId25"/>
    <p:sldId id="312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11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33CC"/>
    <a:srgbClr val="99FF33"/>
    <a:srgbClr val="FFFF99"/>
    <a:srgbClr val="FFCC66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15E99-608C-49C0-9328-ECE770BD8BC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C1A105-1601-40C4-B1CA-7BCCAE4436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EC7452E-0803-4370-8197-87C6A48901F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C1A105-1601-40C4-B1CA-7BCCAE44360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tanika.upol.cz/atlasy/anatomie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VY_32_INOVACE_01C_03_Rostlinná pletiva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Výklad s využitím zkušeností žáků z laboratorního  cvičení. Krycí pletiva, </a:t>
            </a:r>
            <a:r>
              <a:rPr lang="cs-CZ" dirty="0" err="1" smtClean="0"/>
              <a:t>provětrávací</a:t>
            </a:r>
            <a:r>
              <a:rPr lang="cs-CZ" dirty="0" smtClean="0"/>
              <a:t> pletiva.</a:t>
            </a:r>
          </a:p>
          <a:p>
            <a:r>
              <a:rPr lang="cs-CZ" dirty="0" smtClean="0"/>
              <a:t>Žáci doplňují popis mikroskopických </a:t>
            </a:r>
            <a:r>
              <a:rPr lang="cs-CZ" dirty="0" smtClean="0"/>
              <a:t>preparátů na </a:t>
            </a:r>
            <a:r>
              <a:rPr lang="cs-CZ" smtClean="0"/>
              <a:t>interaktivní tabuli, </a:t>
            </a:r>
            <a:r>
              <a:rPr lang="cs-CZ" dirty="0" smtClean="0"/>
              <a:t>lze použít i jako pracovní listy.</a:t>
            </a:r>
          </a:p>
          <a:p>
            <a:r>
              <a:rPr lang="cs-CZ" dirty="0" smtClean="0"/>
              <a:t>Navazuje na </a:t>
            </a:r>
            <a:r>
              <a:rPr lang="cs-CZ" dirty="0" smtClean="0">
                <a:solidFill>
                  <a:srgbClr val="2C3036"/>
                </a:solidFill>
                <a:latin typeface="Calibri" pitchFamily="34" charset="0"/>
              </a:rPr>
              <a:t>VY_32_INOVACE_01C_02_Rostlinná pletiva I a VY_32_INOVACE_01C_04_Rostlinná pletiva III</a:t>
            </a:r>
            <a:endParaRPr lang="cs-CZ" dirty="0" smtClean="0"/>
          </a:p>
          <a:p>
            <a:r>
              <a:rPr lang="cs-CZ" dirty="0" smtClean="0"/>
              <a:t>Pro žáky 1. ročníku G4 a 3. ročníku G6</a:t>
            </a:r>
          </a:p>
          <a:p>
            <a:r>
              <a:rPr lang="cs-CZ" dirty="0" smtClean="0"/>
              <a:t>Materiál je určen k interaktivní výuce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Rostlinná pletiva II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Dělení podle funkce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 l="13015" b="17480"/>
          <a:stretch>
            <a:fillRect/>
          </a:stretch>
        </p:blipFill>
        <p:spPr bwMode="auto">
          <a:xfrm>
            <a:off x="6012160" y="1556792"/>
            <a:ext cx="313184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a) Krycí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660033"/>
                </a:solidFill>
              </a:rPr>
              <a:t>a) primární: - EPIDERMIS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3923929" y="2276475"/>
            <a:ext cx="2376263" cy="83099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err="1"/>
              <a:t>Žlaznatý</a:t>
            </a:r>
            <a:r>
              <a:rPr lang="cs-CZ" sz="2400" b="1" dirty="0"/>
              <a:t> </a:t>
            </a:r>
            <a:r>
              <a:rPr lang="cs-CZ" sz="2400" b="1" dirty="0" err="1" smtClean="0"/>
              <a:t>trichom</a:t>
            </a:r>
            <a:r>
              <a:rPr lang="cs-CZ" sz="2400" b="1" dirty="0" smtClean="0"/>
              <a:t>, kapradina</a:t>
            </a:r>
            <a:endParaRPr lang="cs-CZ" sz="2400" b="1" dirty="0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4140200" y="3213100"/>
            <a:ext cx="1655763" cy="46166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Epidermis 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779912" y="4686235"/>
            <a:ext cx="2160240" cy="83099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Primární </a:t>
            </a:r>
            <a:r>
              <a:rPr lang="cs-CZ" sz="2400" b="1" dirty="0" smtClean="0"/>
              <a:t>kůra s amyloplasty</a:t>
            </a:r>
            <a:endParaRPr lang="cs-CZ" sz="2400" b="1" dirty="0"/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468313" y="2565400"/>
            <a:ext cx="3311525" cy="341632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0033"/>
                </a:solidFill>
              </a:rPr>
              <a:t>Na povrchu :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0033"/>
                </a:solidFill>
              </a:rPr>
              <a:t>	kutikula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0033"/>
                </a:solidFill>
              </a:rPr>
              <a:t>Mezi pokožkovými buňkami: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0033"/>
                </a:solidFill>
              </a:rPr>
              <a:t>	 průduchy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0033"/>
                </a:solidFill>
              </a:rPr>
              <a:t>Pokožkové buňky :	bez chloroplastů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r="65875"/>
          <a:stretch>
            <a:fillRect/>
          </a:stretch>
        </p:blipFill>
        <p:spPr bwMode="auto">
          <a:xfrm>
            <a:off x="96266" y="332656"/>
            <a:ext cx="490778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D:\Biologie\Přípravy 1.C\obrázky\IMG_156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62140" y="1999381"/>
            <a:ext cx="4530340" cy="4525963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1124744"/>
            <a:ext cx="29523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Řez pokožkou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57192"/>
            <a:ext cx="360040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Svrchní listová pokožka podeňky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404813"/>
            <a:ext cx="8661400" cy="6308725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660033"/>
                </a:solidFill>
              </a:rPr>
              <a:t>RHIZODERMIS    - pokožka kořene</a:t>
            </a:r>
          </a:p>
          <a:p>
            <a:pPr eaLnBrk="1" hangingPunct="1"/>
            <a:r>
              <a:rPr lang="cs-CZ" b="1" dirty="0" smtClean="0">
                <a:solidFill>
                  <a:srgbClr val="660033"/>
                </a:solidFill>
              </a:rPr>
              <a:t>kořenové vlásky – jakou mají funkci?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827585" y="1628800"/>
            <a:ext cx="3672408" cy="4572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Chybí kutikula a </a:t>
            </a:r>
            <a:r>
              <a:rPr lang="cs-CZ" sz="2400" b="1" dirty="0" smtClean="0"/>
              <a:t>průduchy </a:t>
            </a:r>
            <a:endParaRPr lang="cs-CZ" sz="2400" b="1" dirty="0"/>
          </a:p>
        </p:txBody>
      </p:sp>
      <p:pic>
        <p:nvPicPr>
          <p:cNvPr id="2051" name="Picture 3" descr="E:\Pictures\rostlinna pletiva\16.jpg"/>
          <p:cNvPicPr>
            <a:picLocks noChangeAspect="1" noChangeArrowheads="1"/>
          </p:cNvPicPr>
          <p:nvPr/>
        </p:nvPicPr>
        <p:blipFill>
          <a:blip r:embed="rId2" cstate="print"/>
          <a:srcRect t="1835" r="2300"/>
          <a:stretch>
            <a:fillRect/>
          </a:stretch>
        </p:blipFill>
        <p:spPr bwMode="auto">
          <a:xfrm>
            <a:off x="2051720" y="2420888"/>
            <a:ext cx="6589695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 fontScale="90000"/>
          </a:bodyPr>
          <a:lstStyle/>
          <a:p>
            <a:r>
              <a:rPr lang="cs-CZ" sz="3600" b="1" dirty="0" err="1" smtClean="0"/>
              <a:t>Trichomy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jednobuněčné – </a:t>
            </a:r>
            <a:r>
              <a:rPr lang="cs-CZ" sz="3600" b="1" dirty="0" err="1" smtClean="0"/>
              <a:t>vícebuněčné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nevětvené, větvené, hvězdicovité</a:t>
            </a:r>
            <a:br>
              <a:rPr lang="cs-CZ" sz="3600" b="1" dirty="0" smtClean="0"/>
            </a:br>
            <a:r>
              <a:rPr lang="cs-CZ" sz="3600" b="1" dirty="0" smtClean="0"/>
              <a:t>krycí, </a:t>
            </a:r>
            <a:r>
              <a:rPr lang="cs-CZ" sz="3600" b="1" dirty="0" err="1" smtClean="0"/>
              <a:t>žlaznaté</a:t>
            </a:r>
            <a:r>
              <a:rPr lang="cs-CZ" sz="3600" b="1" dirty="0" smtClean="0"/>
              <a:t>, žahavé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1026" name="Picture 2" descr="D:\Biologie\Přípravy 1.C\obrázky\IMG_156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0184" y="2071389"/>
            <a:ext cx="4416272" cy="4525963"/>
          </a:xfrm>
          <a:prstGeom prst="rect">
            <a:avLst/>
          </a:prstGeom>
          <a:noFill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 l="11954" b="15677"/>
          <a:stretch>
            <a:fillRect/>
          </a:stretch>
        </p:blipFill>
        <p:spPr bwMode="auto">
          <a:xfrm>
            <a:off x="539552" y="2348880"/>
            <a:ext cx="2902142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1916832"/>
            <a:ext cx="22322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Žlaznaté</a:t>
            </a:r>
            <a:r>
              <a:rPr lang="cs-CZ" sz="2400" b="1" dirty="0" smtClean="0"/>
              <a:t>, locika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2060848"/>
            <a:ext cx="36724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Krycí, </a:t>
            </a:r>
            <a:r>
              <a:rPr lang="cs-CZ" sz="2400" b="1" dirty="0" err="1" smtClean="0"/>
              <a:t>žlaznaté</a:t>
            </a:r>
            <a:r>
              <a:rPr lang="cs-CZ" sz="2400" b="1" dirty="0" smtClean="0"/>
              <a:t>, pelargonie</a:t>
            </a:r>
            <a:endParaRPr lang="cs-CZ" sz="2400" b="1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5220072" y="2420888"/>
            <a:ext cx="144016" cy="18722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716016" y="2276872"/>
            <a:ext cx="0" cy="230425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240" y="706686"/>
            <a:ext cx="3610744" cy="63408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Krycí, </a:t>
            </a:r>
            <a:r>
              <a:rPr lang="cs-CZ" sz="2800" b="1" dirty="0" err="1" smtClean="0"/>
              <a:t>žlaznaté</a:t>
            </a:r>
            <a:r>
              <a:rPr lang="cs-CZ" sz="2800" b="1" dirty="0" smtClean="0"/>
              <a:t>, rozrazil  </a:t>
            </a:r>
            <a:endParaRPr lang="cs-CZ" sz="2800" b="1" dirty="0"/>
          </a:p>
        </p:txBody>
      </p:sp>
      <p:pic>
        <p:nvPicPr>
          <p:cNvPr id="491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98083" y="1600200"/>
            <a:ext cx="634783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3888432" cy="792088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>Žahavý, kopřiva dvoudomá</a:t>
            </a:r>
            <a:endParaRPr lang="cs-CZ" sz="2800" b="1" dirty="0"/>
          </a:p>
        </p:txBody>
      </p:sp>
      <p:pic>
        <p:nvPicPr>
          <p:cNvPr id="471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7484" t="14319" r="30572"/>
          <a:stretch>
            <a:fillRect/>
          </a:stretch>
        </p:blipFill>
        <p:spPr bwMode="auto">
          <a:xfrm>
            <a:off x="899592" y="2071389"/>
            <a:ext cx="3528392" cy="3877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440" y="188640"/>
            <a:ext cx="1655904" cy="6597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70609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>Krycí, hvězdicovitý, hlošina</a:t>
            </a:r>
            <a:endParaRPr lang="cs-CZ" sz="2800" b="1" dirty="0"/>
          </a:p>
        </p:txBody>
      </p:sp>
      <p:pic>
        <p:nvPicPr>
          <p:cNvPr id="501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8329" b="9313"/>
          <a:stretch>
            <a:fillRect/>
          </a:stretch>
        </p:blipFill>
        <p:spPr bwMode="auto">
          <a:xfrm>
            <a:off x="395536" y="1196752"/>
            <a:ext cx="554461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3935" b="16636"/>
          <a:stretch>
            <a:fillRect/>
          </a:stretch>
        </p:blipFill>
        <p:spPr bwMode="auto">
          <a:xfrm>
            <a:off x="6228184" y="1960240"/>
            <a:ext cx="2592288" cy="3773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44208" y="1249596"/>
            <a:ext cx="233975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Krycí, divizna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4716" y="127173"/>
            <a:ext cx="2829772" cy="4237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933056"/>
            <a:ext cx="3715613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530624" cy="850106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>Krycí, hluchavka</a:t>
            </a:r>
            <a:endParaRPr lang="cs-CZ" sz="2800" b="1" dirty="0"/>
          </a:p>
        </p:txBody>
      </p:sp>
      <p:pic>
        <p:nvPicPr>
          <p:cNvPr id="522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412776"/>
            <a:ext cx="3457785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491880" y="188640"/>
            <a:ext cx="2530624" cy="850106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Krycí, tykev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577880" y="5805264"/>
            <a:ext cx="2530624" cy="850106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Krycí, sleziník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695"/>
            <a:ext cx="8229600" cy="5831929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660033"/>
                </a:solidFill>
              </a:rPr>
              <a:t>b) sekundární: BORKA</a:t>
            </a:r>
          </a:p>
          <a:p>
            <a:pPr eaLnBrk="1" hangingPunct="1"/>
            <a:endParaRPr lang="cs-CZ" b="1" dirty="0" smtClean="0">
              <a:solidFill>
                <a:srgbClr val="660033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36912"/>
            <a:ext cx="3288107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656551"/>
            <a:ext cx="2880320" cy="3652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27584" y="2041684"/>
            <a:ext cx="16561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borovice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041684"/>
            <a:ext cx="86409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dub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04664"/>
            <a:ext cx="8229600" cy="612068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>
                <a:solidFill>
                  <a:srgbClr val="660033"/>
                </a:solidFill>
              </a:rPr>
              <a:t>BORKA = všechna pletiva vně </a:t>
            </a:r>
            <a:r>
              <a:rPr lang="cs-CZ" b="1" dirty="0" err="1" smtClean="0">
                <a:solidFill>
                  <a:srgbClr val="660033"/>
                </a:solidFill>
              </a:rPr>
              <a:t>felogénu</a:t>
            </a:r>
            <a:r>
              <a:rPr lang="cs-CZ" b="1" dirty="0" smtClean="0">
                <a:solidFill>
                  <a:srgbClr val="660033"/>
                </a:solidFill>
              </a:rPr>
              <a:t>: </a:t>
            </a:r>
          </a:p>
          <a:p>
            <a:pPr eaLnBrk="1" hangingPunct="1">
              <a:buFontTx/>
              <a:buNone/>
            </a:pPr>
            <a:endParaRPr lang="cs-CZ" b="1" dirty="0" smtClean="0">
              <a:solidFill>
                <a:srgbClr val="660033"/>
              </a:solidFill>
            </a:endParaRP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Epidermis		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Korek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Felogen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Zelená kůra</a:t>
            </a:r>
          </a:p>
          <a:p>
            <a:pPr eaLnBrk="1" hangingPunct="1">
              <a:buFontTx/>
              <a:buNone/>
            </a:pPr>
            <a:endParaRPr lang="cs-CZ" b="1" dirty="0" smtClean="0">
              <a:solidFill>
                <a:srgbClr val="660033"/>
              </a:solidFill>
            </a:endParaRPr>
          </a:p>
          <a:p>
            <a:pPr eaLnBrk="1" hangingPunct="1">
              <a:buFontTx/>
              <a:buNone/>
            </a:pPr>
            <a:endParaRPr lang="cs-CZ" b="1" dirty="0" smtClean="0">
              <a:solidFill>
                <a:srgbClr val="660033"/>
              </a:solidFill>
            </a:endParaRP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Kolenchym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660033"/>
                </a:solidFill>
              </a:rPr>
              <a:t>		</a:t>
            </a:r>
          </a:p>
          <a:p>
            <a:pPr lvl="4" eaLnBrk="1" hangingPunct="1"/>
            <a:endParaRPr lang="cs-CZ" b="1" dirty="0" smtClean="0">
              <a:solidFill>
                <a:srgbClr val="660033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15525" b="5786"/>
          <a:stretch>
            <a:fillRect/>
          </a:stretch>
        </p:blipFill>
        <p:spPr bwMode="auto">
          <a:xfrm>
            <a:off x="4355976" y="1340768"/>
            <a:ext cx="403244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2267744" y="1844824"/>
            <a:ext cx="2232248" cy="72008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1691680" y="2564904"/>
            <a:ext cx="2960712" cy="72008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1907704" y="2924944"/>
            <a:ext cx="2736304" cy="144016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627784" y="3356992"/>
            <a:ext cx="2232248" cy="288032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411760" y="4869160"/>
            <a:ext cx="2232248" cy="288032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Vlastnosti a funkce korku:</a:t>
            </a:r>
          </a:p>
          <a:p>
            <a:endParaRPr lang="cs-CZ" b="1" dirty="0" smtClean="0"/>
          </a:p>
          <a:p>
            <a:r>
              <a:rPr lang="cs-CZ" b="1" dirty="0" smtClean="0"/>
              <a:t> tepelná a mechanická ochrana</a:t>
            </a:r>
          </a:p>
          <a:p>
            <a:r>
              <a:rPr lang="cs-CZ" b="1" dirty="0" smtClean="0"/>
              <a:t> omezení výparu vody, průchodu plynů</a:t>
            </a:r>
          </a:p>
          <a:p>
            <a:r>
              <a:rPr lang="cs-CZ" b="1" dirty="0" smtClean="0"/>
              <a:t> ochrana před bakteriemi, houbami, živočichy</a:t>
            </a:r>
          </a:p>
          <a:p>
            <a:endParaRPr lang="cs-CZ" b="1" dirty="0" smtClean="0"/>
          </a:p>
          <a:p>
            <a:r>
              <a:rPr lang="cs-CZ" b="1" dirty="0" smtClean="0"/>
              <a:t>Hojení listových jizev, poranění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b) </a:t>
            </a:r>
            <a:r>
              <a:rPr lang="cs-CZ" b="1" dirty="0" err="1" smtClean="0"/>
              <a:t>Provětrávací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Funkce:</a:t>
            </a:r>
          </a:p>
          <a:p>
            <a:r>
              <a:rPr lang="cs-CZ" b="1" dirty="0" smtClean="0"/>
              <a:t>Výměna plynů – kyslík, oxid uhličitý</a:t>
            </a:r>
          </a:p>
          <a:p>
            <a:r>
              <a:rPr lang="cs-CZ" b="1" dirty="0" smtClean="0"/>
              <a:t>Transpirace </a:t>
            </a:r>
          </a:p>
          <a:p>
            <a:endParaRPr lang="cs-CZ" b="1" dirty="0" smtClean="0"/>
          </a:p>
          <a:p>
            <a:r>
              <a:rPr lang="cs-CZ" b="1" dirty="0" err="1" smtClean="0"/>
              <a:t>Interceluláry</a:t>
            </a:r>
            <a:r>
              <a:rPr lang="cs-CZ" b="1" dirty="0" smtClean="0"/>
              <a:t> – nižší rostliny – difuze</a:t>
            </a:r>
          </a:p>
          <a:p>
            <a:pPr>
              <a:buNone/>
            </a:pPr>
            <a:r>
              <a:rPr lang="cs-CZ" b="1" dirty="0" smtClean="0"/>
              <a:t>			        -   vyšší rostliny – specializované útvary </a:t>
            </a:r>
          </a:p>
          <a:p>
            <a:pPr>
              <a:buNone/>
            </a:pPr>
            <a:r>
              <a:rPr lang="cs-CZ" b="1" dirty="0" smtClean="0"/>
              <a:t>			PRŮDUCHY (STOMATA)</a:t>
            </a:r>
          </a:p>
          <a:p>
            <a:pPr>
              <a:buNone/>
            </a:pPr>
            <a:r>
              <a:rPr lang="cs-CZ" b="1" dirty="0" smtClean="0"/>
              <a:t>			ČOČINKY  (LENTICELY)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b="1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661025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a) primární:	PRŮDUCHY</a:t>
            </a:r>
          </a:p>
        </p:txBody>
      </p:sp>
      <p:pic>
        <p:nvPicPr>
          <p:cNvPr id="5" name="Picture 2" descr="D:\Biologie\Přípravy 1.C\obrázky\IMG_15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44824"/>
            <a:ext cx="4984288" cy="4525963"/>
          </a:xfrm>
          <a:prstGeom prst="rect">
            <a:avLst/>
          </a:prstGeom>
          <a:noFill/>
        </p:spPr>
      </p:pic>
      <p:pic>
        <p:nvPicPr>
          <p:cNvPr id="6" name="Picture 3" descr="D:\Biologie\Přípravy 1.C\obrázky\IMG_1564.JPG"/>
          <p:cNvPicPr>
            <a:picLocks noChangeAspect="1" noChangeArrowheads="1"/>
          </p:cNvPicPr>
          <p:nvPr/>
        </p:nvPicPr>
        <p:blipFill>
          <a:blip r:embed="rId3" cstate="print"/>
          <a:srcRect r="17820"/>
          <a:stretch>
            <a:fillRect/>
          </a:stretch>
        </p:blipFill>
        <p:spPr bwMode="auto">
          <a:xfrm>
            <a:off x="5220072" y="1628800"/>
            <a:ext cx="3816423" cy="45755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91880" y="6218148"/>
            <a:ext cx="558011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Spodní pokožka listu podeňky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9103" y="3690938"/>
            <a:ext cx="8341369" cy="31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14086"/>
          <a:stretch>
            <a:fillRect/>
          </a:stretch>
        </p:blipFill>
        <p:spPr bwMode="auto">
          <a:xfrm>
            <a:off x="0" y="44624"/>
            <a:ext cx="3183635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V="1">
            <a:off x="899592" y="1700808"/>
            <a:ext cx="792088" cy="1728192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1259632" y="1124744"/>
            <a:ext cx="4968552" cy="432048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699792" y="3212976"/>
            <a:ext cx="2088232" cy="0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2267744" y="1700808"/>
            <a:ext cx="4032448" cy="648072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292080" y="1268760"/>
            <a:ext cx="3672408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Svěrací buňky obsahují chloroplasty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2996952"/>
            <a:ext cx="216024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Pokožková buňka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3284984"/>
            <a:ext cx="2016224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Průduchová štěrbina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4293096"/>
            <a:ext cx="2808312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Zavírání průduchu</a:t>
            </a:r>
            <a:endParaRPr lang="cs-CZ" sz="2800" b="1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1763688" y="4293096"/>
            <a:ext cx="360040" cy="1512168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891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568527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lipsa 3"/>
          <p:cNvSpPr/>
          <p:nvPr/>
        </p:nvSpPr>
        <p:spPr>
          <a:xfrm>
            <a:off x="2267744" y="2708920"/>
            <a:ext cx="3312368" cy="1728192"/>
          </a:xfrm>
          <a:prstGeom prst="ellipse">
            <a:avLst/>
          </a:prstGeom>
          <a:noFill/>
          <a:ln w="60325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788024" y="3645024"/>
            <a:ext cx="2376264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195736" y="1916832"/>
            <a:ext cx="4752528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5580112" y="4149080"/>
            <a:ext cx="1728192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308304" y="3429000"/>
            <a:ext cx="151216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Průduch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4005064"/>
            <a:ext cx="4320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? 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1700808"/>
            <a:ext cx="4320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? 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5733256"/>
            <a:ext cx="396044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Umíte pojmenovat pletiva?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22451"/>
          <a:stretch>
            <a:fillRect/>
          </a:stretch>
        </p:blipFill>
        <p:spPr bwMode="auto">
          <a:xfrm>
            <a:off x="4427984" y="2492896"/>
            <a:ext cx="4477122" cy="3973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6480"/>
          <a:stretch>
            <a:fillRect/>
          </a:stretch>
        </p:blipFill>
        <p:spPr bwMode="auto">
          <a:xfrm>
            <a:off x="107504" y="116632"/>
            <a:ext cx="4198457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4221088"/>
            <a:ext cx="244827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Kapraď samec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844824"/>
            <a:ext cx="244827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Dosna indická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Regulace výdeje vody</a:t>
            </a:r>
          </a:p>
          <a:p>
            <a:r>
              <a:rPr lang="cs-CZ" b="1" dirty="0" smtClean="0"/>
              <a:t>Velikost, počet, tvar, umístění průduchů je dáno podmínkami prostředí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Vysvětlete, zkuste uvést konkrétní rostliny a odvodit, jaké budou mít průduchy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660033"/>
                </a:solidFill>
              </a:rPr>
              <a:t>b) sekundární:	ČOČINKY 							(LENTICELY)</a:t>
            </a:r>
          </a:p>
          <a:p>
            <a:pPr eaLnBrk="1" hangingPunct="1">
              <a:buFontTx/>
              <a:buNone/>
            </a:pPr>
            <a:endParaRPr lang="cs-CZ" b="1" smtClean="0">
              <a:solidFill>
                <a:srgbClr val="660033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5112568" cy="331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E:\Pictures\vánoce 2011\kůň\fotky na udělání 2012\P1080163.JPG"/>
          <p:cNvPicPr>
            <a:picLocks noChangeAspect="1" noChangeArrowheads="1"/>
          </p:cNvPicPr>
          <p:nvPr/>
        </p:nvPicPr>
        <p:blipFill>
          <a:blip r:embed="rId3" cstate="print"/>
          <a:srcRect t="14374" r="6349"/>
          <a:stretch>
            <a:fillRect/>
          </a:stretch>
        </p:blipFill>
        <p:spPr bwMode="auto">
          <a:xfrm>
            <a:off x="4932040" y="1593902"/>
            <a:ext cx="4248778" cy="5147466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flipH="1">
            <a:off x="1907704" y="1124744"/>
            <a:ext cx="2304256" cy="158417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012160" y="764704"/>
            <a:ext cx="1800200" cy="34563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220072" y="6021288"/>
            <a:ext cx="180020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Bez černý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517232"/>
            <a:ext cx="144016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Korek 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5498068"/>
            <a:ext cx="223224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Parenchym </a:t>
            </a:r>
            <a:endParaRPr lang="cs-CZ" sz="2800" b="1" dirty="0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1115616" y="4365104"/>
            <a:ext cx="72008" cy="10081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2483768" y="3356992"/>
            <a:ext cx="1584176" cy="21602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0560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Čočinky – trvale otevřené</a:t>
            </a:r>
          </a:p>
          <a:p>
            <a:r>
              <a:rPr lang="cs-CZ" b="1" dirty="0" smtClean="0"/>
              <a:t>Felogen produkuje parenchym</a:t>
            </a:r>
          </a:p>
          <a:p>
            <a:r>
              <a:rPr lang="cs-CZ" b="1" dirty="0" smtClean="0"/>
              <a:t>Zima -  překryt korkem, </a:t>
            </a:r>
          </a:p>
          <a:p>
            <a:r>
              <a:rPr lang="cs-CZ" b="1" dirty="0" smtClean="0"/>
              <a:t>Jaro - obnovuje činnost</a:t>
            </a:r>
          </a:p>
          <a:p>
            <a:r>
              <a:rPr lang="cs-CZ" b="1" dirty="0" smtClean="0"/>
              <a:t>Korek se protrhne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c) Nasávací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KOŘENOVÉ VLÁSKY</a:t>
            </a:r>
          </a:p>
          <a:p>
            <a:r>
              <a:rPr lang="cs-CZ" b="1" dirty="0" smtClean="0"/>
              <a:t>HAUSTORIA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D) Vyměšovací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Funkce:</a:t>
            </a:r>
          </a:p>
          <a:p>
            <a:r>
              <a:rPr lang="cs-CZ" b="1" dirty="0" smtClean="0"/>
              <a:t>Vyměšování nebo hromadění produktů látkové přeměny</a:t>
            </a:r>
          </a:p>
          <a:p>
            <a:r>
              <a:rPr lang="cs-CZ" b="1" dirty="0" smtClean="0"/>
              <a:t>HYDATODY (vodní skuliny)</a:t>
            </a:r>
          </a:p>
          <a:p>
            <a:r>
              <a:rPr lang="cs-CZ" b="1" dirty="0" smtClean="0"/>
              <a:t>MEDNÍKY (nektaria)</a:t>
            </a:r>
          </a:p>
          <a:p>
            <a:r>
              <a:rPr lang="cs-CZ" b="1" dirty="0" smtClean="0"/>
              <a:t>MLÉČNICE - latex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pojmenujte označené útvary, buňky:</a:t>
            </a:r>
            <a:endParaRPr lang="cs-CZ" dirty="0"/>
          </a:p>
        </p:txBody>
      </p:sp>
      <p:pic>
        <p:nvPicPr>
          <p:cNvPr id="5" name="Picture 3" descr="D:\Biologie\Přípravy 1.C\obrázky\IMG_1564.JPG"/>
          <p:cNvPicPr>
            <a:picLocks noChangeAspect="1" noChangeArrowheads="1"/>
          </p:cNvPicPr>
          <p:nvPr/>
        </p:nvPicPr>
        <p:blipFill>
          <a:blip r:embed="rId2" cstate="print"/>
          <a:srcRect r="17820"/>
          <a:stretch>
            <a:fillRect/>
          </a:stretch>
        </p:blipFill>
        <p:spPr bwMode="auto">
          <a:xfrm>
            <a:off x="5652120" y="2924944"/>
            <a:ext cx="2592288" cy="3107942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3240360" cy="257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15616" y="285293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357301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3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9330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3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79715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01317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2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501317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1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2768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5364088" y="4365104"/>
            <a:ext cx="1800200" cy="6480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220072" y="4941168"/>
            <a:ext cx="1800200" cy="2160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954" b="15677"/>
          <a:stretch>
            <a:fillRect/>
          </a:stretch>
        </p:blipFill>
        <p:spPr bwMode="auto">
          <a:xfrm>
            <a:off x="539552" y="2348880"/>
            <a:ext cx="2902142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7008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2"/>
            <a:ext cx="3288107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64904"/>
            <a:ext cx="4716016" cy="3060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E:\Pictures\vánoce 2011\kůň\fotky na udělání 2012\P1080163.JPG"/>
          <p:cNvPicPr>
            <a:picLocks noChangeAspect="1" noChangeArrowheads="1"/>
          </p:cNvPicPr>
          <p:nvPr/>
        </p:nvPicPr>
        <p:blipFill>
          <a:blip r:embed="rId3" cstate="print"/>
          <a:srcRect t="14374" r="6349"/>
          <a:stretch>
            <a:fillRect/>
          </a:stretch>
        </p:blipFill>
        <p:spPr bwMode="auto">
          <a:xfrm>
            <a:off x="4932040" y="1593902"/>
            <a:ext cx="4248778" cy="5147466"/>
          </a:xfrm>
          <a:prstGeom prst="rect">
            <a:avLst/>
          </a:prstGeom>
          <a:noFill/>
        </p:spPr>
      </p:pic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buNone/>
            </a:pPr>
            <a:r>
              <a:rPr lang="cs-CZ" sz="2800" dirty="0" smtClean="0"/>
              <a:t>				e</a:t>
            </a:r>
            <a:endParaRPr lang="cs-CZ" sz="28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355976" y="1988840"/>
            <a:ext cx="3528392" cy="237626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1835696" y="1988840"/>
            <a:ext cx="2304256" cy="12961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Srovnejte stavbu pokožky kořene a listu</a:t>
            </a: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dirty="0" smtClean="0"/>
              <a:t>1. pojmenujte označené útvary, buňky:</a:t>
            </a:r>
            <a:endParaRPr lang="cs-CZ" dirty="0"/>
          </a:p>
        </p:txBody>
      </p:sp>
      <p:pic>
        <p:nvPicPr>
          <p:cNvPr id="5" name="Picture 3" descr="D:\Biologie\Přípravy 1.C\obrázky\IMG_1564.JPG"/>
          <p:cNvPicPr>
            <a:picLocks noChangeAspect="1" noChangeArrowheads="1"/>
          </p:cNvPicPr>
          <p:nvPr/>
        </p:nvPicPr>
        <p:blipFill>
          <a:blip r:embed="rId2" cstate="print"/>
          <a:srcRect r="17820"/>
          <a:stretch>
            <a:fillRect/>
          </a:stretch>
        </p:blipFill>
        <p:spPr bwMode="auto">
          <a:xfrm>
            <a:off x="5652120" y="2924944"/>
            <a:ext cx="2592288" cy="3107942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3240360" cy="257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15616" y="285293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3356992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Pokožkové buňky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407707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Průduchová</a:t>
            </a:r>
          </a:p>
          <a:p>
            <a:r>
              <a:rPr lang="cs-CZ" sz="2000" b="1" dirty="0" smtClean="0"/>
              <a:t>štěrbina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93305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parenchym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79715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Svěrací buňka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1317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pokožka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941168"/>
            <a:ext cx="180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Svěrací buňka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2768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5364088" y="4365104"/>
            <a:ext cx="1800200" cy="6480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220072" y="4941168"/>
            <a:ext cx="1800200" cy="2160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954" b="15677"/>
          <a:stretch>
            <a:fillRect/>
          </a:stretch>
        </p:blipFill>
        <p:spPr bwMode="auto">
          <a:xfrm>
            <a:off x="539552" y="2348880"/>
            <a:ext cx="2902142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Žlaznaté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trichomy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7008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borka</a:t>
            </a:r>
            <a:endParaRPr lang="cs-CZ" sz="24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2"/>
            <a:ext cx="3288107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64904"/>
            <a:ext cx="4716016" cy="3060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E:\Pictures\vánoce 2011\kůň\fotky na udělání 2012\P1080163.JPG"/>
          <p:cNvPicPr>
            <a:picLocks noChangeAspect="1" noChangeArrowheads="1"/>
          </p:cNvPicPr>
          <p:nvPr/>
        </p:nvPicPr>
        <p:blipFill>
          <a:blip r:embed="rId3" cstate="print"/>
          <a:srcRect t="14374" r="6349"/>
          <a:stretch>
            <a:fillRect/>
          </a:stretch>
        </p:blipFill>
        <p:spPr bwMode="auto">
          <a:xfrm>
            <a:off x="4932040" y="1593902"/>
            <a:ext cx="4248778" cy="5147466"/>
          </a:xfrm>
          <a:prstGeom prst="rect">
            <a:avLst/>
          </a:prstGeom>
          <a:noFill/>
        </p:spPr>
      </p:pic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buNone/>
            </a:pPr>
            <a:r>
              <a:rPr lang="cs-CZ" sz="2800" dirty="0" smtClean="0"/>
              <a:t>	čočinka (lenticela)       				</a:t>
            </a:r>
            <a:endParaRPr lang="cs-CZ" sz="28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355976" y="1988840"/>
            <a:ext cx="3528392" cy="237626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1835696" y="1988840"/>
            <a:ext cx="2304256" cy="12961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Srovnejte stavbu pokožky kořene a listu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Rhizodermis</a:t>
            </a:r>
            <a:r>
              <a:rPr lang="cs-CZ" dirty="0" smtClean="0">
                <a:solidFill>
                  <a:srgbClr val="0070C0"/>
                </a:solidFill>
              </a:rPr>
              <a:t> – nemá </a:t>
            </a:r>
            <a:r>
              <a:rPr lang="cs-CZ" dirty="0" err="1" smtClean="0">
                <a:solidFill>
                  <a:srgbClr val="0070C0"/>
                </a:solidFill>
              </a:rPr>
              <a:t>kutikullu</a:t>
            </a:r>
            <a:r>
              <a:rPr lang="cs-CZ" dirty="0" smtClean="0">
                <a:solidFill>
                  <a:srgbClr val="0070C0"/>
                </a:solidFill>
              </a:rPr>
              <a:t>, průduchy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Kořenové vlásky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Epidermis – kutikula, průduchy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Citace </a:t>
            </a:r>
          </a:p>
        </p:txBody>
      </p:sp>
      <p:sp>
        <p:nvSpPr>
          <p:cNvPr id="22531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L. Kincl, M. Kincl, J. </a:t>
            </a:r>
            <a:r>
              <a:rPr lang="cs-CZ" sz="1800" dirty="0" err="1" smtClean="0"/>
              <a:t>Jarklová</a:t>
            </a:r>
            <a:r>
              <a:rPr lang="cs-CZ" sz="1800" dirty="0" smtClean="0"/>
              <a:t>: Biologie rostlin pro první ročník gymnázií, Fortuna, Praha 2006</a:t>
            </a:r>
          </a:p>
          <a:p>
            <a:r>
              <a:rPr lang="cs-CZ" sz="1800" dirty="0" smtClean="0"/>
              <a:t>1, 2, 4, 5 – 17 20 - 25 VINTER, Vladimír. </a:t>
            </a:r>
            <a:r>
              <a:rPr lang="cs-CZ" sz="1800" i="1" dirty="0" smtClean="0"/>
              <a:t>http://www.botanika.</a:t>
            </a:r>
            <a:r>
              <a:rPr lang="cs-CZ" sz="1800" i="1" dirty="0" err="1" smtClean="0"/>
              <a:t>upol.cz</a:t>
            </a:r>
            <a:r>
              <a:rPr lang="cs-CZ" sz="1800" i="1" dirty="0" smtClean="0"/>
              <a:t>/atlasy/anatomie/index.</a:t>
            </a:r>
            <a:r>
              <a:rPr lang="cs-CZ" sz="1800" i="1" dirty="0" err="1" smtClean="0"/>
              <a:t>html</a:t>
            </a:r>
            <a:r>
              <a:rPr lang="cs-CZ" sz="1800" dirty="0" smtClean="0"/>
              <a:t> [online]. [cit. 17.2.2013]. Dostupný na WWW: </a:t>
            </a:r>
            <a:r>
              <a:rPr lang="cs-CZ" sz="1800" dirty="0" smtClean="0">
                <a:hlinkClick r:id="rId2"/>
              </a:rPr>
              <a:t>http://www.botanika.</a:t>
            </a:r>
            <a:r>
              <a:rPr lang="cs-CZ" sz="1800" dirty="0" err="1" smtClean="0">
                <a:hlinkClick r:id="rId2"/>
              </a:rPr>
              <a:t>upol.cz</a:t>
            </a:r>
            <a:r>
              <a:rPr lang="cs-CZ" sz="1800" dirty="0" smtClean="0">
                <a:hlinkClick r:id="rId2"/>
              </a:rPr>
              <a:t>/atlasy/anatomie/index.</a:t>
            </a:r>
            <a:r>
              <a:rPr lang="cs-CZ" sz="1800" dirty="0" err="1" smtClean="0">
                <a:hlinkClick r:id="rId2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3, 6, 18, 19, 26 Archiv autora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499</Words>
  <Application>Microsoft Office PowerPoint</Application>
  <PresentationFormat>Předvádění na obrazovce (4:3)</PresentationFormat>
  <Paragraphs>146</Paragraphs>
  <Slides>33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Snímek 1</vt:lpstr>
      <vt:lpstr>Anotace </vt:lpstr>
      <vt:lpstr>Rostlinná pletiva II</vt:lpstr>
      <vt:lpstr>a) Krycí </vt:lpstr>
      <vt:lpstr>Snímek 5</vt:lpstr>
      <vt:lpstr>Snímek 6</vt:lpstr>
      <vt:lpstr>Trichomy jednobuněčné – vícebuněčné nevětvené, větvené, hvězdicovité krycí, žlaznaté, žahavé  </vt:lpstr>
      <vt:lpstr>Krycí, žlaznaté, rozrazil  </vt:lpstr>
      <vt:lpstr>Žahavý, kopřiva dvoudomá</vt:lpstr>
      <vt:lpstr>Krycí, hvězdicovitý, hlošina</vt:lpstr>
      <vt:lpstr>Krycí, hluchavka</vt:lpstr>
      <vt:lpstr>Snímek 12</vt:lpstr>
      <vt:lpstr>Snímek 13</vt:lpstr>
      <vt:lpstr>Snímek 14</vt:lpstr>
      <vt:lpstr>b) Provětrávací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c) Nasávací </vt:lpstr>
      <vt:lpstr>D) Vyměšovací  </vt:lpstr>
      <vt:lpstr>Procvičování </vt:lpstr>
      <vt:lpstr>Snímek 26</vt:lpstr>
      <vt:lpstr>Snímek 27</vt:lpstr>
      <vt:lpstr>Snímek 28</vt:lpstr>
      <vt:lpstr>Řešení </vt:lpstr>
      <vt:lpstr>Snímek 30</vt:lpstr>
      <vt:lpstr>Snímek 31</vt:lpstr>
      <vt:lpstr>Snímek 32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44</cp:revision>
  <dcterms:created xsi:type="dcterms:W3CDTF">2013-02-17T22:54:57Z</dcterms:created>
  <dcterms:modified xsi:type="dcterms:W3CDTF">2013-05-14T19:28:33Z</dcterms:modified>
</cp:coreProperties>
</file>