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305" r:id="rId4"/>
    <p:sldId id="306" r:id="rId5"/>
    <p:sldId id="278" r:id="rId6"/>
    <p:sldId id="307" r:id="rId7"/>
    <p:sldId id="308" r:id="rId8"/>
    <p:sldId id="302" r:id="rId9"/>
    <p:sldId id="289" r:id="rId10"/>
    <p:sldId id="309" r:id="rId11"/>
    <p:sldId id="274" r:id="rId12"/>
    <p:sldId id="271" r:id="rId13"/>
    <p:sldId id="29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75" d="100"/>
          <a:sy n="75" d="100"/>
        </p:scale>
        <p:origin x="-121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euploidie" TargetMode="External"/><Relationship Id="rId2" Type="http://schemas.openxmlformats.org/officeDocument/2006/relationships/hyperlink" Target="http://cs.wikipedia.org/wiki/Genomov%C3%A1_mutac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Chromoz%C3%B3m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Paula_Sage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mel.feec.vutbr.cz/vit/index.php?option=com_content&amp;view=article&amp;id=107:mendel-johann-gregor&amp;catid=43:osobnostivt&amp;Itemid=54" TargetMode="External"/><Relationship Id="rId2" Type="http://schemas.openxmlformats.org/officeDocument/2006/relationships/hyperlink" Target="http://t0.gstatic.com/images?q=tbn:ANd9GcSvEagLLszm74r0bmHzIDTmiPq3zSfqWPB5m8H96vBUbZ2kFFlW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azlin.cz/proj_06/lekce2/hyp13.ht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eplikace_DN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VY_32_INOVACE_19_28_Genetika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GENETIKA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Genetika – nauka o dědičnosti a proměnlivosti organismů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Dědičnost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Schopnost rodičů předávat vlastnosti potomkům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                                  Proměnlivost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Způsobují vnější podmínky a rozdíly v dědičných vlastnostech organismu</a:t>
            </a: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Základy genetiky položil v roce 1865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Johann Gregor Mendel(1822-1884)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    </a:t>
            </a:r>
            <a:r>
              <a:rPr lang="cs-CZ" sz="2800" dirty="0" smtClean="0">
                <a:solidFill>
                  <a:schemeClr val="bg1"/>
                </a:solidFill>
              </a:rPr>
              <a:t>Přenos dědičnosti – hmotný základ</a:t>
            </a:r>
            <a:endParaRPr lang="cs-CZ" sz="2800" dirty="0">
              <a:solidFill>
                <a:schemeClr val="bg1"/>
              </a:solidFill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56792"/>
            <a:ext cx="3370256" cy="4415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196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192" y="383928"/>
            <a:ext cx="90323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</a:t>
            </a:r>
            <a:r>
              <a:rPr lang="cs-CZ" sz="2800" dirty="0" smtClean="0">
                <a:solidFill>
                  <a:srgbClr val="FFFF00"/>
                </a:solidFill>
              </a:rPr>
              <a:t>            GEN </a:t>
            </a:r>
            <a:r>
              <a:rPr lang="cs-CZ" sz="2800" dirty="0" smtClean="0">
                <a:solidFill>
                  <a:srgbClr val="FFFF00"/>
                </a:solidFill>
              </a:rPr>
              <a:t>= vloha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úsek v molekule DNA (kyselina deoxyribonukleová) 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Molekula DNA = šroubovice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základní genetická informace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buňky                    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56992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38199"/>
            <a:ext cx="2304256" cy="463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168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192" y="383928"/>
            <a:ext cx="90323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</a:t>
            </a:r>
            <a:r>
              <a:rPr lang="cs-CZ" sz="2800" dirty="0" smtClean="0">
                <a:solidFill>
                  <a:srgbClr val="FFFF00"/>
                </a:solidFill>
              </a:rPr>
              <a:t>            Základní pojmy</a:t>
            </a:r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FF00"/>
                </a:solidFill>
              </a:rPr>
              <a:t>chromozom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- vláknitá </a:t>
            </a:r>
            <a:r>
              <a:rPr lang="cs-CZ" sz="2800" dirty="0">
                <a:solidFill>
                  <a:schemeClr val="bg1"/>
                </a:solidFill>
              </a:rPr>
              <a:t>struktura buněčného jádra, v níž je v podobě DNA v genech obsažena dědičná informace (člověk: 46 chromozomů, 23 párů chromozomů)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11" y="3284983"/>
            <a:ext cx="4601421" cy="3362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65934"/>
            <a:ext cx="3698888" cy="2071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16632"/>
            <a:ext cx="903230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</a:t>
            </a:r>
            <a:r>
              <a:rPr lang="cs-CZ" sz="2800" dirty="0" smtClean="0">
                <a:solidFill>
                  <a:srgbClr val="FFFF00"/>
                </a:solidFill>
              </a:rPr>
              <a:t>        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  Základní pojmy</a:t>
            </a:r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FF00"/>
                </a:solidFill>
              </a:rPr>
              <a:t>gen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- základní </a:t>
            </a:r>
            <a:r>
              <a:rPr lang="cs-CZ" sz="2800" dirty="0">
                <a:solidFill>
                  <a:schemeClr val="bg1"/>
                </a:solidFill>
              </a:rPr>
              <a:t>jednotka dědičné informace tvořená úsekem DNA a uložená na chromozomu 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alela</a:t>
            </a:r>
            <a:r>
              <a:rPr lang="cs-CZ" sz="2800" dirty="0" smtClean="0">
                <a:solidFill>
                  <a:schemeClr val="bg1"/>
                </a:solidFill>
              </a:rPr>
              <a:t> - jedna </a:t>
            </a:r>
            <a:r>
              <a:rPr lang="cs-CZ" sz="2800" dirty="0">
                <a:solidFill>
                  <a:schemeClr val="bg1"/>
                </a:solidFill>
              </a:rPr>
              <a:t>z konkrétních forem genu, která nese informaci pro určitou formu znaku 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homozygot</a:t>
            </a:r>
            <a:r>
              <a:rPr lang="cs-CZ" sz="2800" dirty="0" smtClean="0">
                <a:solidFill>
                  <a:schemeClr val="bg1"/>
                </a:solidFill>
              </a:rPr>
              <a:t> - jedinec</a:t>
            </a:r>
            <a:r>
              <a:rPr lang="cs-CZ" sz="2800" dirty="0">
                <a:solidFill>
                  <a:schemeClr val="bg1"/>
                </a:solidFill>
              </a:rPr>
              <a:t>, který ve svém genovém páru má dvě stejné alely 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heterozygot</a:t>
            </a:r>
            <a:r>
              <a:rPr lang="cs-CZ" sz="2800" dirty="0" smtClean="0">
                <a:solidFill>
                  <a:schemeClr val="bg1"/>
                </a:solidFill>
              </a:rPr>
              <a:t> - jedinec</a:t>
            </a:r>
            <a:r>
              <a:rPr lang="cs-CZ" sz="2800" dirty="0">
                <a:solidFill>
                  <a:schemeClr val="bg1"/>
                </a:solidFill>
              </a:rPr>
              <a:t>, který ve svém genovém páru má dvě různé </a:t>
            </a:r>
            <a:r>
              <a:rPr lang="cs-CZ" sz="2800" dirty="0" smtClean="0">
                <a:solidFill>
                  <a:schemeClr val="bg1"/>
                </a:solidFill>
              </a:rPr>
              <a:t>alely</a:t>
            </a:r>
          </a:p>
        </p:txBody>
      </p:sp>
    </p:spTree>
    <p:extLst>
      <p:ext uri="{BB962C8B-B14F-4D97-AF65-F5344CB8AC3E}">
        <p14:creationId xmlns:p14="http://schemas.microsoft.com/office/powerpoint/2010/main" val="262567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16632"/>
            <a:ext cx="90323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</a:t>
            </a:r>
            <a:r>
              <a:rPr lang="cs-CZ" sz="2800" dirty="0" smtClean="0">
                <a:solidFill>
                  <a:srgbClr val="FFFF00"/>
                </a:solidFill>
              </a:rPr>
              <a:t>          Základní pojmy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FF00"/>
                </a:solidFill>
              </a:rPr>
              <a:t>dominantní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 - způsob dědičnosti, při němž účinek jediného genu (z existujícího páru) stačí, aby se projevil znak (choroba) jím nesený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FF00"/>
                </a:solidFill>
              </a:rPr>
              <a:t>recesivní</a:t>
            </a:r>
            <a:r>
              <a:rPr lang="cs-CZ" sz="2800" dirty="0">
                <a:solidFill>
                  <a:schemeClr val="bg1"/>
                </a:solidFill>
              </a:rPr>
              <a:t> - způsob dědičnosti, při němž se účinek určitého genu projeví jen tehdy, je-li v příslušném genovém páru stejná varianta tohoto genu (alela)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FF00"/>
                </a:solidFill>
              </a:rPr>
              <a:t>g</a:t>
            </a:r>
            <a:r>
              <a:rPr lang="cs-CZ" sz="2800" b="1" dirty="0" smtClean="0">
                <a:solidFill>
                  <a:srgbClr val="FFFF00"/>
                </a:solidFill>
              </a:rPr>
              <a:t>enotyp </a:t>
            </a:r>
            <a:r>
              <a:rPr lang="cs-CZ" sz="2800" dirty="0" smtClean="0">
                <a:solidFill>
                  <a:schemeClr val="bg1"/>
                </a:solidFill>
              </a:rPr>
              <a:t>– soubor všech genů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fenotyp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- vnější projev genotypu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genotyp </a:t>
            </a:r>
            <a:r>
              <a:rPr lang="cs-CZ" sz="2800" dirty="0">
                <a:solidFill>
                  <a:srgbClr val="FFFF00"/>
                </a:solidFill>
              </a:rPr>
              <a:t>+ prostředí = fenotyp</a:t>
            </a:r>
            <a:endParaRPr lang="cs-CZ" sz="28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46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663" y="327596"/>
            <a:ext cx="3384972" cy="317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27596"/>
            <a:ext cx="3508295" cy="317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 flipH="1">
            <a:off x="401068" y="3645024"/>
            <a:ext cx="87129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                                   Pohlaví určuje muž!</a:t>
            </a:r>
          </a:p>
          <a:p>
            <a:pPr algn="ctr"/>
            <a:endParaRPr lang="cs-CZ" sz="2800" dirty="0">
              <a:solidFill>
                <a:schemeClr val="bg1"/>
              </a:solidFill>
            </a:endParaRPr>
          </a:p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Každá tělní buňka v lidském těle 46 chromozomů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Pohlavní buňky – 23 chromozomů – poloviční počet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64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7132" y="116632"/>
            <a:ext cx="8959364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MUTACE</a:t>
            </a:r>
          </a:p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</a:rPr>
              <a:t>mutace</a:t>
            </a:r>
            <a:r>
              <a:rPr lang="cs-CZ" sz="2400" dirty="0">
                <a:solidFill>
                  <a:srgbClr val="FFFF00"/>
                </a:solidFill>
              </a:rPr>
              <a:t> - </a:t>
            </a:r>
            <a:r>
              <a:rPr lang="cs-CZ" sz="2400" dirty="0">
                <a:solidFill>
                  <a:schemeClr val="bg1"/>
                </a:solidFill>
              </a:rPr>
              <a:t>změna genetické (dědičné) informace na úrovni DNA týkající se buď genů nebo celých chromozomů (vzniká samovolně nebo je způsobena zevními faktory - mutageny: chemické, fyzikální nebo biologické vlivy</a:t>
            </a:r>
            <a:r>
              <a:rPr lang="cs-CZ" sz="2400" dirty="0" smtClean="0">
                <a:solidFill>
                  <a:schemeClr val="bg1"/>
                </a:solidFill>
              </a:rPr>
              <a:t>)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</a:rPr>
              <a:t>Downův syndrom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je geneticky podmíněné onemocnění zapříčiněné </a:t>
            </a:r>
            <a:r>
              <a:rPr lang="cs-CZ" sz="2400" dirty="0">
                <a:solidFill>
                  <a:schemeClr val="bg1"/>
                </a:solidFill>
                <a:hlinkClick r:id="rId2" tooltip="Genomová mutace"/>
              </a:rPr>
              <a:t>genomovou mutací</a:t>
            </a:r>
            <a:r>
              <a:rPr lang="cs-CZ" sz="2400" dirty="0">
                <a:solidFill>
                  <a:schemeClr val="bg1"/>
                </a:solidFill>
              </a:rPr>
              <a:t>, jejímž výsledkem je </a:t>
            </a:r>
            <a:r>
              <a:rPr lang="cs-CZ" sz="2400" dirty="0" err="1">
                <a:solidFill>
                  <a:schemeClr val="bg1"/>
                </a:solidFill>
                <a:hlinkClick r:id="rId3" tooltip="Aneuploidie"/>
              </a:rPr>
              <a:t>trizomie</a:t>
            </a:r>
            <a:r>
              <a:rPr lang="cs-CZ" sz="2400" dirty="0">
                <a:solidFill>
                  <a:schemeClr val="bg1"/>
                </a:solidFill>
              </a:rPr>
              <a:t> 21. </a:t>
            </a:r>
            <a:r>
              <a:rPr lang="cs-CZ" sz="2400" dirty="0">
                <a:solidFill>
                  <a:schemeClr val="bg1"/>
                </a:solidFill>
                <a:hlinkClick r:id="rId4" tooltip="Chromozóm"/>
              </a:rPr>
              <a:t>chromozómu</a:t>
            </a:r>
            <a:r>
              <a:rPr lang="cs-CZ" sz="2400" dirty="0">
                <a:solidFill>
                  <a:schemeClr val="bg1"/>
                </a:solidFill>
              </a:rPr>
              <a:t> (zdravý člověk má dva 21. chromozómy, postižení tímto syndromem tři).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                                           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497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9368" y="116632"/>
            <a:ext cx="8959364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MUTACE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Downův syndrom</a:t>
            </a:r>
          </a:p>
          <a:p>
            <a:endParaRPr lang="cs-CZ" sz="2400" b="1" dirty="0">
              <a:solidFill>
                <a:srgbClr val="FFFF00"/>
              </a:solidFill>
            </a:endParaRP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endParaRPr lang="cs-CZ" sz="2400" b="1" dirty="0">
              <a:solidFill>
                <a:srgbClr val="FFFF00"/>
              </a:solidFill>
            </a:endParaRP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endParaRPr lang="cs-CZ" sz="2400" b="1" dirty="0">
              <a:solidFill>
                <a:srgbClr val="FFFF00"/>
              </a:solidFill>
            </a:endParaRP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</a:t>
            </a:r>
            <a:r>
              <a:rPr lang="cs-CZ" sz="2400" dirty="0" smtClean="0">
                <a:solidFill>
                  <a:schemeClr val="bg1"/>
                </a:solidFill>
              </a:rPr>
              <a:t> Skotská </a:t>
            </a:r>
            <a:r>
              <a:rPr lang="cs-CZ" sz="2400" dirty="0">
                <a:solidFill>
                  <a:schemeClr val="bg1"/>
                </a:solidFill>
              </a:rPr>
              <a:t>herečka a obhájkyně lidí stižených </a:t>
            </a:r>
            <a:r>
              <a:rPr lang="cs-CZ" sz="2400" dirty="0" smtClean="0">
                <a:solidFill>
                  <a:schemeClr val="bg1"/>
                </a:solidFill>
              </a:rPr>
              <a:t>Downovým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syndromem</a:t>
            </a:r>
            <a:r>
              <a:rPr lang="cs-CZ" sz="2400" dirty="0">
                <a:solidFill>
                  <a:schemeClr val="bg1"/>
                </a:solidFill>
              </a:rPr>
              <a:t>, </a:t>
            </a:r>
            <a:r>
              <a:rPr lang="cs-CZ" sz="2400" dirty="0">
                <a:solidFill>
                  <a:schemeClr val="bg1"/>
                </a:solidFill>
                <a:hlinkClick r:id="rId2" tooltip="Paula Sage"/>
              </a:rPr>
              <a:t>Paula </a:t>
            </a:r>
            <a:r>
              <a:rPr lang="cs-CZ" sz="2400" dirty="0" err="1">
                <a:solidFill>
                  <a:schemeClr val="bg1"/>
                </a:solidFill>
                <a:hlinkClick r:id="rId2" tooltip="Paula Sage"/>
              </a:rPr>
              <a:t>Sage</a:t>
            </a:r>
            <a:r>
              <a:rPr lang="cs-CZ" sz="2400" dirty="0">
                <a:solidFill>
                  <a:schemeClr val="bg1"/>
                </a:solidFill>
              </a:rPr>
              <a:t>, je patrně nejslavnější osobou 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postiženou </a:t>
            </a:r>
            <a:r>
              <a:rPr lang="cs-CZ" sz="2400" dirty="0">
                <a:solidFill>
                  <a:schemeClr val="bg1"/>
                </a:solidFill>
              </a:rPr>
              <a:t>touto nemocí.</a:t>
            </a: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                                           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908719"/>
            <a:ext cx="3168352" cy="4218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806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34604"/>
            <a:ext cx="80283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Genetika</a:t>
            </a:r>
          </a:p>
          <a:p>
            <a:r>
              <a:rPr lang="pl-PL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definuje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pojmy genetiky,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genetika, gen,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alela, chromozom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vzdělávání: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8352" y="709316"/>
            <a:ext cx="7933332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sz="1600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u="sng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sz="1600" u="sng" dirty="0" smtClean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t0.gstatic.com/images?q=tbn:ANd9GcSvEagLLszm74r0bmHzIDTmiPq3zSfqWPB5m8H96vBUbZ2kFFlW</a:t>
            </a:r>
            <a:endParaRPr lang="cs-CZ" sz="1600" u="sng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www.umel.feec.vutbr.cz/vit/index.php?option=com_content&amp;view=article&amp;id=107:mendel-johann-gregor&amp;catid=43:osobnostivt&amp;Itemid=54</a:t>
            </a: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  <a:hlinkClick r:id="rId4"/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  <a:hlinkClick r:id="rId4"/>
              </a:rPr>
              <a:t>www.oazlin.cz/proj_06/lekce2/hyp13.htm</a:t>
            </a: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q=chromozom+obr%C3%A1zky&amp;hl=cs&amp;sa=X&amp;biw=1366&amp;bih=636&amp;tbm=isch&amp;prmd=imvns&amp;tbnid=8qp4QkvSdbm1gM:&amp;imgrefurl=http://rednews.nova.cz/clanek/hi-tech/zenska-dna-je-podobna-simpanzi-zjistili-vedci.html&amp;docid=ws_eOP8EHs_8PM&amp;imgurl=http://image.tn.nova.cz/media/images/750x750/Feb2009/473611.jpg%253Fd41d&amp;w=750&amp;h=548&amp;ei=iOf9Tr-yMuyO4gSj-MSNCA&amp;zoom=1&amp;iact=rc&amp;dur=611&amp;sig=117801061299942515333&amp;page=3&amp;tbnh=http://www.google.cz/imgres?q=chromozom+obr%C3%A1zky&amp;hl=cs&amp;sa=X&amp;biw=1366&amp;bih=636&amp;tbm=isch&amp;prmd=imvns&amp;tbnid=zwoU6lEFaebiAM:&amp;imgrefurl=http://cs.wikipedia.org/wiki/Pohlavn%25C3%25AD_chromozom&amp;docid=wQFVDwAvcOjlyM&amp;imgurl=http://upload.wikimedia.org/wikipedia/commons/thumb/7/77/XY-Chromosomen.jpg/220px-XY-Chromosomen.jpg&amp;w=220&amp;h=199&amp;ei=iOf9Tr-yMuyO4gSj-MSNCA&amp;zoom=1&amp;iact=hc&amp;vpx=665&amp;vpy=364&amp;dur=1290&amp;hovh=159&amp;hovw=176&amp;tx=80&amp;ty=129&amp;sig=117801061299942515333&amp;page=7&amp;tbnh=116&amp;tbnw=130&amp;start=130&amp;ndsp=23&amp;ved=1t:429,r:19,s:130129&amp;tbnw=176&amp;start=45&amp;ndsp=19&amp;ved=1t:429,r:14,s:45&amp;tx=106&amp;ty=68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0"/>
            <a:ext cx="9036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cs.wikipedia.org/wiki/Replikace_DNA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http://cs.wikipedia.org/wiki/Down%C5%AFv_syndrom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85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1126</TotalTime>
  <Words>460</Words>
  <Application>Microsoft Office PowerPoint</Application>
  <PresentationFormat>Předvádění na obrazovce (4:3)</PresentationFormat>
  <Paragraphs>131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121</cp:revision>
  <dcterms:created xsi:type="dcterms:W3CDTF">2011-05-04T20:13:56Z</dcterms:created>
  <dcterms:modified xsi:type="dcterms:W3CDTF">2011-12-30T17:25:56Z</dcterms:modified>
</cp:coreProperties>
</file>