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81" r:id="rId2"/>
    <p:sldId id="278" r:id="rId3"/>
    <p:sldId id="279" r:id="rId4"/>
    <p:sldId id="256" r:id="rId5"/>
    <p:sldId id="257" r:id="rId6"/>
    <p:sldId id="258" r:id="rId7"/>
    <p:sldId id="259" r:id="rId8"/>
    <p:sldId id="260" r:id="rId9"/>
    <p:sldId id="280" r:id="rId10"/>
    <p:sldId id="262" r:id="rId11"/>
    <p:sldId id="269" r:id="rId12"/>
    <p:sldId id="275" r:id="rId13"/>
    <p:sldId id="287" r:id="rId14"/>
    <p:sldId id="282" r:id="rId15"/>
    <p:sldId id="283" r:id="rId16"/>
    <p:sldId id="284" r:id="rId17"/>
    <p:sldId id="285" r:id="rId18"/>
    <p:sldId id="28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7D932-F814-4F23-8C4B-6A343CC38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534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9B849-7A29-4BB1-B038-F80240B6E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727525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7ECBF-7D3C-44E4-A6D4-DE00FA71B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461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C7F39-B951-4B6A-84C6-DFAD8E263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228537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35A6C-54EE-4357-877D-9FC64E9FA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42231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0E045-88C4-4FC3-95AC-1E1D71C0E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917194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7714E-7D26-4932-BFE4-ABC3DDA825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425400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8A151-7722-4D80-BAF1-ABFEF84AF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518276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27350B-C985-41B2-94F3-D038AFC9B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999343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B0E69-862C-46AB-9835-14A29B248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964959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B482C-05A4-47D9-BF18-ADA8E549B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790912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65C82A-4C1C-480D-97B2-43908FBCE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541935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EF5F53B6-EA6E-4FFB-ABE0-1B897527E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4" r:id="rId2"/>
    <p:sldLayoutId id="2147483703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4" r:id="rId9"/>
    <p:sldLayoutId id="2147483700" r:id="rId10"/>
    <p:sldLayoutId id="2147483701" r:id="rId11"/>
    <p:sldLayoutId id="2147483705" r:id="rId12"/>
  </p:sldLayoutIdLst>
  <p:transition spd="med">
    <p:blinds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slide" Target="slide14.xml"/><Relationship Id="rId7" Type="http://schemas.openxmlformats.org/officeDocument/2006/relationships/slide" Target="slide16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5.xml"/><Relationship Id="rId4" Type="http://schemas.openxmlformats.org/officeDocument/2006/relationships/audio" Target="../media/audio1.wav"/><Relationship Id="rId9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13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13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slide" Target="slide18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Achilles_Penthesileia_BM_B209.jpg" TargetMode="External"/><Relationship Id="rId3" Type="http://schemas.openxmlformats.org/officeDocument/2006/relationships/hyperlink" Target="http://en.wikipedia.org/wiki/Ancient_Rome" TargetMode="External"/><Relationship Id="rId7" Type="http://schemas.openxmlformats.org/officeDocument/2006/relationships/hyperlink" Target="http://en.wikipedia.org/wiki/File:Netuno19b.jpg" TargetMode="External"/><Relationship Id="rId2" Type="http://schemas.openxmlformats.org/officeDocument/2006/relationships/hyperlink" Target="http://en.wikipedia.org/wiki/File:Italy_400bC_e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Temple_of_Apollo28.jpg" TargetMode="External"/><Relationship Id="rId5" Type="http://schemas.openxmlformats.org/officeDocument/2006/relationships/hyperlink" Target="http://en.wikipedia.org/wiki/Epigraphy" TargetMode="External"/><Relationship Id="rId4" Type="http://schemas.openxmlformats.org/officeDocument/2006/relationships/hyperlink" Target="http://en.wikipedia.org/wiki/Etruscan_civilization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0747" name="Group 27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Starověký Řím – Počátky města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Za hradbami věčného měs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200400"/>
            <a:ext cx="838200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Starověký Řím</a:t>
            </a:r>
            <a:br>
              <a:rPr lang="cs-CZ" dirty="0" smtClean="0"/>
            </a:br>
            <a:r>
              <a:rPr lang="cs-CZ" dirty="0" smtClean="0"/>
              <a:t>Počátky města</a:t>
            </a:r>
            <a:endParaRPr lang="cs-CZ" dirty="0"/>
          </a:p>
        </p:txBody>
      </p:sp>
      <p:sp>
        <p:nvSpPr>
          <p:cNvPr id="6148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>
                <a:solidFill>
                  <a:schemeClr val="bg1"/>
                </a:solidFill>
              </a:rPr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325272" y="2667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Vznik města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753 př. </a:t>
            </a:r>
            <a:r>
              <a:rPr lang="cs-CZ" dirty="0" err="1" smtClean="0"/>
              <a:t>Kr</a:t>
            </a:r>
            <a:r>
              <a:rPr lang="cs-CZ" dirty="0" smtClean="0"/>
              <a:t> – 476 po </a:t>
            </a:r>
            <a:r>
              <a:rPr lang="cs-CZ" dirty="0" err="1" smtClean="0"/>
              <a:t>Kr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území: Apeninský poloostrov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Kulturní přínos: latinský jazyk, náboženství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Osídlování jednotlivých oblastí: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Italikové</a:t>
            </a:r>
            <a:r>
              <a:rPr lang="cs-CZ" dirty="0" smtClean="0"/>
              <a:t> (Latinové)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Etruskové – vynikající zemědělci, řemeslníci, obchodníci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7172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127" y="1447800"/>
            <a:ext cx="4159196" cy="4953000"/>
          </a:xfrm>
        </p:spPr>
      </p:pic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2390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1524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0" y="304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61463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239000" y="228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152400" y="6539587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7010400" y="4800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Řím po vyhnání etruských králů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cs-CZ" smtClean="0"/>
              <a:t>Pověsti hovoří o rozdělení římského obyvatelstva podle výše majetku a územní příslušnosti, které zavedl římský král etruského původu Servius Tullius. Po vyhnání posledního krále se Řím v roce 510 př. Kr. stal republikou.</a:t>
            </a:r>
          </a:p>
          <a:p>
            <a:pPr eaLnBrk="1" hangingPunct="1"/>
            <a:endParaRPr lang="cs-CZ" smtClean="0"/>
          </a:p>
        </p:txBody>
      </p:sp>
      <p:pic>
        <p:nvPicPr>
          <p:cNvPr id="14340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4630" y="1935163"/>
            <a:ext cx="3625740" cy="4405312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239000" y="6400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13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6934200" y="3048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124200"/>
            <a:ext cx="358641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/>
        </p:nvSpPr>
        <p:spPr bwMode="auto">
          <a:xfrm>
            <a:off x="457200" y="3810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725" y="576263"/>
            <a:ext cx="36385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125110571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Za zakladatele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Říma byli považováni dva bratři, které odkojila vlčice. Jak se jmenovali?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Petr a Pavel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Romulus a </a:t>
                      </a:r>
                      <a:r>
                        <a:rPr lang="cs-CZ" dirty="0" err="1" smtClean="0"/>
                        <a:t>Rebus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Rochus</a:t>
                      </a:r>
                      <a:r>
                        <a:rPr lang="cs-CZ" baseline="0" dirty="0" smtClean="0"/>
                        <a:t> a Remus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Romulus a Remus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Původními obyvateli území Říma byli vzdělaní: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Dórové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Řekové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Etruskové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Féničané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Římané měli své vlastní hláskové písmo.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Od 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koho je převzali?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Etruskové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Féničané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Řekové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Arabové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79" y="2717338"/>
            <a:ext cx="1557421" cy="1854661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099" y="689021"/>
            <a:ext cx="2488308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866" y="4859397"/>
            <a:ext cx="1106893" cy="173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</a:rPr>
              <a:t>cs.wikipedia.org/wiki/Soubor:Forum_Romanum_panorama_2.jpg(</a:t>
            </a:r>
            <a:r>
              <a:rPr lang="cs-CZ" sz="1400" dirty="0" smtClean="0"/>
              <a:t>Hans E. C. </a:t>
            </a:r>
            <a:r>
              <a:rPr lang="cs-CZ" sz="1400" dirty="0" err="1" smtClean="0"/>
              <a:t>Johansson</a:t>
            </a:r>
            <a:r>
              <a:rPr lang="cs-CZ" sz="1400" dirty="0" smtClean="0"/>
              <a:t>)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en.wikipedia.org/wiki/File:Italy_400bC_en.svg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en.wikipedia.org/wiki/Etruscan_civilization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http://en.wikipedia.org/wiki/Etruscan_civilization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http://en.wikipedia.org/wiki/Etruscan_civilization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http://en.wikipedia.org/wiki/Ancient_Rome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http://en.wikipedia.org/wiki/File:Pyrrhus_route.jpg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10: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en.wikipedia.org/wiki/Epigraphy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solidFill>
                  <a:srgbClr val="FFFF00"/>
                </a:solidFill>
              </a:rPr>
              <a:t> 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en.wikipedia.org/wiki/File:Temple_of_Apollo28.jpg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en.wikipedia.org/wiki/File:Netuno19b.jpg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8"/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http://en.wikipedia.org/wiki/Epigraphy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229</TotalTime>
  <Words>375</Words>
  <Application>Microsoft Office PowerPoint</Application>
  <PresentationFormat>Předvádění na obrazovce (4:3)</PresentationFormat>
  <Paragraphs>89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Starověký Řím Počátky města</vt:lpstr>
      <vt:lpstr>Vznik města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Řím po vyhnání etruských králů</vt:lpstr>
      <vt:lpstr>Prezentace aplikace PowerPoint</vt:lpstr>
      <vt:lpstr>Prezentace aplikace PowerPoint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Milickova</cp:lastModifiedBy>
  <cp:revision>25</cp:revision>
  <cp:lastPrinted>1601-01-01T00:00:00Z</cp:lastPrinted>
  <dcterms:created xsi:type="dcterms:W3CDTF">1601-01-01T00:00:00Z</dcterms:created>
  <dcterms:modified xsi:type="dcterms:W3CDTF">2013-06-05T16:03:54Z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