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76" r:id="rId2"/>
    <p:sldId id="270" r:id="rId3"/>
    <p:sldId id="271" r:id="rId4"/>
    <p:sldId id="274" r:id="rId5"/>
    <p:sldId id="275" r:id="rId6"/>
    <p:sldId id="273" r:id="rId7"/>
    <p:sldId id="282" r:id="rId8"/>
    <p:sldId id="277" r:id="rId9"/>
    <p:sldId id="278" r:id="rId10"/>
    <p:sldId id="279" r:id="rId11"/>
    <p:sldId id="280" r:id="rId12"/>
    <p:sldId id="28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9900CC"/>
    <a:srgbClr val="660066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 varScale="1">
        <p:scale>
          <a:sx n="87" d="100"/>
          <a:sy n="87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675EE-71BE-4460-AD0C-B90BEF7FA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992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37799-107A-4455-92A4-58FE1307D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42358"/>
      </p:ext>
    </p:extLst>
  </p:cSld>
  <p:clrMapOvr>
    <a:masterClrMapping/>
  </p:clrMapOvr>
  <p:transition spd="med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E42D9-4806-4F64-9C62-858E7C746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886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038B5-7DD6-4CEC-84CE-5F9C74A75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787578"/>
      </p:ext>
    </p:extLst>
  </p:cSld>
  <p:clrMapOvr>
    <a:masterClrMapping/>
  </p:clrMapOvr>
  <p:transition spd="med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389AE-0DB4-403A-98DD-A9C87B4F8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070109"/>
      </p:ext>
    </p:extLst>
  </p:cSld>
  <p:clrMapOvr>
    <a:masterClrMapping/>
  </p:clrMapOvr>
  <p:transition spd="med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87A2B-0986-48C2-A48D-CA3EF7617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305900"/>
      </p:ext>
    </p:extLst>
  </p:cSld>
  <p:clrMapOvr>
    <a:masterClrMapping/>
  </p:clrMapOvr>
  <p:transition spd="med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18F35-1BCB-4E14-A1EA-FA111D272E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19465"/>
      </p:ext>
    </p:extLst>
  </p:cSld>
  <p:clrMapOvr>
    <a:masterClrMapping/>
  </p:clrMapOvr>
  <p:transition spd="med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F4D05-9609-4E9D-9365-178A44499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09483"/>
      </p:ext>
    </p:extLst>
  </p:cSld>
  <p:clrMapOvr>
    <a:masterClrMapping/>
  </p:clrMapOvr>
  <p:transition spd="med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5D16E2-7A71-42A6-8DF5-F89F3B05A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36255"/>
      </p:ext>
    </p:extLst>
  </p:cSld>
  <p:clrMapOvr>
    <a:masterClrMapping/>
  </p:clrMapOvr>
  <p:transition spd="med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8D758-84C1-42C2-96FB-70559C5225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416077"/>
      </p:ext>
    </p:extLst>
  </p:cSld>
  <p:clrMapOvr>
    <a:masterClrMapping/>
  </p:clrMapOvr>
  <p:transition spd="med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65747-8681-49BE-AAE0-5CF99F740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67485"/>
      </p:ext>
    </p:extLst>
  </p:cSld>
  <p:clrMapOvr>
    <a:masterClrMapping/>
  </p:clrMapOvr>
  <p:transition spd="med"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8BE40E-5AB8-49BE-8C84-B493FCA0B4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091113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06400BD-5102-4126-8F46-864AABB83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694" r:id="rId2"/>
    <p:sldLayoutId id="2147483703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4" r:id="rId9"/>
    <p:sldLayoutId id="2147483700" r:id="rId10"/>
    <p:sldLayoutId id="2147483701" r:id="rId11"/>
    <p:sldLayoutId id="2147483705" r:id="rId12"/>
  </p:sldLayoutIdLst>
  <p:transition spd="med">
    <p:blinds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" Target="slide8.xml"/><Relationship Id="rId7" Type="http://schemas.openxmlformats.org/officeDocument/2006/relationships/slide" Target="slide10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9.xml"/><Relationship Id="rId4" Type="http://schemas.openxmlformats.org/officeDocument/2006/relationships/audio" Target="../media/audio1.wav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slide" Target="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slide" Target="slide7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slide" Target="slide12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Wells_0706_054.jpg" TargetMode="External"/><Relationship Id="rId2" Type="http://schemas.openxmlformats.org/officeDocument/2006/relationships/hyperlink" Target="http://en.wikipedia.org/wiki/Ancient_Rom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Maison_punique_byrsa.jpg" TargetMode="External"/><Relationship Id="rId5" Type="http://schemas.openxmlformats.org/officeDocument/2006/relationships/hyperlink" Target="http://commons.wikimedia.org/wiki/File:Limes4-en.png" TargetMode="External"/><Relationship Id="rId4" Type="http://schemas.openxmlformats.org/officeDocument/2006/relationships/hyperlink" Target="http://en.wikipedia.org/wiki/File:Roman_Cavalry_2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3579" name="Group 27"/>
          <p:cNvGraphicFramePr>
            <a:graphicFrameLocks noGrp="1"/>
          </p:cNvGraphicFramePr>
          <p:nvPr/>
        </p:nvGraphicFramePr>
        <p:xfrm>
          <a:off x="971550" y="1989138"/>
          <a:ext cx="7345363" cy="243586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Starověký Řím – Ovládnutí Středomoří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6" descr="Za hradbami věčného měs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200400"/>
            <a:ext cx="8382000" cy="319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Starověký Řím</a:t>
            </a:r>
            <a:br>
              <a:rPr lang="cs-CZ" dirty="0" smtClean="0"/>
            </a:br>
            <a:r>
              <a:rPr lang="cs-CZ" smtClean="0"/>
              <a:t>Ovládnutí Středomoří</a:t>
            </a:r>
            <a:endParaRPr lang="cs-CZ" dirty="0"/>
          </a:p>
        </p:txBody>
      </p:sp>
      <p:sp>
        <p:nvSpPr>
          <p:cNvPr id="6148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mtClean="0">
                <a:solidFill>
                  <a:schemeClr val="bg1"/>
                </a:solidFill>
              </a:rPr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7192465" y="641796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1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7171" name="Obdélník 2"/>
          <p:cNvSpPr>
            <a:spLocks noChangeArrowheads="1"/>
          </p:cNvSpPr>
          <p:nvPr/>
        </p:nvSpPr>
        <p:spPr bwMode="auto">
          <a:xfrm>
            <a:off x="0" y="5410200"/>
            <a:ext cx="51054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Snaha Říma o ovládnutí Středomoří narazila na odpor dalších velmocí – Kartága a Makedonie</a:t>
            </a:r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3048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6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Armáda</a:t>
            </a:r>
          </a:p>
        </p:txBody>
      </p:sp>
      <p:sp>
        <p:nvSpPr>
          <p:cNvPr id="8195" name="Zástupný symbol pro obsah 11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cs-CZ" dirty="0" smtClean="0"/>
              <a:t>nejdříve obrana Říma</a:t>
            </a:r>
          </a:p>
          <a:p>
            <a:pPr eaLnBrk="1" hangingPunct="1"/>
            <a:r>
              <a:rPr lang="cs-CZ" dirty="0" smtClean="0"/>
              <a:t>později útoky na sousední kmeny</a:t>
            </a:r>
          </a:p>
          <a:p>
            <a:pPr eaLnBrk="1" hangingPunct="1"/>
            <a:r>
              <a:rPr lang="cs-CZ" dirty="0" smtClean="0"/>
              <a:t>povinnost občanů, ale také čest</a:t>
            </a:r>
          </a:p>
          <a:p>
            <a:pPr marL="0" indent="0" eaLnBrk="1" hangingPunct="1"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8196" name="Zástupný symbol pro obsah 1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575" y="1143000"/>
            <a:ext cx="3829050" cy="5105400"/>
          </a:xfrm>
        </p:spPr>
      </p:pic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7086600" y="6400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6"/>
          <p:cNvSpPr>
            <a:spLocks noGrp="1"/>
          </p:cNvSpPr>
          <p:nvPr>
            <p:ph type="title"/>
          </p:nvPr>
        </p:nvSpPr>
        <p:spPr>
          <a:xfrm>
            <a:off x="457200" y="2111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Armáda</a:t>
            </a:r>
          </a:p>
        </p:txBody>
      </p:sp>
      <p:sp>
        <p:nvSpPr>
          <p:cNvPr id="9219" name="Zástupný symbol pro obsah 11"/>
          <p:cNvSpPr>
            <a:spLocks noGrp="1"/>
          </p:cNvSpPr>
          <p:nvPr>
            <p:ph sz="half" idx="1"/>
          </p:nvPr>
        </p:nvSpPr>
        <p:spPr>
          <a:xfrm>
            <a:off x="420771" y="1295400"/>
            <a:ext cx="4038600" cy="443388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/>
              <a:t>organizace: </a:t>
            </a:r>
          </a:p>
          <a:p>
            <a:pPr eaLnBrk="1" hangingPunct="1"/>
            <a:r>
              <a:rPr lang="cs-CZ" dirty="0" smtClean="0"/>
              <a:t>legie</a:t>
            </a:r>
          </a:p>
          <a:p>
            <a:pPr eaLnBrk="1" hangingPunct="1"/>
            <a:r>
              <a:rPr lang="cs-CZ" dirty="0" smtClean="0"/>
              <a:t>setnina (pěší, jezdci, námořní vojsko)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9221" name="Zástupný symbol pro obsah 1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200" y="211138"/>
            <a:ext cx="3479641" cy="4763796"/>
          </a:xfrm>
        </p:spPr>
      </p:pic>
      <p:pic>
        <p:nvPicPr>
          <p:cNvPr id="9222" name="Zástupný symbol pro obsah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2000" y="3208421"/>
            <a:ext cx="3505200" cy="350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2979821" y="231191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  <p:sp>
        <p:nvSpPr>
          <p:cNvPr id="8" name="Zástupný symbol pro zápatí 4"/>
          <p:cNvSpPr>
            <a:spLocks noGrp="1"/>
          </p:cNvSpPr>
          <p:nvPr/>
        </p:nvSpPr>
        <p:spPr bwMode="auto">
          <a:xfrm>
            <a:off x="4648200" y="6211095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7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10243" name="Obdélník 2"/>
          <p:cNvSpPr>
            <a:spLocks noChangeArrowheads="1"/>
          </p:cNvSpPr>
          <p:nvPr/>
        </p:nvSpPr>
        <p:spPr bwMode="auto">
          <a:xfrm>
            <a:off x="3962400" y="1219200"/>
            <a:ext cx="3378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Punské války  264 – 146 př. Kr</a:t>
            </a:r>
            <a:r>
              <a:rPr lang="cs-CZ"/>
              <a:t>.</a:t>
            </a:r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7162800" y="1524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867447373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Jak se nazývá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soustava pevností chránící hranice Římské říši před barbary?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obranný val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římské hradby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Limes</a:t>
                      </a:r>
                      <a:r>
                        <a:rPr lang="cs-CZ" b="0" baseline="0" dirty="0" smtClean="0"/>
                        <a:t> Romanus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hraniční pevnosti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Římané zpočátku považovali službu v armádě za: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trest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nepříjemnost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občanskou poctu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otroctví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Město Kartágo bylo hlavním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soupeřem Říma a leží na pobřeží: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Řecka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Sicílie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Francie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severní Afriky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870" y="2678303"/>
            <a:ext cx="1462260" cy="194968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7" action="ppaction://hlinksldjump">
              <a:snd r:embed="rId6" name="applaus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479" y="689021"/>
            <a:ext cx="2009547" cy="186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99" y="4948350"/>
            <a:ext cx="2077028" cy="1557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http://cs.wikipedia.org/wiki/Soubor:Forum_Romanum_panorama_2.jpg(</a:t>
            </a:r>
            <a:r>
              <a:rPr lang="cs-CZ" sz="1400" dirty="0"/>
              <a:t>Hans E. C. </a:t>
            </a:r>
            <a:r>
              <a:rPr lang="cs-CZ" sz="1400" dirty="0" err="1" smtClean="0"/>
              <a:t>Johansson</a:t>
            </a:r>
            <a:r>
              <a:rPr lang="cs-CZ" sz="1400" dirty="0" smtClean="0"/>
              <a:t>)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en.wikipedia.org/wiki/Ancient_Rome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en.wikipedia.org/wiki/File:Wells_0706_054.jpg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</a:rPr>
              <a:t>http://en.wikipedia.org/wiki/Praetorian_Guard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en.wikipedia.org/wiki/File:Roman_Cavalry_2.jpg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http://fr.wikipedia.org/wiki/Civilisation_carthaginoise</a:t>
            </a:r>
          </a:p>
          <a:p>
            <a:pPr marL="0" indent="0" eaLnBrk="1" hangingPunct="1">
              <a:buNone/>
            </a:pPr>
            <a:endParaRPr lang="cs-CZ" sz="1400" dirty="0" smtClean="0">
              <a:solidFill>
                <a:srgbClr val="FFFF00"/>
              </a:solidFill>
            </a:endParaRPr>
          </a:p>
          <a:p>
            <a:pPr marL="0" indent="0" eaLnBrk="1" hangingPunct="1">
              <a:buNone/>
            </a:pP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commons.wikimedia.org/wiki/File:Limes4-en.png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en.wikipedia.org/wiki/File:Wells_0706_054.jpg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c)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commons.wikimedia.org/wiki/File:Maison_punique_byrsa.jpg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204</TotalTime>
  <Words>320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Starověký Řím Ovládnutí Středomoří</vt:lpstr>
      <vt:lpstr>Prezentace aplikace PowerPoint</vt:lpstr>
      <vt:lpstr>Armáda</vt:lpstr>
      <vt:lpstr>Armáda</vt:lpstr>
      <vt:lpstr>Prezentace aplikace PowerPoint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Miličková</dc:creator>
  <cp:lastModifiedBy>Milickova</cp:lastModifiedBy>
  <cp:revision>31</cp:revision>
  <cp:lastPrinted>1601-01-01T00:00:00Z</cp:lastPrinted>
  <dcterms:created xsi:type="dcterms:W3CDTF">1601-01-01T00:00:00Z</dcterms:created>
  <dcterms:modified xsi:type="dcterms:W3CDTF">2013-06-05T16:14:06Z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