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70" r:id="rId11"/>
    <p:sldId id="265" r:id="rId12"/>
    <p:sldId id="266" r:id="rId13"/>
    <p:sldId id="267" r:id="rId14"/>
    <p:sldId id="268" r:id="rId15"/>
    <p:sldId id="269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F7F62E-6EA6-40AD-9FF1-4E89D7A23C54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5DB4EE-A4CA-447C-B5F7-E131D77469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40913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E40EE6-184C-4019-9374-273C6D03AE54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613399-6BC9-48E6-8FAD-A812B1F843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32066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3E9A8F-7347-40BE-8300-C08BE3025C62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20653C-38A8-4F31-BD14-7624304D58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97210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01BE29-27F9-4692-9B3F-932A71B9E83F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A36874-0671-46B4-A280-E0F78D5D7D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2220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4EAEC9-3397-4604-8DFB-E7DC370A614F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7E46A7-E708-46E9-9522-77C54DB4C8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80071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AFC410-AFB4-4238-A457-5F526BAABBE8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993B0A-F5E4-416D-9C13-436DDDB776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91299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6EE5AE-A5EA-4B22-8427-765A6E38D6D1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D3153F-A97F-4975-801F-83090B5247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42443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8F43A9-B79E-4ED6-94BE-1967B35FF6E1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3802A1-1C49-44EF-8208-E2892492CA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59034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4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ravoúhlý trojúhelník 5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olný tvar 6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FBFBD2-F6BD-40E2-8C9D-9CB95CA56629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C5F2B0-EDB2-4611-9F4B-AE1549DD1D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97252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1B44E1-AABF-4B47-BCA8-6E7BED481F03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8DE82F-4D54-4519-86ED-CC2E6C4B1B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82692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968A84-522C-4CCD-AEF6-9661BDD9C53E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257859-74B1-4A22-AFD5-31C8B001FC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38949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48B24B-A6B3-4455-9653-226E349246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694778"/>
      </p:ext>
    </p:extLst>
  </p:cSld>
  <p:clrMapOvr>
    <a:masterClrMapping/>
  </p:clrMapOvr>
  <p:transition spd="med">
    <p:blinds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21B3624-179A-4531-9BC6-A9704A64222D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181D52C-3C85-4272-BC6A-7B792D6BC3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89" r:id="rId2"/>
    <p:sldLayoutId id="2147483698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9" r:id="rId9"/>
    <p:sldLayoutId id="2147483695" r:id="rId10"/>
    <p:sldLayoutId id="2147483696" r:id="rId11"/>
    <p:sldLayoutId id="2147483700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slide" Target="slide11.xml"/><Relationship Id="rId7" Type="http://schemas.openxmlformats.org/officeDocument/2006/relationships/slide" Target="slide13.xml"/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12.xml"/><Relationship Id="rId6" Type="http://schemas.openxmlformats.org/officeDocument/2006/relationships/audio" Target="../media/audio2.wav"/><Relationship Id="rId5" Type="http://schemas.openxmlformats.org/officeDocument/2006/relationships/slide" Target="slide12.xml"/><Relationship Id="rId4" Type="http://schemas.openxmlformats.org/officeDocument/2006/relationships/audio" Target="../media/audio1.wav"/><Relationship Id="rId9" Type="http://schemas.openxmlformats.org/officeDocument/2006/relationships/image" Target="../media/image1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slide" Target="slide10.xml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slide" Target="slide10.xml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slide" Target="slide15.xml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Scipio.jpg" TargetMode="External"/><Relationship Id="rId3" Type="http://schemas.openxmlformats.org/officeDocument/2006/relationships/hyperlink" Target="http://cs.wikipedia.org/wiki/Soubor:HannibalFrescoCapitolinec1510.jpg" TargetMode="External"/><Relationship Id="rId7" Type="http://schemas.openxmlformats.org/officeDocument/2006/relationships/hyperlink" Target="http://en.wikipedia.org/wiki/File:Zama.jpg" TargetMode="External"/><Relationship Id="rId2" Type="http://schemas.openxmlformats.org/officeDocument/2006/relationships/hyperlink" Target="http://en.wikipedia.org/wiki/File:Carthaginianempire.PN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en.wikipedia.org/wiki/File:The_battle_of_Cannae.jpg" TargetMode="External"/><Relationship Id="rId11" Type="http://schemas.openxmlformats.org/officeDocument/2006/relationships/hyperlink" Target="http://en.wikipedia.org/wiki/File:Hannibal3.jpg" TargetMode="External"/><Relationship Id="rId5" Type="http://schemas.openxmlformats.org/officeDocument/2006/relationships/hyperlink" Target="http://en.wikipedia.org/wiki/File:Battle_cannae_destruction.gif" TargetMode="External"/><Relationship Id="rId10" Type="http://schemas.openxmlformats.org/officeDocument/2006/relationships/hyperlink" Target="http://cs.wikipedia.org/wiki/Soubor:Expansion_of_Rome,_2nd_century_BC.gif" TargetMode="External"/><Relationship Id="rId4" Type="http://schemas.openxmlformats.org/officeDocument/2006/relationships/hyperlink" Target="http://en.wikipedia.org/wiki/File:Hannibal_route_of_invasion.gif" TargetMode="External"/><Relationship Id="rId9" Type="http://schemas.openxmlformats.org/officeDocument/2006/relationships/hyperlink" Target="http://en.wikipedia.org/wiki/File:Tunisie_Carthage_Ruines_08.JPG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80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81" name="Picture 5" descr="LOGO_obdelnik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4602" name="Group 26"/>
          <p:cNvGraphicFramePr>
            <a:graphicFrameLocks noGrp="1"/>
          </p:cNvGraphicFramePr>
          <p:nvPr/>
        </p:nvGraphicFramePr>
        <p:xfrm>
          <a:off x="971550" y="1989138"/>
          <a:ext cx="7345363" cy="2204403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Gertruda Miličková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Starověký Řím – Punské války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Nejstarší civilizace, kořeny evropské civilizace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ln>
            <a:miter lim="800000"/>
            <a:headEnd/>
            <a:tailEnd/>
          </a:ln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Starověký Řím</a:t>
            </a:r>
            <a:br>
              <a:rPr lang="cs-CZ" dirty="0" smtClean="0"/>
            </a:br>
            <a:r>
              <a:rPr lang="cs-CZ" dirty="0" smtClean="0"/>
              <a:t>Punské války</a:t>
            </a:r>
            <a:endParaRPr lang="cs-CZ" dirty="0"/>
          </a:p>
        </p:txBody>
      </p:sp>
      <p:sp>
        <p:nvSpPr>
          <p:cNvPr id="5123" name="Podnadpis 4"/>
          <p:cNvSpPr>
            <a:spLocks noGrp="1"/>
          </p:cNvSpPr>
          <p:nvPr>
            <p:ph type="subTitle" idx="1"/>
          </p:nvPr>
        </p:nvSpPr>
        <p:spPr>
          <a:xfrm>
            <a:off x="533400" y="3228975"/>
            <a:ext cx="7854950" cy="1752600"/>
          </a:xfrm>
        </p:spPr>
        <p:txBody>
          <a:bodyPr/>
          <a:lstStyle/>
          <a:p>
            <a:pPr marR="0" eaLnBrk="1" hangingPunct="1"/>
            <a:r>
              <a:rPr lang="cs-CZ" smtClean="0"/>
              <a:t>6. ročník ZŠ</a:t>
            </a:r>
          </a:p>
        </p:txBody>
      </p:sp>
      <p:pic>
        <p:nvPicPr>
          <p:cNvPr id="5124" name="Picture 2" descr="Soubor:HannibalTheCarthaginia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348880"/>
            <a:ext cx="3168650" cy="4162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ástupný symbol pro zápatí 4"/>
          <p:cNvSpPr>
            <a:spLocks noGrp="1"/>
          </p:cNvSpPr>
          <p:nvPr/>
        </p:nvSpPr>
        <p:spPr bwMode="auto">
          <a:xfrm>
            <a:off x="4355976" y="5935935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3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Průběh punských válek</a:t>
            </a:r>
          </a:p>
        </p:txBody>
      </p:sp>
      <p:sp>
        <p:nvSpPr>
          <p:cNvPr id="6147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920875"/>
            <a:ext cx="3827463" cy="4433888"/>
          </a:xfrm>
        </p:spPr>
        <p:txBody>
          <a:bodyPr/>
          <a:lstStyle/>
          <a:p>
            <a:pPr eaLnBrk="1" hangingPunct="1"/>
            <a:r>
              <a:rPr lang="cs-CZ" sz="2400" b="1" dirty="0" smtClean="0"/>
              <a:t>První punská válka </a:t>
            </a:r>
          </a:p>
          <a:p>
            <a:pPr eaLnBrk="1" hangingPunct="1"/>
            <a:r>
              <a:rPr lang="cs-CZ" sz="2400" dirty="0" smtClean="0"/>
              <a:t>264 – 241 př. Kr. </a:t>
            </a:r>
          </a:p>
          <a:p>
            <a:pPr eaLnBrk="1" hangingPunct="1"/>
            <a:r>
              <a:rPr lang="cs-CZ" sz="2400" dirty="0" smtClean="0"/>
              <a:t>boj o Sicílii</a:t>
            </a:r>
          </a:p>
          <a:p>
            <a:pPr eaLnBrk="1" hangingPunct="1"/>
            <a:endParaRPr lang="cs-CZ" dirty="0" smtClean="0"/>
          </a:p>
        </p:txBody>
      </p:sp>
      <p:pic>
        <p:nvPicPr>
          <p:cNvPr id="6148" name="Zástupný symbol pro obsah 8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3373462"/>
            <a:ext cx="3528392" cy="3313044"/>
          </a:xfrm>
        </p:spPr>
      </p:pic>
      <p:pic>
        <p:nvPicPr>
          <p:cNvPr id="6149" name="Picture 2" descr="Soubor:HannibalTheCarthaginia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1125538"/>
            <a:ext cx="2762250" cy="3629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0" name="Obdélník 11"/>
          <p:cNvSpPr>
            <a:spLocks noChangeArrowheads="1"/>
          </p:cNvSpPr>
          <p:nvPr/>
        </p:nvSpPr>
        <p:spPr bwMode="auto">
          <a:xfrm>
            <a:off x="5651500" y="4797425"/>
            <a:ext cx="3313113" cy="922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>
                <a:latin typeface="Constantia" pitchFamily="18" charset="0"/>
              </a:rPr>
              <a:t>Hannibalova mramorová busta z Capuy, patrně vyhotovená za jeho života</a:t>
            </a:r>
          </a:p>
        </p:txBody>
      </p:sp>
      <p:sp>
        <p:nvSpPr>
          <p:cNvPr id="7" name="Zástupný symbol pro zápatí 4"/>
          <p:cNvSpPr>
            <a:spLocks noGrp="1"/>
          </p:cNvSpPr>
          <p:nvPr/>
        </p:nvSpPr>
        <p:spPr bwMode="auto">
          <a:xfrm>
            <a:off x="5837764" y="6237312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3 </a:t>
            </a:r>
          </a:p>
        </p:txBody>
      </p:sp>
      <p:sp>
        <p:nvSpPr>
          <p:cNvPr id="8" name="Zástupný symbol pro zápatí 4"/>
          <p:cNvSpPr>
            <a:spLocks noGrp="1"/>
          </p:cNvSpPr>
          <p:nvPr/>
        </p:nvSpPr>
        <p:spPr bwMode="auto">
          <a:xfrm>
            <a:off x="3275856" y="2796381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3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Průběh punských válek</a:t>
            </a:r>
          </a:p>
        </p:txBody>
      </p:sp>
      <p:sp>
        <p:nvSpPr>
          <p:cNvPr id="7171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920875"/>
            <a:ext cx="3827463" cy="4433888"/>
          </a:xfrm>
        </p:spPr>
        <p:txBody>
          <a:bodyPr/>
          <a:lstStyle/>
          <a:p>
            <a:pPr eaLnBrk="1" hangingPunct="1"/>
            <a:r>
              <a:rPr lang="cs-CZ" sz="2400" b="1" dirty="0" smtClean="0"/>
              <a:t>Druhá punská válka </a:t>
            </a:r>
          </a:p>
          <a:p>
            <a:pPr eaLnBrk="1" hangingPunct="1"/>
            <a:r>
              <a:rPr lang="cs-CZ" sz="2400" dirty="0" smtClean="0"/>
              <a:t>218 – 201 př. Kr.</a:t>
            </a:r>
          </a:p>
          <a:p>
            <a:pPr eaLnBrk="1" hangingPunct="1"/>
            <a:r>
              <a:rPr lang="cs-CZ" sz="2400" dirty="0" smtClean="0"/>
              <a:t>Hispánie, Řím, Kartágo</a:t>
            </a:r>
          </a:p>
          <a:p>
            <a:pPr eaLnBrk="1" hangingPunct="1"/>
            <a:r>
              <a:rPr lang="cs-CZ" sz="2400" dirty="0" smtClean="0"/>
              <a:t>tažení přes Alpy, </a:t>
            </a:r>
            <a:r>
              <a:rPr lang="cs-CZ" sz="2400" dirty="0" smtClean="0"/>
              <a:t>Hannibal</a:t>
            </a:r>
            <a:endParaRPr lang="cs-CZ" sz="2400" dirty="0" smtClean="0"/>
          </a:p>
          <a:p>
            <a:pPr eaLnBrk="1" hangingPunct="1"/>
            <a:r>
              <a:rPr lang="cs-CZ" sz="2400" dirty="0" smtClean="0"/>
              <a:t>bitva u Kann – Řím poražen</a:t>
            </a:r>
          </a:p>
          <a:p>
            <a:pPr eaLnBrk="1" hangingPunct="1"/>
            <a:r>
              <a:rPr lang="cs-CZ" sz="2400" dirty="0" smtClean="0"/>
              <a:t>po vylodění Římanů v Africe bylo Kartágo poraženo u </a:t>
            </a:r>
            <a:r>
              <a:rPr lang="cs-CZ" sz="2400" dirty="0" err="1" smtClean="0"/>
              <a:t>Zamy</a:t>
            </a:r>
            <a:r>
              <a:rPr lang="cs-CZ" sz="2400" dirty="0" smtClean="0"/>
              <a:t> 202 př. Kr.</a:t>
            </a:r>
          </a:p>
          <a:p>
            <a:pPr eaLnBrk="1" hangingPunct="1"/>
            <a:endParaRPr lang="cs-CZ" dirty="0" smtClean="0"/>
          </a:p>
        </p:txBody>
      </p:sp>
      <p:sp>
        <p:nvSpPr>
          <p:cNvPr id="7172" name="Obdélník 11"/>
          <p:cNvSpPr>
            <a:spLocks noChangeArrowheads="1"/>
          </p:cNvSpPr>
          <p:nvPr/>
        </p:nvSpPr>
        <p:spPr bwMode="auto">
          <a:xfrm>
            <a:off x="5580063" y="5516563"/>
            <a:ext cx="331311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>
                <a:latin typeface="Constantia" pitchFamily="18" charset="0"/>
              </a:rPr>
              <a:t>Kapitolská freska s Hannibalem překračujícím Alpy</a:t>
            </a:r>
          </a:p>
        </p:txBody>
      </p:sp>
      <p:pic>
        <p:nvPicPr>
          <p:cNvPr id="7173" name="Zástupný symbol pro obsah 7" descr="800px-HannibalFrescoCapitolinec1510.jpg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356100" y="1916113"/>
            <a:ext cx="4511675" cy="3384550"/>
          </a:xfrm>
        </p:spPr>
      </p:pic>
      <p:sp>
        <p:nvSpPr>
          <p:cNvPr id="6" name="Zástupný symbol pro zápatí 4"/>
          <p:cNvSpPr>
            <a:spLocks noGrp="1"/>
          </p:cNvSpPr>
          <p:nvPr/>
        </p:nvSpPr>
        <p:spPr bwMode="auto">
          <a:xfrm>
            <a:off x="7020272" y="1484784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8195" name="Zástupný symbol pro obsah 6" descr="793px-Hannibal_route_of_invasion.gif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064625" cy="6858000"/>
          </a:xfrm>
        </p:spPr>
      </p:pic>
      <p:sp>
        <p:nvSpPr>
          <p:cNvPr id="8196" name="Obdélník 7"/>
          <p:cNvSpPr>
            <a:spLocks noChangeArrowheads="1"/>
          </p:cNvSpPr>
          <p:nvPr/>
        </p:nvSpPr>
        <p:spPr bwMode="auto">
          <a:xfrm>
            <a:off x="0" y="5876925"/>
            <a:ext cx="5184775" cy="73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endParaRPr lang="pt-BR">
              <a:latin typeface="Constantia" pitchFamily="18" charset="0"/>
            </a:endParaRPr>
          </a:p>
          <a:p>
            <a:r>
              <a:rPr lang="pt-BR" sz="2400">
                <a:latin typeface="Constantia" pitchFamily="18" charset="0"/>
              </a:rPr>
              <a:t>Trasa Hannibalovy invaze do Itálie</a:t>
            </a:r>
          </a:p>
        </p:txBody>
      </p:sp>
      <p:sp>
        <p:nvSpPr>
          <p:cNvPr id="5" name="Zástupný symbol pro zápatí 4"/>
          <p:cNvSpPr>
            <a:spLocks noGrp="1"/>
          </p:cNvSpPr>
          <p:nvPr/>
        </p:nvSpPr>
        <p:spPr bwMode="auto">
          <a:xfrm>
            <a:off x="7092280" y="332656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3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Bitva u Kann</a:t>
            </a:r>
          </a:p>
        </p:txBody>
      </p:sp>
      <p:pic>
        <p:nvPicPr>
          <p:cNvPr id="9219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8943" y="1833563"/>
            <a:ext cx="6530881" cy="5024437"/>
          </a:xfrm>
        </p:spPr>
      </p:pic>
      <p:pic>
        <p:nvPicPr>
          <p:cNvPr id="9220" name="Zástupný symbol pro obsah 6" descr="The_battle_of_Cannae.jpg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8313" y="1412875"/>
            <a:ext cx="3095625" cy="3103563"/>
          </a:xfrm>
        </p:spPr>
      </p:pic>
      <p:sp>
        <p:nvSpPr>
          <p:cNvPr id="9221" name="Obdélník 14"/>
          <p:cNvSpPr>
            <a:spLocks noChangeArrowheads="1"/>
          </p:cNvSpPr>
          <p:nvPr/>
        </p:nvSpPr>
        <p:spPr bwMode="auto">
          <a:xfrm>
            <a:off x="6516688" y="3284538"/>
            <a:ext cx="2376487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>
                <a:latin typeface="Constantia" pitchFamily="18" charset="0"/>
              </a:rPr>
              <a:t>Bitva u Kann – středověká představa a nákres bitvy, v níž byl Řím poražen</a:t>
            </a:r>
          </a:p>
        </p:txBody>
      </p:sp>
      <p:sp>
        <p:nvSpPr>
          <p:cNvPr id="6" name="Zástupný symbol pro zápatí 4"/>
          <p:cNvSpPr>
            <a:spLocks noGrp="1"/>
          </p:cNvSpPr>
          <p:nvPr/>
        </p:nvSpPr>
        <p:spPr bwMode="auto">
          <a:xfrm>
            <a:off x="7384900" y="1196752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6</a:t>
            </a:r>
          </a:p>
        </p:txBody>
      </p:sp>
      <p:sp>
        <p:nvSpPr>
          <p:cNvPr id="7" name="Zástupný symbol pro zápatí 4"/>
          <p:cNvSpPr>
            <a:spLocks noGrp="1"/>
          </p:cNvSpPr>
          <p:nvPr/>
        </p:nvSpPr>
        <p:spPr bwMode="auto">
          <a:xfrm>
            <a:off x="539552" y="4725144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3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Bitva u </a:t>
            </a:r>
            <a:r>
              <a:rPr lang="cs-CZ" dirty="0" err="1" smtClean="0"/>
              <a:t>Zamy</a:t>
            </a:r>
            <a:endParaRPr lang="cs-CZ" dirty="0" smtClean="0"/>
          </a:p>
        </p:txBody>
      </p:sp>
      <p:sp>
        <p:nvSpPr>
          <p:cNvPr id="10243" name="Obdélník 14"/>
          <p:cNvSpPr>
            <a:spLocks noChangeArrowheads="1"/>
          </p:cNvSpPr>
          <p:nvPr/>
        </p:nvSpPr>
        <p:spPr bwMode="auto">
          <a:xfrm>
            <a:off x="6840538" y="5084763"/>
            <a:ext cx="2303462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dirty="0">
                <a:latin typeface="Constantia" pitchFamily="18" charset="0"/>
              </a:rPr>
              <a:t>Bitva u </a:t>
            </a:r>
            <a:r>
              <a:rPr lang="cs-CZ" dirty="0" err="1" smtClean="0">
                <a:latin typeface="Constantia" pitchFamily="18" charset="0"/>
              </a:rPr>
              <a:t>Zamy</a:t>
            </a:r>
            <a:r>
              <a:rPr lang="cs-CZ" dirty="0" smtClean="0">
                <a:latin typeface="Constantia" pitchFamily="18" charset="0"/>
              </a:rPr>
              <a:t> </a:t>
            </a:r>
            <a:r>
              <a:rPr lang="cs-CZ" dirty="0">
                <a:latin typeface="Constantia" pitchFamily="18" charset="0"/>
              </a:rPr>
              <a:t>– středověká představa a portrét mladého </a:t>
            </a:r>
            <a:r>
              <a:rPr lang="cs-CZ" dirty="0" err="1">
                <a:latin typeface="Constantia" pitchFamily="18" charset="0"/>
              </a:rPr>
              <a:t>Scipia</a:t>
            </a:r>
            <a:r>
              <a:rPr lang="cs-CZ" dirty="0">
                <a:latin typeface="Constantia" pitchFamily="18" charset="0"/>
              </a:rPr>
              <a:t> </a:t>
            </a:r>
            <a:r>
              <a:rPr lang="cs-CZ" dirty="0" err="1">
                <a:latin typeface="Constantia" pitchFamily="18" charset="0"/>
              </a:rPr>
              <a:t>Africana</a:t>
            </a:r>
            <a:endParaRPr lang="cs-CZ" dirty="0">
              <a:latin typeface="Constantia" pitchFamily="18" charset="0"/>
            </a:endParaRPr>
          </a:p>
        </p:txBody>
      </p:sp>
      <p:pic>
        <p:nvPicPr>
          <p:cNvPr id="10244" name="Zástupný symbol pro obsah 11" descr="Zama.jpg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3850" y="1268413"/>
            <a:ext cx="6356350" cy="5184775"/>
          </a:xfrm>
        </p:spPr>
      </p:pic>
      <p:pic>
        <p:nvPicPr>
          <p:cNvPr id="10245" name="Zástupný symbol pro obsah 12" descr="Scipio.jpg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580063" y="1125538"/>
            <a:ext cx="3348037" cy="3816350"/>
          </a:xfrm>
        </p:spPr>
      </p:pic>
      <p:sp>
        <p:nvSpPr>
          <p:cNvPr id="6" name="Zástupný symbol pro zápatí 4"/>
          <p:cNvSpPr>
            <a:spLocks noGrp="1"/>
          </p:cNvSpPr>
          <p:nvPr/>
        </p:nvSpPr>
        <p:spPr bwMode="auto">
          <a:xfrm>
            <a:off x="7252494" y="692696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9</a:t>
            </a:r>
          </a:p>
        </p:txBody>
      </p:sp>
      <p:sp>
        <p:nvSpPr>
          <p:cNvPr id="7" name="Zástupný symbol pro zápatí 4"/>
          <p:cNvSpPr>
            <a:spLocks noGrp="1"/>
          </p:cNvSpPr>
          <p:nvPr/>
        </p:nvSpPr>
        <p:spPr bwMode="auto">
          <a:xfrm>
            <a:off x="323528" y="6453336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3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Průběh punských válek</a:t>
            </a:r>
          </a:p>
        </p:txBody>
      </p:sp>
      <p:sp>
        <p:nvSpPr>
          <p:cNvPr id="11267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920875"/>
            <a:ext cx="3827463" cy="4433888"/>
          </a:xfrm>
        </p:spPr>
        <p:txBody>
          <a:bodyPr/>
          <a:lstStyle/>
          <a:p>
            <a:pPr eaLnBrk="1" hangingPunct="1"/>
            <a:r>
              <a:rPr lang="cs-CZ" sz="2400" b="1" smtClean="0"/>
              <a:t>Třetí punská válka </a:t>
            </a:r>
          </a:p>
          <a:p>
            <a:pPr eaLnBrk="1" hangingPunct="1"/>
            <a:r>
              <a:rPr lang="cs-CZ" sz="2400" smtClean="0"/>
              <a:t>válka 149 – 146 př. Kr. </a:t>
            </a:r>
          </a:p>
          <a:p>
            <a:pPr eaLnBrk="1" hangingPunct="1"/>
            <a:r>
              <a:rPr lang="cs-CZ" sz="2400" smtClean="0"/>
              <a:t>zničení Kartága</a:t>
            </a:r>
          </a:p>
          <a:p>
            <a:pPr eaLnBrk="1" hangingPunct="1">
              <a:buFont typeface="Wingdings 2" pitchFamily="18" charset="2"/>
              <a:buNone/>
            </a:pPr>
            <a:endParaRPr lang="cs-CZ" sz="2400" smtClean="0"/>
          </a:p>
          <a:p>
            <a:pPr eaLnBrk="1" hangingPunct="1"/>
            <a:endParaRPr lang="cs-CZ" smtClean="0"/>
          </a:p>
        </p:txBody>
      </p:sp>
      <p:sp>
        <p:nvSpPr>
          <p:cNvPr id="11268" name="Obdélník 11"/>
          <p:cNvSpPr>
            <a:spLocks noChangeArrowheads="1"/>
          </p:cNvSpPr>
          <p:nvPr/>
        </p:nvSpPr>
        <p:spPr bwMode="auto">
          <a:xfrm>
            <a:off x="5508625" y="6021388"/>
            <a:ext cx="33115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>
                <a:latin typeface="Constantia" pitchFamily="18" charset="0"/>
              </a:rPr>
              <a:t>Kartágo – přístav a jeho trosky</a:t>
            </a:r>
          </a:p>
        </p:txBody>
      </p:sp>
      <p:pic>
        <p:nvPicPr>
          <p:cNvPr id="11269" name="Zástupný symbol pro obsah 10" descr="800px-Tunisie_Carthage_Ruines_08.jpg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427538" y="1484313"/>
            <a:ext cx="4440237" cy="2952750"/>
          </a:xfrm>
        </p:spPr>
      </p:pic>
      <p:pic>
        <p:nvPicPr>
          <p:cNvPr id="11270" name="Zástupný symbol pro obsah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5576" y="3303434"/>
            <a:ext cx="3598320" cy="33713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Zástupný symbol pro zápatí 4"/>
          <p:cNvSpPr>
            <a:spLocks noGrp="1"/>
          </p:cNvSpPr>
          <p:nvPr/>
        </p:nvSpPr>
        <p:spPr bwMode="auto">
          <a:xfrm>
            <a:off x="5684837" y="6387496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10</a:t>
            </a:r>
          </a:p>
        </p:txBody>
      </p:sp>
      <p:sp>
        <p:nvSpPr>
          <p:cNvPr id="8" name="Zástupný symbol pro zápatí 4"/>
          <p:cNvSpPr>
            <a:spLocks noGrp="1"/>
          </p:cNvSpPr>
          <p:nvPr/>
        </p:nvSpPr>
        <p:spPr bwMode="auto">
          <a:xfrm>
            <a:off x="7340600" y="4509120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11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2492896"/>
            <a:ext cx="4498119" cy="3455873"/>
          </a:xfrm>
        </p:spPr>
      </p:pic>
      <p:sp>
        <p:nvSpPr>
          <p:cNvPr id="12291" name="Nadpis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Řím ovládl zcela Středomoří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875"/>
            <a:ext cx="4038600" cy="4433888"/>
          </a:xfrm>
        </p:spPr>
        <p:txBody>
          <a:bodyPr>
            <a:normAutofit fontScale="77500" lnSpcReduction="20000"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800" dirty="0" smtClean="0"/>
              <a:t>Do poloviny 2. století př. </a:t>
            </a:r>
            <a:r>
              <a:rPr lang="cs-CZ" sz="2800" dirty="0" err="1" smtClean="0"/>
              <a:t>Kr</a:t>
            </a:r>
            <a:r>
              <a:rPr lang="cs-CZ" sz="2800" dirty="0" smtClean="0"/>
              <a:t>. ovládl Řím značnou část Středomoří a dobytá území proměnil v provincie. 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800" dirty="0" smtClean="0"/>
              <a:t>Vytvořil základy rozsáhlé světové říše, pro jejíž označení se užívá také výraz </a:t>
            </a:r>
            <a:r>
              <a:rPr lang="cs-CZ" sz="2800" dirty="0" err="1" smtClean="0"/>
              <a:t>imperium</a:t>
            </a:r>
            <a:r>
              <a:rPr lang="cs-CZ" sz="2800" dirty="0" smtClean="0"/>
              <a:t> ve spojení s přídavným jménem </a:t>
            </a:r>
            <a:r>
              <a:rPr lang="cs-CZ" sz="2800" dirty="0" smtClean="0"/>
              <a:t>Romanus </a:t>
            </a:r>
            <a:r>
              <a:rPr lang="cs-CZ" sz="2800" dirty="0" smtClean="0"/>
              <a:t>(římský).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sz="2800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800" dirty="0" smtClean="0"/>
              <a:t>Spojení </a:t>
            </a:r>
            <a:r>
              <a:rPr lang="cs-CZ" sz="2800" b="1" dirty="0" err="1" smtClean="0"/>
              <a:t>imperium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Romanum</a:t>
            </a:r>
            <a:r>
              <a:rPr lang="cs-CZ" sz="2800" dirty="0" smtClean="0"/>
              <a:t> překládáme </a:t>
            </a:r>
            <a:r>
              <a:rPr lang="cs-CZ" sz="2800" b="1" dirty="0" smtClean="0"/>
              <a:t>římská </a:t>
            </a:r>
            <a:r>
              <a:rPr lang="cs-CZ" sz="2800" b="1" dirty="0" smtClean="0"/>
              <a:t>říše.</a:t>
            </a:r>
            <a:endParaRPr lang="cs-CZ" sz="2800" dirty="0" smtClean="0"/>
          </a:p>
        </p:txBody>
      </p:sp>
      <p:sp>
        <p:nvSpPr>
          <p:cNvPr id="5" name="Zástupný symbol pro zápatí 4"/>
          <p:cNvSpPr>
            <a:spLocks noGrp="1"/>
          </p:cNvSpPr>
          <p:nvPr/>
        </p:nvSpPr>
        <p:spPr bwMode="auto">
          <a:xfrm>
            <a:off x="7236296" y="6093990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12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9" name="Zástupný symbol pro obsah 2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120215669"/>
              </p:ext>
            </p:extLst>
          </p:nvPr>
        </p:nvGraphicFramePr>
        <p:xfrm>
          <a:off x="0" y="28433"/>
          <a:ext cx="9144000" cy="6790134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3048000"/>
                <a:gridCol w="3200400"/>
                <a:gridCol w="2895600"/>
              </a:tblGrid>
              <a:tr h="522318">
                <a:tc gridSpan="3"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TEST: Klikni na hvězdičku</a:t>
                      </a:r>
                      <a:r>
                        <a:rPr lang="cs-CZ" sz="1800" baseline="0" dirty="0" smtClean="0"/>
                        <a:t> u odpovědi</a:t>
                      </a:r>
                      <a:r>
                        <a:rPr lang="cs-CZ" sz="1800" dirty="0" smtClean="0"/>
                        <a:t>, kterou považuješ</a:t>
                      </a:r>
                      <a:r>
                        <a:rPr lang="cs-CZ" sz="1800" baseline="0" dirty="0" smtClean="0"/>
                        <a:t> za správnou.</a:t>
                      </a:r>
                      <a:endParaRPr lang="cs-CZ" sz="18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hMerge="1">
                  <a:txBody>
                    <a:bodyPr/>
                    <a:lstStyle/>
                    <a:p>
                      <a:pPr algn="l"/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rowSpan="4"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dk1"/>
                          </a:solidFill>
                        </a:rPr>
                        <a:t>Vojevůdce, který se postavil do</a:t>
                      </a:r>
                      <a:r>
                        <a:rPr lang="cs-CZ" sz="2400" baseline="0" dirty="0" smtClean="0">
                          <a:solidFill>
                            <a:schemeClr val="dk1"/>
                          </a:solidFill>
                        </a:rPr>
                        <a:t> čela tažení proti Římanům, se jmenoval?</a:t>
                      </a:r>
                      <a:endParaRPr lang="cs-CZ" sz="2400" dirty="0">
                        <a:solidFill>
                          <a:srgbClr val="FFFF00"/>
                        </a:solidFill>
                      </a:endParaRPr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err="1" smtClean="0"/>
                        <a:t>Scipio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Africanus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Hannibal</a:t>
                      </a:r>
                      <a:endParaRPr lang="cs-CZ" b="0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err="1" smtClean="0"/>
                        <a:t>Halmicar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Caesar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rowSpan="4">
                  <a:txBody>
                    <a:bodyPr/>
                    <a:lstStyle/>
                    <a:p>
                      <a:r>
                        <a:rPr lang="cs-CZ" sz="2400" baseline="0" dirty="0" smtClean="0">
                          <a:solidFill>
                            <a:schemeClr val="dk1"/>
                          </a:solidFill>
                        </a:rPr>
                        <a:t>Války proti Římu organizované Kartágem označujeme jako války</a:t>
                      </a:r>
                      <a:endParaRPr lang="cs-CZ" sz="2400" dirty="0">
                        <a:solidFill>
                          <a:srgbClr val="FFFF00"/>
                        </a:solidFill>
                      </a:endParaRPr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sicilské</a:t>
                      </a:r>
                      <a:endParaRPr lang="cs-CZ" b="1" dirty="0" smtClean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africké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římské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punské</a:t>
                      </a:r>
                    </a:p>
                  </a:txBody>
                  <a:tcPr marL="163082" marR="163082"/>
                </a:tc>
              </a:tr>
              <a:tr h="522318"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rowSpan="4"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dk1"/>
                          </a:solidFill>
                        </a:rPr>
                        <a:t>Zcela ojedinělé bylo v tomto tažení použití zvířat. Byli to:</a:t>
                      </a:r>
                      <a:endParaRPr lang="cs-CZ" sz="2400" dirty="0">
                        <a:solidFill>
                          <a:srgbClr val="FFFF00"/>
                        </a:solidFill>
                      </a:endParaRPr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sloni</a:t>
                      </a:r>
                      <a:endParaRPr lang="cs-CZ" b="0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koně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psi</a:t>
                      </a:r>
                      <a:endParaRPr lang="cs-CZ" b="0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muly</a:t>
                      </a:r>
                      <a:endParaRPr lang="cs-CZ" b="1" dirty="0"/>
                    </a:p>
                  </a:txBody>
                  <a:tcPr marL="163082" marR="163082"/>
                </a:tc>
              </a:tr>
            </a:tbl>
          </a:graphicData>
        </a:graphic>
      </p:graphicFrame>
      <p:pic>
        <p:nvPicPr>
          <p:cNvPr id="34821" name="Obrázek 3482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087" y="2895600"/>
            <a:ext cx="2181980" cy="1676400"/>
          </a:xfrm>
          <a:prstGeom prst="rect">
            <a:avLst/>
          </a:prstGeom>
        </p:spPr>
      </p:pic>
      <p:sp>
        <p:nvSpPr>
          <p:cNvPr id="34833" name="7cípá hvězda 34832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698706" y="6858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50" name="7cípá hvězda 49">
            <a:hlinkClick r:id="rId5" action="ppaction://hlinksldjump">
              <a:snd r:embed="rId6" name="applause.wav"/>
            </a:hlinkClick>
          </p:cNvPr>
          <p:cNvSpPr/>
          <p:nvPr/>
        </p:nvSpPr>
        <p:spPr>
          <a:xfrm>
            <a:off x="8710613" y="11430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7cípá hvězda 50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731618" y="1683536"/>
            <a:ext cx="304800" cy="304800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7cípá hvězda 51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710613" y="2252193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7cípá hvězda 52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740574" y="6442675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7cípá hvězda 56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740574" y="53340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7cípá hvězda 57">
            <a:hlinkClick r:id="rId7" action="ppaction://hlinksldjump">
              <a:snd r:embed="rId6" name="applause.wav"/>
            </a:hlinkClick>
          </p:cNvPr>
          <p:cNvSpPr/>
          <p:nvPr/>
        </p:nvSpPr>
        <p:spPr>
          <a:xfrm>
            <a:off x="8740574" y="48006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7cípá hvězda 58">
            <a:hlinkClick r:id="rId5" action="ppaction://hlinksldjump">
              <a:snd r:embed="rId6" name="applause.wav"/>
            </a:hlinkClick>
          </p:cNvPr>
          <p:cNvSpPr/>
          <p:nvPr/>
        </p:nvSpPr>
        <p:spPr>
          <a:xfrm>
            <a:off x="8743523" y="42672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7cípá hvězda 59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708197" y="5891749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7cípá hvězda 61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698706" y="27432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63" name="7cípá hvězda 62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731618" y="3316406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64" name="7cípá hvězda 63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8754897" y="37338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1186" y="4859397"/>
            <a:ext cx="1504254" cy="1735678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3437" y="642136"/>
            <a:ext cx="1381125" cy="18137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30339733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895600" cy="2328204"/>
          </a:xfrm>
        </p:spPr>
        <p:txBody>
          <a:bodyPr/>
          <a:lstStyle/>
          <a:p>
            <a:r>
              <a:rPr lang="cs-CZ" sz="2400" dirty="0" smtClean="0">
                <a:solidFill>
                  <a:srgbClr val="FF0000"/>
                </a:solidFill>
                <a:latin typeface="+mn-lt"/>
              </a:rPr>
              <a:t>Chybná odpověď!!!</a:t>
            </a: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>
                <a:latin typeface="+mn-lt"/>
              </a:rPr>
              <a:t/>
            </a:r>
            <a:br>
              <a:rPr lang="cs-CZ" sz="2400" dirty="0">
                <a:latin typeface="+mn-lt"/>
              </a:rPr>
            </a:br>
            <a:r>
              <a:rPr lang="cs-CZ" sz="2400" dirty="0" smtClean="0">
                <a:latin typeface="+mn-lt"/>
              </a:rPr>
              <a:t>Výsledek tvého snažení</a:t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>není nejlepší!</a:t>
            </a:r>
            <a:endParaRPr lang="cs-CZ" sz="2400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>
          <a:xfrm>
            <a:off x="609600" y="4267200"/>
            <a:ext cx="2209800" cy="2209799"/>
          </a:xfrm>
        </p:spPr>
        <p:txBody>
          <a:bodyPr/>
          <a:lstStyle/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  <a:p>
            <a:r>
              <a:rPr lang="cs-CZ" sz="2000" b="1" dirty="0" smtClean="0"/>
              <a:t>Přemýšlej znovu, nebo se zkus s někým poradit!!!</a:t>
            </a:r>
            <a:endParaRPr lang="cs-CZ" sz="2000" b="1" dirty="0"/>
          </a:p>
        </p:txBody>
      </p:sp>
      <p:pic>
        <p:nvPicPr>
          <p:cNvPr id="13" name="Zástupný symbol pro obrázek 12">
            <a:hlinkClick r:id="rId2" action="ppaction://hlinksldjump"/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42" r="5942"/>
          <a:stretch>
            <a:fillRect/>
          </a:stretch>
        </p:blipFill>
        <p:spPr>
          <a:xfrm>
            <a:off x="3276600" y="1052736"/>
            <a:ext cx="5486400" cy="4114800"/>
          </a:xfrm>
          <a:scene3d>
            <a:camera prst="orthographicFront">
              <a:rot lat="0" lon="0" rev="20699999"/>
            </a:camera>
            <a:lightRig rig="threePt" dir="t"/>
          </a:scene3d>
        </p:spPr>
      </p:pic>
      <p:sp>
        <p:nvSpPr>
          <p:cNvPr id="14" name="Obdélník 13"/>
          <p:cNvSpPr/>
          <p:nvPr/>
        </p:nvSpPr>
        <p:spPr>
          <a:xfrm>
            <a:off x="3276600" y="5909902"/>
            <a:ext cx="5715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n-lt"/>
              </a:rPr>
              <a:t>Kliknutím na obrázek se vrátíš zpět k otázkám!!!</a:t>
            </a:r>
            <a:endParaRPr lang="pt-BR" b="1" dirty="0">
              <a:solidFill>
                <a:srgbClr val="FF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928876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76996"/>
            <a:ext cx="2819400" cy="3318804"/>
          </a:xfrm>
        </p:spPr>
        <p:txBody>
          <a:bodyPr/>
          <a:lstStyle/>
          <a:p>
            <a:r>
              <a:rPr lang="cs-CZ" sz="2400" dirty="0" smtClean="0">
                <a:solidFill>
                  <a:srgbClr val="FF0000"/>
                </a:solidFill>
                <a:latin typeface="+mn-lt"/>
              </a:rPr>
              <a:t>Správná odpověď!!!</a:t>
            </a: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>
                <a:latin typeface="+mn-lt"/>
              </a:rPr>
              <a:t/>
            </a:r>
            <a:br>
              <a:rPr lang="cs-CZ" sz="2400" dirty="0">
                <a:latin typeface="+mn-lt"/>
              </a:rPr>
            </a:br>
            <a:r>
              <a:rPr lang="cs-CZ" sz="2400" dirty="0" smtClean="0">
                <a:latin typeface="+mn-lt"/>
              </a:rPr>
              <a:t>Můžeš pokračovat v dalších otázkách!!!</a:t>
            </a:r>
            <a:endParaRPr lang="cs-CZ" sz="2400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>
          <a:xfrm>
            <a:off x="609600" y="4267200"/>
            <a:ext cx="2209800" cy="2209799"/>
          </a:xfrm>
        </p:spPr>
        <p:txBody>
          <a:bodyPr/>
          <a:lstStyle/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</p:txBody>
      </p:sp>
      <p:pic>
        <p:nvPicPr>
          <p:cNvPr id="13" name="Zástupný symbol pro obrázek 12">
            <a:hlinkClick r:id="rId2" action="ppaction://hlinksldjump"/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20000">
            <a:off x="3498981" y="1491641"/>
            <a:ext cx="4617720" cy="3463290"/>
          </a:xfrm>
        </p:spPr>
      </p:pic>
      <p:sp>
        <p:nvSpPr>
          <p:cNvPr id="14" name="Obdélník 13"/>
          <p:cNvSpPr/>
          <p:nvPr/>
        </p:nvSpPr>
        <p:spPr>
          <a:xfrm>
            <a:off x="3276600" y="5909902"/>
            <a:ext cx="5715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n-lt"/>
              </a:rPr>
              <a:t>Kliknutím na obrázek se vrátíš zpět !!!</a:t>
            </a:r>
            <a:endParaRPr lang="pt-BR" b="1" dirty="0">
              <a:solidFill>
                <a:srgbClr val="FF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176201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76996"/>
            <a:ext cx="2971800" cy="3318804"/>
          </a:xfrm>
        </p:spPr>
        <p:txBody>
          <a:bodyPr/>
          <a:lstStyle/>
          <a:p>
            <a:r>
              <a:rPr lang="cs-CZ" sz="3200" dirty="0" smtClean="0">
                <a:solidFill>
                  <a:srgbClr val="FF0000"/>
                </a:solidFill>
                <a:latin typeface="+mn-lt"/>
              </a:rPr>
              <a:t>Konec testu!!!</a:t>
            </a:r>
            <a:r>
              <a:rPr lang="cs-CZ" sz="2800" dirty="0" smtClean="0">
                <a:latin typeface="+mn-lt"/>
              </a:rPr>
              <a:t/>
            </a:r>
            <a:br>
              <a:rPr lang="cs-CZ" sz="2800" dirty="0" smtClean="0">
                <a:latin typeface="+mn-lt"/>
              </a:rPr>
            </a:br>
            <a:r>
              <a:rPr lang="cs-CZ" sz="2800" dirty="0" smtClean="0">
                <a:latin typeface="+mn-lt"/>
              </a:rPr>
              <a:t/>
            </a:r>
            <a:br>
              <a:rPr lang="cs-CZ" sz="2800" dirty="0" smtClean="0">
                <a:latin typeface="+mn-lt"/>
              </a:rPr>
            </a:br>
            <a:r>
              <a:rPr lang="cs-CZ" sz="2800" dirty="0">
                <a:latin typeface="+mn-lt"/>
              </a:rPr>
              <a:t/>
            </a:r>
            <a:br>
              <a:rPr lang="cs-CZ" sz="2800" dirty="0">
                <a:latin typeface="+mn-lt"/>
              </a:rPr>
            </a:br>
            <a:r>
              <a:rPr lang="cs-CZ" sz="2800" dirty="0" smtClean="0">
                <a:latin typeface="+mn-lt"/>
              </a:rPr>
              <a:t/>
            </a:r>
            <a:br>
              <a:rPr lang="cs-CZ" sz="2800" dirty="0" smtClean="0">
                <a:latin typeface="+mn-lt"/>
              </a:rPr>
            </a:br>
            <a:r>
              <a:rPr lang="cs-CZ" sz="2400" dirty="0">
                <a:latin typeface="+mn-lt"/>
              </a:rPr>
              <a:t/>
            </a:r>
            <a:br>
              <a:rPr lang="cs-CZ" sz="2400" dirty="0">
                <a:latin typeface="+mn-lt"/>
              </a:rPr>
            </a:br>
            <a:r>
              <a:rPr lang="cs-CZ" sz="2400" dirty="0" smtClean="0">
                <a:latin typeface="+mn-lt"/>
              </a:rPr>
              <a:t>Bylo to dobré, ale neuškodí, když se na látku ještě doma podíváš</a:t>
            </a:r>
            <a:endParaRPr lang="cs-CZ" sz="2400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>
          <a:xfrm>
            <a:off x="609600" y="4267200"/>
            <a:ext cx="2209800" cy="2209799"/>
          </a:xfrm>
        </p:spPr>
        <p:txBody>
          <a:bodyPr/>
          <a:lstStyle/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</p:txBody>
      </p:sp>
      <p:pic>
        <p:nvPicPr>
          <p:cNvPr id="13" name="Zástupný symbol pro obrázek 12">
            <a:hlinkClick r:id="rId2" action="ppaction://hlinksldjump"/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20000">
            <a:off x="3498981" y="1491641"/>
            <a:ext cx="4617720" cy="3463290"/>
          </a:xfrm>
        </p:spPr>
      </p:pic>
      <p:sp>
        <p:nvSpPr>
          <p:cNvPr id="14" name="Obdélník 13"/>
          <p:cNvSpPr/>
          <p:nvPr/>
        </p:nvSpPr>
        <p:spPr>
          <a:xfrm>
            <a:off x="473122" y="5402070"/>
            <a:ext cx="85344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+mn-lt"/>
              </a:rPr>
              <a:t>Pamatuj si</a:t>
            </a:r>
            <a:r>
              <a:rPr lang="cs-CZ" sz="2000" b="1" dirty="0" smtClean="0">
                <a:solidFill>
                  <a:schemeClr val="tx2"/>
                </a:solidFill>
                <a:latin typeface="+mn-lt"/>
              </a:rPr>
              <a:t>:   </a:t>
            </a:r>
          </a:p>
          <a:p>
            <a:pPr algn="ctr"/>
            <a:r>
              <a:rPr lang="cs-CZ" sz="2000" b="1" dirty="0" smtClean="0">
                <a:solidFill>
                  <a:schemeClr val="tx2"/>
                </a:solidFill>
                <a:latin typeface="+mn-lt"/>
              </a:rPr>
              <a:t>Paměť je jako medúza – vědomosti se rychle rozplynou!!!</a:t>
            </a:r>
          </a:p>
          <a:p>
            <a:pPr algn="ctr"/>
            <a:r>
              <a:rPr lang="cs-CZ" sz="2000" b="1" dirty="0" smtClean="0">
                <a:solidFill>
                  <a:schemeClr val="tx2"/>
                </a:solidFill>
                <a:latin typeface="+mn-lt"/>
              </a:rPr>
              <a:t>Kliknutím na obrázek se rozloučíme.</a:t>
            </a:r>
            <a:endParaRPr lang="pt-BR" sz="2000" b="1" dirty="0">
              <a:solidFill>
                <a:schemeClr val="tx2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920808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/>
          </p:cNvSpPr>
          <p:nvPr>
            <p:ph type="title" idx="4294967295"/>
          </p:nvPr>
        </p:nvSpPr>
        <p:spPr>
          <a:xfrm>
            <a:off x="762000" y="152400"/>
            <a:ext cx="7848600" cy="533400"/>
          </a:xfrm>
        </p:spPr>
        <p:txBody>
          <a:bodyPr/>
          <a:lstStyle/>
          <a:p>
            <a:pPr eaLnBrk="1" hangingPunct="1"/>
            <a:r>
              <a:rPr lang="cs-CZ" sz="2000" dirty="0" smtClean="0">
                <a:latin typeface="Arial" charset="0"/>
              </a:rPr>
              <a:t>Použitá literatura a zdroje informací</a:t>
            </a:r>
          </a:p>
        </p:txBody>
      </p:sp>
      <p:sp>
        <p:nvSpPr>
          <p:cNvPr id="21507" name="Rectangle 3"/>
          <p:cNvSpPr>
            <a:spLocks noGrp="1"/>
          </p:cNvSpPr>
          <p:nvPr>
            <p:ph type="body" idx="4294967295"/>
          </p:nvPr>
        </p:nvSpPr>
        <p:spPr>
          <a:xfrm>
            <a:off x="179512" y="838200"/>
            <a:ext cx="8856984" cy="5486400"/>
          </a:xfrm>
        </p:spPr>
        <p:txBody>
          <a:bodyPr/>
          <a:lstStyle/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Koucká, I.: Dějepis 6, Olomouc, </a:t>
            </a:r>
            <a:r>
              <a:rPr lang="cs-CZ" sz="1400" dirty="0" err="1" smtClean="0">
                <a:solidFill>
                  <a:srgbClr val="FFFF00"/>
                </a:solidFill>
              </a:rPr>
              <a:t>Prodos</a:t>
            </a:r>
            <a:r>
              <a:rPr lang="cs-CZ" sz="1400" dirty="0" smtClean="0">
                <a:solidFill>
                  <a:srgbClr val="FFFF00"/>
                </a:solidFill>
              </a:rPr>
              <a:t> 2002</a:t>
            </a: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Kolektiv autorů: Dějepis 6, Plzeň, Fraus 2007</a:t>
            </a: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Mandelová, H.: Opakování dějin pravěku a starověku, Olomouc, FIN 1995</a:t>
            </a:r>
          </a:p>
          <a:p>
            <a:pPr eaLnBrk="1" hangingPunct="1"/>
            <a:r>
              <a:rPr lang="cs-CZ" sz="1400" b="1" dirty="0" smtClean="0"/>
              <a:t>Použitý obrazový materiál:</a:t>
            </a:r>
            <a:endParaRPr lang="cs-CZ" sz="1400" dirty="0" smtClean="0"/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1: </a:t>
            </a:r>
            <a:r>
              <a:rPr lang="cs-CZ" sz="1400" u="sng" dirty="0">
                <a:solidFill>
                  <a:srgbClr val="FFFF00"/>
                </a:solidFill>
              </a:rPr>
              <a:t>http://cs.wikipedia.org/wiki/Soubor:HannibalTheCarthaginian.jpg</a:t>
            </a: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2: </a:t>
            </a:r>
            <a:r>
              <a:rPr lang="cs-CZ" sz="1400" dirty="0">
                <a:solidFill>
                  <a:srgbClr val="FFFF00"/>
                </a:solidFill>
                <a:hlinkClick r:id="rId2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2"/>
              </a:rPr>
              <a:t>en.wikipedia.org/wiki/File:Carthaginianempire.PNG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3: </a:t>
            </a:r>
            <a:r>
              <a:rPr lang="cs-CZ" sz="1400" u="sng" dirty="0">
                <a:solidFill>
                  <a:srgbClr val="FFFF00"/>
                </a:solidFill>
              </a:rPr>
              <a:t>http://cs.wikipedia.org/wiki/Soubor:HannibalTheCarthaginian.jpg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4: </a:t>
            </a:r>
            <a:r>
              <a:rPr lang="cs-CZ" sz="1400" dirty="0">
                <a:solidFill>
                  <a:srgbClr val="FFFF00"/>
                </a:solidFill>
                <a:hlinkClick r:id="rId3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3"/>
              </a:rPr>
              <a:t>cs.wikipedia.org/wiki/Soubor:HannibalFrescoCapitolinec1510.jpg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5: </a:t>
            </a:r>
            <a:r>
              <a:rPr lang="cs-CZ" sz="1400" dirty="0">
                <a:solidFill>
                  <a:srgbClr val="FFFF00"/>
                </a:solidFill>
                <a:hlinkClick r:id="rId4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4"/>
              </a:rPr>
              <a:t>en.wikipedia.org/wiki/File:Hannibal_route_of_invasion.gif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6: </a:t>
            </a:r>
            <a:r>
              <a:rPr lang="cs-CZ" sz="1400" dirty="0">
                <a:solidFill>
                  <a:srgbClr val="FFFF00"/>
                </a:solidFill>
                <a:hlinkClick r:id="rId5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5"/>
              </a:rPr>
              <a:t>en.wikipedia.org/wiki/File:Battle_cannae_destruction.gif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>
                <a:solidFill>
                  <a:srgbClr val="FFFF00"/>
                </a:solidFill>
              </a:rPr>
              <a:t>Obrázek č. 7: </a:t>
            </a:r>
            <a:r>
              <a:rPr lang="cs-CZ" sz="1400" dirty="0">
                <a:solidFill>
                  <a:srgbClr val="FFFF00"/>
                </a:solidFill>
                <a:hlinkClick r:id="rId6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6"/>
              </a:rPr>
              <a:t>en.wikipedia.org/wiki/File:The_battle_of_Cannae.jpg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</a:t>
            </a:r>
            <a:r>
              <a:rPr lang="cs-CZ" sz="1400" dirty="0">
                <a:solidFill>
                  <a:srgbClr val="FFFF00"/>
                </a:solidFill>
              </a:rPr>
              <a:t>8: </a:t>
            </a:r>
            <a:r>
              <a:rPr lang="cs-CZ" sz="1400" dirty="0">
                <a:solidFill>
                  <a:srgbClr val="FFFF00"/>
                </a:solidFill>
                <a:hlinkClick r:id="rId7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7"/>
              </a:rPr>
              <a:t>en.wikipedia.org/wiki/File:Zama.jpg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</a:t>
            </a:r>
            <a:r>
              <a:rPr lang="cs-CZ" sz="1400" dirty="0">
                <a:solidFill>
                  <a:srgbClr val="FFFF00"/>
                </a:solidFill>
              </a:rPr>
              <a:t>č. </a:t>
            </a:r>
            <a:r>
              <a:rPr lang="cs-CZ" sz="1400" dirty="0" smtClean="0">
                <a:solidFill>
                  <a:srgbClr val="FFFF00"/>
                </a:solidFill>
              </a:rPr>
              <a:t>9: </a:t>
            </a:r>
            <a:r>
              <a:rPr lang="cs-CZ" sz="1400" dirty="0">
                <a:solidFill>
                  <a:srgbClr val="FFFF00"/>
                </a:solidFill>
                <a:hlinkClick r:id="rId8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8"/>
              </a:rPr>
              <a:t>en.wikipedia.org/wiki/File:Scipio.jpg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</a:t>
            </a:r>
            <a:r>
              <a:rPr lang="cs-CZ" sz="1400" dirty="0">
                <a:solidFill>
                  <a:srgbClr val="FFFF00"/>
                </a:solidFill>
              </a:rPr>
              <a:t>10: http://commons.wikimedia.org/wiki/File:Karta_Karthago_nl.png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</a:t>
            </a:r>
            <a:r>
              <a:rPr lang="cs-CZ" sz="1400" dirty="0">
                <a:solidFill>
                  <a:srgbClr val="FFFF00"/>
                </a:solidFill>
              </a:rPr>
              <a:t>11: </a:t>
            </a:r>
            <a:r>
              <a:rPr lang="cs-CZ" sz="1400" dirty="0">
                <a:solidFill>
                  <a:srgbClr val="FFFF00"/>
                </a:solidFill>
                <a:hlinkClick r:id="rId9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9"/>
              </a:rPr>
              <a:t>en.wikipedia.org/wiki/File:Tunisie_Carthage_Ruines_08.JPG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12</a:t>
            </a:r>
            <a:r>
              <a:rPr lang="cs-CZ" sz="1400" dirty="0">
                <a:solidFill>
                  <a:srgbClr val="FFFF00"/>
                </a:solidFill>
              </a:rPr>
              <a:t>: </a:t>
            </a:r>
            <a:r>
              <a:rPr lang="cs-CZ" sz="1400" dirty="0">
                <a:solidFill>
                  <a:srgbClr val="FFFF00"/>
                </a:solidFill>
                <a:hlinkClick r:id="rId10"/>
              </a:rPr>
              <a:t>http://cs.wikipedia.org/wiki/Soubor:Expansion_of_Rome,_</a:t>
            </a:r>
            <a:r>
              <a:rPr lang="cs-CZ" sz="1400" dirty="0" smtClean="0">
                <a:solidFill>
                  <a:srgbClr val="FFFF00"/>
                </a:solidFill>
                <a:hlinkClick r:id="rId10"/>
              </a:rPr>
              <a:t>2nd_century_BC.gif</a:t>
            </a:r>
            <a:endParaRPr lang="cs-CZ" sz="1400" dirty="0" smtClean="0">
              <a:solidFill>
                <a:srgbClr val="FFFF00"/>
              </a:solidFill>
            </a:endParaRPr>
          </a:p>
          <a:p>
            <a:pPr marL="0" indent="0" eaLnBrk="1" hangingPunct="1">
              <a:buNone/>
            </a:pPr>
            <a:endParaRPr lang="cs-CZ" sz="1400" dirty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/>
              <a:t>Obrázky v testu: </a:t>
            </a: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a</a:t>
            </a:r>
            <a:r>
              <a:rPr lang="cs-CZ" sz="1400" dirty="0">
                <a:solidFill>
                  <a:srgbClr val="FFFF00"/>
                </a:solidFill>
              </a:rPr>
              <a:t>) </a:t>
            </a:r>
            <a:r>
              <a:rPr lang="cs-CZ" sz="1400" u="sng" dirty="0" smtClean="0">
                <a:solidFill>
                  <a:srgbClr val="FFFF00"/>
                </a:solidFill>
              </a:rPr>
              <a:t>http</a:t>
            </a:r>
            <a:r>
              <a:rPr lang="cs-CZ" sz="1400" u="sng" dirty="0">
                <a:solidFill>
                  <a:srgbClr val="FFFF00"/>
                </a:solidFill>
              </a:rPr>
              <a:t>://cs.wikipedia.org/wiki/Soubor:HannibalTheCarthaginian.jpg </a:t>
            </a:r>
            <a:endParaRPr lang="cs-CZ" sz="1400" u="sng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b) </a:t>
            </a:r>
            <a:r>
              <a:rPr lang="cs-CZ" sz="1400" dirty="0" smtClean="0">
                <a:solidFill>
                  <a:srgbClr val="FFFF00"/>
                </a:solidFill>
                <a:hlinkClick r:id="rId10"/>
              </a:rPr>
              <a:t>http</a:t>
            </a:r>
            <a:r>
              <a:rPr lang="cs-CZ" sz="1400" dirty="0">
                <a:solidFill>
                  <a:srgbClr val="FFFF00"/>
                </a:solidFill>
                <a:hlinkClick r:id="rId10"/>
              </a:rPr>
              <a:t>://cs.wikipedia.org/wiki/Soubor:Expansion_of_Rome,_2nd_century_BC.gif</a:t>
            </a:r>
            <a:endParaRPr lang="cs-CZ" sz="1400" dirty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c) </a:t>
            </a:r>
            <a:r>
              <a:rPr lang="cs-CZ" sz="1400" dirty="0" smtClean="0">
                <a:solidFill>
                  <a:srgbClr val="FFFF00"/>
                </a:solidFill>
                <a:hlinkClick r:id="rId11"/>
              </a:rPr>
              <a:t>http</a:t>
            </a:r>
            <a:r>
              <a:rPr lang="cs-CZ" sz="1400" dirty="0">
                <a:solidFill>
                  <a:srgbClr val="FFFF00"/>
                </a:solidFill>
                <a:hlinkClick r:id="rId11"/>
              </a:rPr>
              <a:t>://</a:t>
            </a:r>
            <a:r>
              <a:rPr lang="cs-CZ" sz="1400" dirty="0" smtClean="0">
                <a:solidFill>
                  <a:srgbClr val="FFFF00"/>
                </a:solidFill>
                <a:hlinkClick r:id="rId11"/>
              </a:rPr>
              <a:t>en.wikipedia.org/wiki/File:Hannibal3.jpg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endParaRPr lang="cs-CZ" sz="1400" dirty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/>
              <a:t>Obrázky v odpovědích na  otázky</a:t>
            </a:r>
            <a:r>
              <a:rPr lang="cs-CZ" sz="1400" dirty="0" smtClean="0">
                <a:solidFill>
                  <a:srgbClr val="FFFF00"/>
                </a:solidFill>
              </a:rPr>
              <a:t>: © </a:t>
            </a:r>
            <a:r>
              <a:rPr lang="cs-CZ" sz="1400" u="sng" dirty="0">
                <a:solidFill>
                  <a:srgbClr val="FFFF00"/>
                </a:solidFill>
              </a:rPr>
              <a:t>Microsoft </a:t>
            </a:r>
            <a:r>
              <a:rPr lang="cs-CZ" sz="1400" u="sng" dirty="0" err="1">
                <a:solidFill>
                  <a:srgbClr val="FFFF00"/>
                </a:solidFill>
              </a:rPr>
              <a:t>Corporation</a:t>
            </a:r>
            <a:endParaRPr lang="cs-CZ" sz="1400" dirty="0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6161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Konec testu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Hodně štěstí v učení: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5124" name="Picture 4" descr="C:\Program Files (x86)\Microsoft Office\MEDIA\CAGCAT10\j029917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5200" y="3733800"/>
            <a:ext cx="2067526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1259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91</TotalTime>
  <Words>549</Words>
  <Application>Microsoft Office PowerPoint</Application>
  <PresentationFormat>Předvádění na obrazovce (4:3)</PresentationFormat>
  <Paragraphs>111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Tok</vt:lpstr>
      <vt:lpstr>Prezentace aplikace PowerPoint</vt:lpstr>
      <vt:lpstr>Starověký Řím Punské války</vt:lpstr>
      <vt:lpstr>Průběh punských válek</vt:lpstr>
      <vt:lpstr>Průběh punských válek</vt:lpstr>
      <vt:lpstr>Prezentace aplikace PowerPoint</vt:lpstr>
      <vt:lpstr>Bitva u Kann</vt:lpstr>
      <vt:lpstr>Bitva u Zamy</vt:lpstr>
      <vt:lpstr>Průběh punských válek</vt:lpstr>
      <vt:lpstr>Řím ovládl zcela Středomoří</vt:lpstr>
      <vt:lpstr>Prezentace aplikace PowerPoint</vt:lpstr>
      <vt:lpstr>Chybná odpověď!!!   Výsledek tvého snažení není nejlepší!</vt:lpstr>
      <vt:lpstr>Správná odpověď!!!   Můžeš pokračovat v dalších otázkách!!!</vt:lpstr>
      <vt:lpstr>Konec testu!!!     Bylo to dobré, ale neuškodí, když se na látku ještě doma podíváš</vt:lpstr>
      <vt:lpstr>Použitá literatura a zdroje informací</vt:lpstr>
      <vt:lpstr>Konec testu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Starověký Řím Punské války</dc:title>
  <dc:creator>Miličková</dc:creator>
  <cp:lastModifiedBy>Milickova</cp:lastModifiedBy>
  <cp:revision>21</cp:revision>
  <dcterms:created xsi:type="dcterms:W3CDTF">2011-03-20T13:30:09Z</dcterms:created>
  <dcterms:modified xsi:type="dcterms:W3CDTF">2013-06-05T16:20:47Z</dcterms:modified>
</cp:coreProperties>
</file>