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0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A87626-C37C-4D06-BF37-0FDE577C6D24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EBD74-DB44-4FC8-A703-0BF1493F69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401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870C-F067-4A2C-9117-F4971D807A4C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AD000-F4DF-4A94-BD8E-DA1370C0C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053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39EFE-CF5B-4746-AA81-EA75E560B29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C9618-61C0-44BD-8010-C946EE71A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8311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E27AA-D0C6-4463-8747-63A3E260D95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58759-3FC9-4C0D-ACF2-7695A2C99D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941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3FF8D-4B88-4C91-B0D4-B5A66DC69339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74492-3097-414C-BA42-651E3F984E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82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A0E0A-D7EF-47BC-8235-0518B4CB7A9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1974C-CD9A-47AC-A226-6B61C7336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304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0707C-CCE3-429A-B330-B4EBFD433523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797FD-509C-4552-93B1-2FE61D1172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378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4D6E5-497A-4A78-B748-0DC0DF5378E3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460BFA-AB50-4474-8C8C-E7CF232D1C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146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6D30C-B4A6-48C6-857E-3F2DB909F23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670175-FB86-4301-8038-F726C39540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326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2D308-AFAC-4426-87AB-A4C3AD59B2C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DBF29-2A82-41DC-B6B3-9B2DE4725A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280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C3961E-BD9B-4A3E-B7B1-B424343F8CF5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96DE5-0D8D-47E8-8BA8-34AE636D40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610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8B24B-A6B3-4455-9653-226E34924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94778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62E7EB-13AD-4E3C-A4D0-C1BEC5C28E9E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5DD6D11-8FF0-4335-BA7A-CBADAFA107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89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9" r:id="rId9"/>
    <p:sldLayoutId id="2147483695" r:id="rId10"/>
    <p:sldLayoutId id="2147483696" r:id="rId11"/>
    <p:sldLayoutId id="2147483700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slide" Target="slide10.xml"/><Relationship Id="rId7" Type="http://schemas.openxmlformats.org/officeDocument/2006/relationships/slide" Target="slide12.xm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2.wav"/><Relationship Id="rId5" Type="http://schemas.openxmlformats.org/officeDocument/2006/relationships/slide" Target="slide11.xml"/><Relationship Id="rId4" Type="http://schemas.openxmlformats.org/officeDocument/2006/relationships/audio" Target="../media/audio1.wav"/><Relationship Id="rId9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slide" Target="slide9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slide" Target="slide9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slide" Target="slide14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Defaitearmeespretoriennes.gif" TargetMode="External"/><Relationship Id="rId3" Type="http://schemas.openxmlformats.org/officeDocument/2006/relationships/hyperlink" Target="http://en.wikipedia.org/wiki/File:Wells_0706_054.jpg" TargetMode="External"/><Relationship Id="rId7" Type="http://schemas.openxmlformats.org/officeDocument/2006/relationships/hyperlink" Target="http://it.wikipedia.org/wiki/File:Oath_Spartacus_Barrias_Tuileries.jpg" TargetMode="External"/><Relationship Id="rId2" Type="http://schemas.openxmlformats.org/officeDocument/2006/relationships/hyperlink" Target="http://en.wikipedia.org/wiki/File:Augusto_30aC_-_6dC_55%25CS_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File:Museum_of_Sousse_-_Mosaics_2_detail.jpg" TargetMode="External"/><Relationship Id="rId5" Type="http://schemas.openxmlformats.org/officeDocument/2006/relationships/hyperlink" Target="http://en.wikipedia.org/wiki/File:Mosaique_echansons_Bardo.jpg" TargetMode="External"/><Relationship Id="rId4" Type="http://schemas.openxmlformats.org/officeDocument/2006/relationships/hyperlink" Target="http://en.wikipedia.org/wiki/File:Gaius_Gracchus_Tribune_of_the_People.jpg" TargetMode="External"/><Relationship Id="rId9" Type="http://schemas.openxmlformats.org/officeDocument/2006/relationships/hyperlink" Target="http://en.wikipedia.org/wiki/File:Achilles_Penthesileia_BM_B209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3578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8849934"/>
              </p:ext>
            </p:extLst>
          </p:nvPr>
        </p:nvGraphicFramePr>
        <p:xfrm>
          <a:off x="971550" y="1989138"/>
          <a:ext cx="7345363" cy="220440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Krize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římské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republiky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Zástupný symbol pro obsah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7366" y="1268760"/>
            <a:ext cx="6708577" cy="4564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4" name="Nadpis 3"/>
          <p:cNvSpPr>
            <a:spLocks noGrp="1"/>
          </p:cNvSpPr>
          <p:nvPr>
            <p:ph type="ctrTitle"/>
          </p:nvPr>
        </p:nvSpPr>
        <p:spPr>
          <a:ln>
            <a:miter lim="800000"/>
            <a:headEnd/>
            <a:tailEnd/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dirty="0" smtClean="0"/>
              <a:t>Krize </a:t>
            </a:r>
            <a:r>
              <a:rPr lang="cs-CZ" sz="5400" dirty="0" smtClean="0"/>
              <a:t>římské </a:t>
            </a:r>
            <a:r>
              <a:rPr lang="cs-CZ" sz="5400" dirty="0" smtClean="0"/>
              <a:t>republiky</a:t>
            </a:r>
            <a:endParaRPr lang="cs-CZ" sz="5400" dirty="0"/>
          </a:p>
        </p:txBody>
      </p:sp>
      <p:sp>
        <p:nvSpPr>
          <p:cNvPr id="5124" name="Podnadpis 4"/>
          <p:cNvSpPr>
            <a:spLocks noGrp="1"/>
          </p:cNvSpPr>
          <p:nvPr>
            <p:ph type="subTitle" idx="1"/>
          </p:nvPr>
        </p:nvSpPr>
        <p:spPr>
          <a:xfrm>
            <a:off x="611188" y="3213100"/>
            <a:ext cx="7854950" cy="1752600"/>
          </a:xfrm>
        </p:spPr>
        <p:txBody>
          <a:bodyPr/>
          <a:lstStyle/>
          <a:p>
            <a:pPr marR="0" eaLnBrk="1" hangingPunct="1">
              <a:buFont typeface="Arial" charset="0"/>
              <a:buNone/>
            </a:pPr>
            <a:r>
              <a:rPr lang="cs-CZ" smtClean="0"/>
              <a:t>6. ročník ZŠ</a:t>
            </a:r>
          </a:p>
        </p:txBody>
      </p:sp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6319897" y="60300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4250" y="1910342"/>
            <a:ext cx="6673850" cy="462164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Důsledky rozpínavosti římské říše</a:t>
            </a:r>
            <a:endParaRPr lang="cs-CZ" dirty="0"/>
          </a:p>
        </p:txBody>
      </p:sp>
      <p:sp>
        <p:nvSpPr>
          <p:cNvPr id="6148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413"/>
            <a:ext cx="3538538" cy="5086350"/>
          </a:xfrm>
        </p:spPr>
        <p:txBody>
          <a:bodyPr/>
          <a:lstStyle/>
          <a:p>
            <a:pPr eaLnBrk="1" hangingPunct="1"/>
            <a:r>
              <a:rPr lang="cs-CZ" sz="2000" smtClean="0"/>
              <a:t>Počet provincií narůstal: Sicílie, Sardinie, Korsika, Hispánie, Afrika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Provincie dodávaly : obilí, nerostné bohatství, otroky, daně</a:t>
            </a:r>
          </a:p>
          <a:p>
            <a:pPr eaLnBrk="1" hangingPunct="1"/>
            <a:endParaRPr lang="cs-CZ" smtClean="0"/>
          </a:p>
        </p:txBody>
      </p:sp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7308304" y="1412776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Důsledky rozpínavosti římské říše</a:t>
            </a:r>
            <a:endParaRPr lang="cs-CZ" dirty="0"/>
          </a:p>
        </p:txBody>
      </p:sp>
      <p:sp>
        <p:nvSpPr>
          <p:cNvPr id="7171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413"/>
            <a:ext cx="3538538" cy="5086350"/>
          </a:xfrm>
        </p:spPr>
        <p:txBody>
          <a:bodyPr/>
          <a:lstStyle/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Provincie v poslušnosti udržovala velká armáda</a:t>
            </a:r>
          </a:p>
          <a:p>
            <a:pPr eaLnBrk="1" hangingPunct="1"/>
            <a:r>
              <a:rPr lang="cs-CZ" sz="2000" dirty="0" smtClean="0"/>
              <a:t>přeměnila se na žoldnéřskou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 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7172" name="Zástupný symbol pro obsah 1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6830" y="1700213"/>
            <a:ext cx="3654027" cy="4872037"/>
          </a:xfrm>
        </p:spPr>
      </p:pic>
      <p:sp>
        <p:nvSpPr>
          <p:cNvPr id="7" name="Zástupný symbol pro zápatí 4"/>
          <p:cNvSpPr>
            <a:spLocks noGrp="1"/>
          </p:cNvSpPr>
          <p:nvPr/>
        </p:nvSpPr>
        <p:spPr bwMode="auto">
          <a:xfrm>
            <a:off x="7236296" y="1340768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Římské </a:t>
            </a:r>
            <a:r>
              <a:rPr lang="cs-CZ" sz="5400" smtClean="0"/>
              <a:t>hospodářství</a:t>
            </a:r>
            <a:endParaRPr lang="cs-CZ" smtClean="0"/>
          </a:p>
        </p:txBody>
      </p:sp>
      <p:sp>
        <p:nvSpPr>
          <p:cNvPr id="8195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413"/>
            <a:ext cx="3251200" cy="50863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/>
            <a:r>
              <a:rPr lang="cs-CZ" sz="2400" b="1" dirty="0" smtClean="0"/>
              <a:t>Zemědělství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zanikala drobná hospodářství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/>
            <a:r>
              <a:rPr lang="cs-CZ" sz="2000" dirty="0" smtClean="0"/>
              <a:t>vznik velkostatků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rolníci – bezzemci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/>
            <a:r>
              <a:rPr lang="cs-CZ" sz="2000" dirty="0" smtClean="0"/>
              <a:t>reformy bratří </a:t>
            </a:r>
            <a:r>
              <a:rPr lang="cs-CZ" sz="2000" dirty="0" err="1" smtClean="0"/>
              <a:t>Gracchů</a:t>
            </a:r>
            <a:r>
              <a:rPr lang="cs-CZ" sz="2000" dirty="0" smtClean="0"/>
              <a:t>  návrh na omezení velkého vlastnictví půdy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8196" name="Zástupný symbol pro obsah 6" descr="Gaius_Gracchus_Tribune_of_the_People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92500" y="2133600"/>
            <a:ext cx="5453063" cy="3455988"/>
          </a:xfrm>
        </p:spPr>
      </p:pic>
      <p:sp>
        <p:nvSpPr>
          <p:cNvPr id="8197" name="Obdélník 7"/>
          <p:cNvSpPr>
            <a:spLocks noChangeArrowheads="1"/>
          </p:cNvSpPr>
          <p:nvPr/>
        </p:nvSpPr>
        <p:spPr bwMode="auto">
          <a:xfrm>
            <a:off x="5219700" y="5876925"/>
            <a:ext cx="3622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onstantia" pitchFamily="18" charset="0"/>
              </a:rPr>
              <a:t>Gaius Gracchus mluví k plebejcům</a:t>
            </a:r>
          </a:p>
        </p:txBody>
      </p:sp>
      <p:sp>
        <p:nvSpPr>
          <p:cNvPr id="6" name="Zástupný symbol pro zápatí 4"/>
          <p:cNvSpPr>
            <a:spLocks noGrp="1"/>
          </p:cNvSpPr>
          <p:nvPr/>
        </p:nvSpPr>
        <p:spPr bwMode="auto">
          <a:xfrm>
            <a:off x="7385440" y="16288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Římské </a:t>
            </a:r>
            <a:r>
              <a:rPr lang="cs-CZ" sz="5400" smtClean="0"/>
              <a:t>hospodářství</a:t>
            </a:r>
            <a:endParaRPr lang="cs-CZ" smtClean="0"/>
          </a:p>
        </p:txBody>
      </p:sp>
      <p:sp>
        <p:nvSpPr>
          <p:cNvPr id="9219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413"/>
            <a:ext cx="3251200" cy="50863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/>
            <a:r>
              <a:rPr lang="cs-CZ" sz="2400" b="1" smtClean="0"/>
              <a:t>Otroci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z válek</a:t>
            </a:r>
          </a:p>
          <a:p>
            <a:pPr eaLnBrk="1" hangingPunct="1"/>
            <a:r>
              <a:rPr lang="cs-CZ" sz="2400" smtClean="0"/>
              <a:t>práce v zemědělství, řemeslných dílnách, na státních stavbách, silnicích, v domácnostech, v dolech a lomech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9220" name="Obdélník 7"/>
          <p:cNvSpPr>
            <a:spLocks noChangeArrowheads="1"/>
          </p:cNvSpPr>
          <p:nvPr/>
        </p:nvSpPr>
        <p:spPr bwMode="auto">
          <a:xfrm>
            <a:off x="5219700" y="5876925"/>
            <a:ext cx="290784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nstantia" pitchFamily="18" charset="0"/>
              </a:rPr>
              <a:t>Pán a jeho </a:t>
            </a:r>
            <a:r>
              <a:rPr lang="cs-CZ" dirty="0" smtClean="0">
                <a:latin typeface="Constantia" pitchFamily="18" charset="0"/>
              </a:rPr>
              <a:t>otroci (mozaika)</a:t>
            </a:r>
            <a:endParaRPr lang="cs-CZ" dirty="0">
              <a:latin typeface="Constantia" pitchFamily="18" charset="0"/>
            </a:endParaRPr>
          </a:p>
        </p:txBody>
      </p:sp>
      <p:pic>
        <p:nvPicPr>
          <p:cNvPr id="9221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7009" y="2420888"/>
            <a:ext cx="4319587" cy="3126301"/>
          </a:xfrm>
        </p:spPr>
      </p:pic>
      <p:sp>
        <p:nvSpPr>
          <p:cNvPr id="6" name="Zástupný symbol pro zápatí 4"/>
          <p:cNvSpPr>
            <a:spLocks noGrp="1"/>
          </p:cNvSpPr>
          <p:nvPr/>
        </p:nvSpPr>
        <p:spPr bwMode="auto">
          <a:xfrm>
            <a:off x="7164288" y="6246813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Římské </a:t>
            </a:r>
            <a:r>
              <a:rPr lang="cs-CZ" sz="5400" smtClean="0"/>
              <a:t>hospodářství</a:t>
            </a:r>
            <a:endParaRPr lang="cs-CZ" smtClean="0"/>
          </a:p>
        </p:txBody>
      </p:sp>
      <p:sp>
        <p:nvSpPr>
          <p:cNvPr id="10243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413"/>
            <a:ext cx="3754438" cy="50863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/>
            <a:r>
              <a:rPr lang="cs-CZ" sz="2000" b="1" dirty="0" smtClean="0"/>
              <a:t>Gladiátoři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zvlášť vycvičení otroci pro boj na život a na smrt</a:t>
            </a:r>
          </a:p>
          <a:p>
            <a:pPr eaLnBrk="1" hangingPunct="1"/>
            <a:r>
              <a:rPr lang="cs-CZ" sz="2000" dirty="0" smtClean="0"/>
              <a:t> 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</p:txBody>
      </p:sp>
      <p:sp>
        <p:nvSpPr>
          <p:cNvPr id="10244" name="Obdélník 7"/>
          <p:cNvSpPr>
            <a:spLocks noChangeArrowheads="1"/>
          </p:cNvSpPr>
          <p:nvPr/>
        </p:nvSpPr>
        <p:spPr bwMode="auto">
          <a:xfrm>
            <a:off x="6424612" y="4562442"/>
            <a:ext cx="237648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Constantia" pitchFamily="18" charset="0"/>
              </a:rPr>
              <a:t>Mozaika s gladiátory </a:t>
            </a:r>
            <a:endParaRPr lang="cs-CZ" dirty="0" smtClean="0">
              <a:latin typeface="Constantia" pitchFamily="18" charset="0"/>
            </a:endParaRPr>
          </a:p>
          <a:p>
            <a:endParaRPr lang="cs-CZ" dirty="0">
              <a:latin typeface="Constantia" pitchFamily="18" charset="0"/>
            </a:endParaRPr>
          </a:p>
          <a:p>
            <a:endParaRPr lang="cs-CZ" dirty="0">
              <a:latin typeface="Constantia" pitchFamily="18" charset="0"/>
            </a:endParaRPr>
          </a:p>
          <a:p>
            <a:r>
              <a:rPr lang="cs-CZ" dirty="0">
                <a:latin typeface="Constantia" pitchFamily="18" charset="0"/>
              </a:rPr>
              <a:t>Koloseum</a:t>
            </a:r>
          </a:p>
        </p:txBody>
      </p:sp>
      <p:pic>
        <p:nvPicPr>
          <p:cNvPr id="10245" name="Zástupný symbol pro obsah 11" descr="800px-Colosseum_in_Rome,_Italy_-_April_2007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3213100"/>
            <a:ext cx="5761037" cy="3384550"/>
          </a:xfrm>
        </p:spPr>
      </p:pic>
      <p:pic>
        <p:nvPicPr>
          <p:cNvPr id="10246" name="Zástupný symbol pro obsah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8625" y="1203895"/>
            <a:ext cx="3311525" cy="331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zápatí 4"/>
          <p:cNvSpPr>
            <a:spLocks noGrp="1"/>
          </p:cNvSpPr>
          <p:nvPr/>
        </p:nvSpPr>
        <p:spPr bwMode="auto">
          <a:xfrm>
            <a:off x="6482346" y="5762771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6</a:t>
            </a:r>
          </a:p>
        </p:txBody>
      </p:sp>
      <p:sp>
        <p:nvSpPr>
          <p:cNvPr id="8" name="Zástupný symbol pro zápatí 4"/>
          <p:cNvSpPr>
            <a:spLocks noGrp="1"/>
          </p:cNvSpPr>
          <p:nvPr/>
        </p:nvSpPr>
        <p:spPr bwMode="auto">
          <a:xfrm>
            <a:off x="7164387" y="4909924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6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z="5400" smtClean="0"/>
              <a:t>Spartakovo povstání</a:t>
            </a:r>
            <a:endParaRPr lang="cs-CZ" smtClean="0"/>
          </a:p>
        </p:txBody>
      </p:sp>
      <p:sp>
        <p:nvSpPr>
          <p:cNvPr id="11267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cs-CZ" sz="2000" dirty="0" smtClean="0"/>
              <a:t>rok 73 př</a:t>
            </a:r>
            <a:r>
              <a:rPr lang="cs-CZ" sz="2000" dirty="0"/>
              <a:t>.</a:t>
            </a:r>
            <a:r>
              <a:rPr lang="cs-CZ" sz="2000" dirty="0" smtClean="0"/>
              <a:t> Kr.  </a:t>
            </a:r>
            <a:endParaRPr lang="cs-CZ" sz="2000" b="1" dirty="0" smtClean="0"/>
          </a:p>
          <a:p>
            <a:pPr eaLnBrk="1" hangingPunct="1"/>
            <a:r>
              <a:rPr lang="cs-CZ" sz="2000" dirty="0" smtClean="0"/>
              <a:t>cíl: dosáhnout osvobození a vrátit se do vlasti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11268" name="Zástupný symbol pro obsah 16" descr="Defaitearmeespretoriennes.gif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067175" y="2060575"/>
            <a:ext cx="4752975" cy="4572000"/>
          </a:xfrm>
        </p:spPr>
      </p:pic>
      <p:pic>
        <p:nvPicPr>
          <p:cNvPr id="11269" name="Zástupný symbol pro obsah 13" descr="393px-Oath_Spartacus_Barrias_Tuileri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2997200"/>
            <a:ext cx="2376488" cy="3627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0" name="Obdélník 17"/>
          <p:cNvSpPr>
            <a:spLocks noChangeArrowheads="1"/>
          </p:cNvSpPr>
          <p:nvPr/>
        </p:nvSpPr>
        <p:spPr bwMode="auto">
          <a:xfrm>
            <a:off x="4067175" y="1484313"/>
            <a:ext cx="36433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nstantia" pitchFamily="18" charset="0"/>
              </a:rPr>
              <a:t>Spartakova smrt a cesta jeho vojska</a:t>
            </a:r>
          </a:p>
        </p:txBody>
      </p:sp>
      <p:sp>
        <p:nvSpPr>
          <p:cNvPr id="7" name="Zástupný symbol pro zápatí 4"/>
          <p:cNvSpPr>
            <a:spLocks noGrp="1"/>
          </p:cNvSpPr>
          <p:nvPr/>
        </p:nvSpPr>
        <p:spPr bwMode="auto">
          <a:xfrm>
            <a:off x="231775" y="6480969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8</a:t>
            </a:r>
          </a:p>
        </p:txBody>
      </p:sp>
      <p:sp>
        <p:nvSpPr>
          <p:cNvPr id="8" name="Zástupný symbol pro zápatí 4"/>
          <p:cNvSpPr>
            <a:spLocks noGrp="1"/>
          </p:cNvSpPr>
          <p:nvPr/>
        </p:nvSpPr>
        <p:spPr bwMode="auto">
          <a:xfrm>
            <a:off x="6012160" y="6436246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9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386850718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200400"/>
                <a:gridCol w="28956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Zcela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bez práv a nároků na svobodný život byli v Římě: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plebejci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patriciové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zemědělci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otroci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V amfiteátrech bojovali pro zábavu obyvatel mezi sebou i se zvířaty: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legionáři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námořníci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gladiátoři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trestanci</a:t>
                      </a:r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Šipky na mapě ukazují cestu, na kterou se vydali účastníci tažení: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proti Keltům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Spartakova</a:t>
                      </a:r>
                      <a:r>
                        <a:rPr lang="cs-CZ" baseline="0" dirty="0" smtClean="0"/>
                        <a:t> povstání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proti Germánům 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Hannibalových</a:t>
                      </a:r>
                      <a:r>
                        <a:rPr lang="cs-CZ" b="0" baseline="0" dirty="0" smtClean="0"/>
                        <a:t> vojsk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523" y="2743200"/>
            <a:ext cx="1909457" cy="1909457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7" action="ppaction://hlinksldjump">
              <a:snd r:embed="rId6" name="applaus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74" y="689021"/>
            <a:ext cx="2578557" cy="186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98" y="4812917"/>
            <a:ext cx="1910786" cy="1837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0339733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8876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6201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20808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179512" y="838200"/>
            <a:ext cx="8856984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http://en.wikipedia.org/wiki/File:Borghese_gladiator_1_mosaic_dn_r2_c2.jpg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http://en.wikipedia.org/wiki/File:Augusto_30aC_-_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6dC_55%25CS_jpg</a:t>
            </a:r>
            <a:r>
              <a:rPr lang="cs-CZ" sz="1400" dirty="0" smtClean="0">
                <a:solidFill>
                  <a:srgbClr val="FFFF00"/>
                </a:solidFill>
              </a:rPr>
              <a:t>.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http://en.wikipedia.org/wiki/File:Wells_0706_054.jpg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</a:t>
            </a:r>
            <a:r>
              <a:rPr lang="cs-CZ" sz="1400" u="sng" dirty="0">
                <a:solidFill>
                  <a:srgbClr val="FFFF00"/>
                </a:solidFill>
                <a:hlinkClick r:id="rId4"/>
              </a:rPr>
              <a:t>http://</a:t>
            </a:r>
            <a:r>
              <a:rPr lang="cs-CZ" sz="1400" u="sng" dirty="0" smtClean="0">
                <a:solidFill>
                  <a:srgbClr val="FFFF00"/>
                </a:solidFill>
                <a:hlinkClick r:id="rId4"/>
              </a:rPr>
              <a:t>en.wikipedia.org/wiki/File:Gaius_Gracchus_Tribune_of_the_People.jpg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5: 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en.wikipedia.org/wiki/File:Mosaique_echansons_Bardo.jpg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6: </a:t>
            </a:r>
            <a:r>
              <a:rPr lang="cs-CZ" sz="1400" dirty="0">
                <a:solidFill>
                  <a:srgbClr val="FFFF00"/>
                </a:solidFill>
              </a:rPr>
              <a:t>http://en.wikipedia.org/wiki/File:Colosseum_in_Rome,_Italy_-_April_2007.jpg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Obrázek č. 7: 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http://en.wikipedia.org/wiki/File:Museum_of_Sousse_-_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Mosaics_2_detail.jpg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8: 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it.wikipedia.org/wiki/File:Oath_Spartacus_Barrias_Tuileries.jpg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</a:t>
            </a:r>
            <a:r>
              <a:rPr lang="cs-CZ" sz="1400" dirty="0">
                <a:solidFill>
                  <a:srgbClr val="FFFF00"/>
                </a:solidFill>
              </a:rPr>
              <a:t>č. </a:t>
            </a:r>
            <a:r>
              <a:rPr lang="cs-CZ" sz="1400" dirty="0" smtClean="0">
                <a:solidFill>
                  <a:srgbClr val="FFFF00"/>
                </a:solidFill>
              </a:rPr>
              <a:t>9: </a:t>
            </a:r>
            <a:r>
              <a:rPr lang="cs-CZ" sz="1400" dirty="0">
                <a:solidFill>
                  <a:srgbClr val="FFFF00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8"/>
              </a:rPr>
              <a:t>en.wikipedia.org/wiki/File:Defaitearmeespretoriennes.gif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 smtClean="0"/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http://en.wikipedia.org/wiki/File:Mosaique_echansons_Bardo.jpg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 http://en.wikipedia.org/wiki/File:Museum_of_Sousse_-_Mosaics_2_detail.jpg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  <a:hlinkClick r:id="rId9"/>
              </a:rPr>
              <a:t>c) </a:t>
            </a:r>
            <a:r>
              <a:rPr lang="cs-CZ" sz="1400" dirty="0">
                <a:solidFill>
                  <a:srgbClr val="FFFF00"/>
                </a:solidFill>
                <a:hlinkClick r:id="rId8"/>
              </a:rPr>
              <a:t>http://en.wikipedia.org/wiki/File:Defaitearmeespretoriennes.gif 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161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25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176</TotalTime>
  <Words>483</Words>
  <Application>Microsoft Office PowerPoint</Application>
  <PresentationFormat>Předvádění na obrazovce (4:3)</PresentationFormat>
  <Paragraphs>119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Prezentace aplikace PowerPoint</vt:lpstr>
      <vt:lpstr>Krize římské republiky</vt:lpstr>
      <vt:lpstr>Důsledky rozpínavosti římské říše</vt:lpstr>
      <vt:lpstr>Důsledky rozpínavosti římské říše</vt:lpstr>
      <vt:lpstr>Římské hospodářství</vt:lpstr>
      <vt:lpstr>Římské hospodářství</vt:lpstr>
      <vt:lpstr>Římské hospodářství</vt:lpstr>
      <vt:lpstr>Spartakovo povstání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Krize Římské republiky</dc:title>
  <dc:creator>Miličková</dc:creator>
  <cp:lastModifiedBy>Milickova</cp:lastModifiedBy>
  <cp:revision>24</cp:revision>
  <dcterms:created xsi:type="dcterms:W3CDTF">2011-03-20T14:06:54Z</dcterms:created>
  <dcterms:modified xsi:type="dcterms:W3CDTF">2013-06-05T18:14:57Z</dcterms:modified>
</cp:coreProperties>
</file>