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75" r:id="rId2"/>
    <p:sldId id="270" r:id="rId3"/>
    <p:sldId id="257" r:id="rId4"/>
    <p:sldId id="260" r:id="rId5"/>
    <p:sldId id="262" r:id="rId6"/>
    <p:sldId id="271" r:id="rId7"/>
    <p:sldId id="274" r:id="rId8"/>
    <p:sldId id="272" r:id="rId9"/>
    <p:sldId id="273" r:id="rId10"/>
    <p:sldId id="281" r:id="rId11"/>
    <p:sldId id="276" r:id="rId12"/>
    <p:sldId id="277" r:id="rId13"/>
    <p:sldId id="278" r:id="rId14"/>
    <p:sldId id="279" r:id="rId15"/>
    <p:sldId id="280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99FF"/>
    <a:srgbClr val="9900CC"/>
    <a:srgbClr val="660066"/>
    <a:srgbClr val="FF7C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137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6B87DA-FB7C-492B-9CF3-0A8E823DFE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68152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blinds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09D1E2-CAF3-42BB-91C8-DE077EF218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9634410"/>
      </p:ext>
    </p:extLst>
  </p:cSld>
  <p:clrMapOvr>
    <a:masterClrMapping/>
  </p:clrMapOvr>
  <p:transition spd="med">
    <p:blinds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DECA1F-235D-400B-8050-E483A00501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31809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blinds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546C20-5659-4BB6-9F8D-1C93EB463F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8128390"/>
      </p:ext>
    </p:extLst>
  </p:cSld>
  <p:clrMapOvr>
    <a:masterClrMapping/>
  </p:clrMapOvr>
  <p:transition spd="med">
    <p:blinds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6EEBCF-92C3-4408-9E1F-A494361169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988600"/>
      </p:ext>
    </p:extLst>
  </p:cSld>
  <p:clrMapOvr>
    <a:masterClrMapping/>
  </p:clrMapOvr>
  <p:transition spd="med">
    <p:blinds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428F86-C123-4710-A95F-AA37ED3C58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699952"/>
      </p:ext>
    </p:extLst>
  </p:cSld>
  <p:clrMapOvr>
    <a:masterClrMapping/>
  </p:clrMapOvr>
  <p:transition spd="med">
    <p:blinds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9C4027-66E1-42A7-B199-0394B2505D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5449136"/>
      </p:ext>
    </p:extLst>
  </p:cSld>
  <p:clrMapOvr>
    <a:masterClrMapping/>
  </p:clrMapOvr>
  <p:transition spd="med">
    <p:blinds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C06C7-DB57-4DC2-8ABD-96EF00892C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6282715"/>
      </p:ext>
    </p:extLst>
  </p:cSld>
  <p:clrMapOvr>
    <a:masterClrMapping/>
  </p:clrMapOvr>
  <p:transition spd="med">
    <p:blinds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4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Pravoúhlý trojúhelník 5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Volný tvar 6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317571-0D0F-49AD-90E6-F0E7B521CC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3983209"/>
      </p:ext>
    </p:extLst>
  </p:cSld>
  <p:clrMapOvr>
    <a:masterClrMapping/>
  </p:clrMapOvr>
  <p:transition spd="med">
    <p:blinds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DB99E8-6BFB-41C3-99E3-DECCFC10C7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4568052"/>
      </p:ext>
    </p:extLst>
  </p:cSld>
  <p:clrMapOvr>
    <a:masterClrMapping/>
  </p:clrMapOvr>
  <p:transition spd="med">
    <p:blinds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E7B16D-5280-4234-9148-73D9DF346E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7468432"/>
      </p:ext>
    </p:extLst>
  </p:cSld>
  <p:clrMapOvr>
    <a:masterClrMapping/>
  </p:clrMapOvr>
  <p:transition spd="med">
    <p:blinds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BB7819-3140-42F3-B9F4-124E24D69E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4768045"/>
      </p:ext>
    </p:extLst>
  </p:cSld>
  <p:clrMapOvr>
    <a:masterClrMapping/>
  </p:clrMapOvr>
  <p:transition spd="med">
    <p:blind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 smtClean="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B4332177-49D1-45D8-AFE3-9A5A2317C2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78" r:id="rId2"/>
    <p:sldLayoutId id="2147483687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8" r:id="rId9"/>
    <p:sldLayoutId id="2147483684" r:id="rId10"/>
    <p:sldLayoutId id="2147483685" r:id="rId11"/>
    <p:sldLayoutId id="2147483689" r:id="rId12"/>
  </p:sldLayoutIdLst>
  <p:transition spd="med">
    <p:blinds/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g"/><Relationship Id="rId3" Type="http://schemas.openxmlformats.org/officeDocument/2006/relationships/slide" Target="slide11.xml"/><Relationship Id="rId7" Type="http://schemas.openxmlformats.org/officeDocument/2006/relationships/slide" Target="slide13.xml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12.xml"/><Relationship Id="rId6" Type="http://schemas.openxmlformats.org/officeDocument/2006/relationships/audio" Target="../media/audio2.wav"/><Relationship Id="rId5" Type="http://schemas.openxmlformats.org/officeDocument/2006/relationships/slide" Target="slide12.xml"/><Relationship Id="rId4" Type="http://schemas.openxmlformats.org/officeDocument/2006/relationships/audio" Target="../media/audio1.wav"/><Relationship Id="rId9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slide" Target="slide10.xml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slide" Target="slide10.xml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slide" Target="slide15.xml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Netuno19b.jpg" TargetMode="External"/><Relationship Id="rId3" Type="http://schemas.openxmlformats.org/officeDocument/2006/relationships/hyperlink" Target="http://en.wikipedia.org/wiki/Ancient_Rome" TargetMode="External"/><Relationship Id="rId7" Type="http://schemas.openxmlformats.org/officeDocument/2006/relationships/hyperlink" Target="http://en.wikipedia.org/wiki/File:Temple_of_Apollo28.jpg" TargetMode="External"/><Relationship Id="rId2" Type="http://schemas.openxmlformats.org/officeDocument/2006/relationships/hyperlink" Target="http://en.wikipedia.org/wiki/File:RomanRepublic40BC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en.wikipedia.org/wiki/File:Augusto_30aC_-_6dC_55%25CS_jpg.JPG" TargetMode="External"/><Relationship Id="rId5" Type="http://schemas.openxmlformats.org/officeDocument/2006/relationships/hyperlink" Target="http://en.wikipedia.org/wiki/File:Castro_Battle_of_Actium.jpg" TargetMode="External"/><Relationship Id="rId4" Type="http://schemas.openxmlformats.org/officeDocument/2006/relationships/hyperlink" Target="http://en.wikipedia.org/wiki/File:Statue-Augustus.jpg" TargetMode="External"/><Relationship Id="rId9" Type="http://schemas.openxmlformats.org/officeDocument/2006/relationships/hyperlink" Target="http://en.wikipedia.org/wiki/File:Achilles_Penthesileia_BM_B209.jpg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2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3" name="Picture 5" descr="LOGO_obdelnik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7674" name="Group 26"/>
          <p:cNvGraphicFramePr>
            <a:graphicFrameLocks noGrp="1"/>
          </p:cNvGraphicFramePr>
          <p:nvPr/>
        </p:nvGraphicFramePr>
        <p:xfrm>
          <a:off x="971550" y="1989138"/>
          <a:ext cx="7345363" cy="2204403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Mgr. Gertruda Miličková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Doba Caesarova a Augustova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Nejstarší civilizace, kořeny evropské civilizace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blinds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Doba </a:t>
            </a:r>
            <a:r>
              <a:rPr lang="cs-CZ" dirty="0" err="1" smtClean="0"/>
              <a:t>Caesarova</a:t>
            </a:r>
            <a:r>
              <a:rPr lang="cs-CZ" dirty="0" smtClean="0"/>
              <a:t> a Augustova</a:t>
            </a:r>
            <a:endParaRPr lang="cs-CZ" dirty="0"/>
          </a:p>
        </p:txBody>
      </p:sp>
      <p:sp>
        <p:nvSpPr>
          <p:cNvPr id="6147" name="Podnadpis 4"/>
          <p:cNvSpPr>
            <a:spLocks noGrp="1"/>
          </p:cNvSpPr>
          <p:nvPr>
            <p:ph type="subTitle" idx="1"/>
          </p:nvPr>
        </p:nvSpPr>
        <p:spPr>
          <a:xfrm>
            <a:off x="533400" y="3228975"/>
            <a:ext cx="7854950" cy="1752600"/>
          </a:xfrm>
        </p:spPr>
        <p:txBody>
          <a:bodyPr/>
          <a:lstStyle/>
          <a:p>
            <a:pPr marR="0"/>
            <a:r>
              <a:rPr lang="cs-CZ" smtClean="0"/>
              <a:t>6. ročník ZŠ</a:t>
            </a:r>
          </a:p>
        </p:txBody>
      </p:sp>
      <p:pic>
        <p:nvPicPr>
          <p:cNvPr id="6148" name="Zástupný symbol pro obsah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24654" y="2514600"/>
            <a:ext cx="2248104" cy="4075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ástupný symbol pro zápatí 4"/>
          <p:cNvSpPr>
            <a:spLocks noGrp="1"/>
          </p:cNvSpPr>
          <p:nvPr/>
        </p:nvSpPr>
        <p:spPr bwMode="auto">
          <a:xfrm>
            <a:off x="4114800" y="6298596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1</a:t>
            </a:r>
          </a:p>
        </p:txBody>
      </p:sp>
    </p:spTree>
  </p:cSld>
  <p:clrMapOvr>
    <a:masterClrMapping/>
  </p:clrMapOvr>
  <p:transition spd="med">
    <p:blinds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Zástupný symbol pro obsah 10" descr="RomanRepublic40BC.jpg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971800" y="1676400"/>
            <a:ext cx="5832475" cy="3962400"/>
          </a:xfrm>
        </p:spPr>
      </p:pic>
      <p:sp>
        <p:nvSpPr>
          <p:cNvPr id="7171" name="Nadpis 7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cs-CZ" smtClean="0"/>
              <a:t>Gaius Julius Caesar</a:t>
            </a:r>
          </a:p>
        </p:txBody>
      </p:sp>
      <p:sp>
        <p:nvSpPr>
          <p:cNvPr id="7172" name="Zástupný symbol pro obsah 8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3429000" cy="4433888"/>
          </a:xfrm>
        </p:spPr>
        <p:txBody>
          <a:bodyPr/>
          <a:lstStyle/>
          <a:p>
            <a:endParaRPr lang="cs-CZ" smtClean="0"/>
          </a:p>
          <a:p>
            <a:r>
              <a:rPr lang="cs-CZ" smtClean="0"/>
              <a:t>konzul</a:t>
            </a:r>
          </a:p>
          <a:p>
            <a:r>
              <a:rPr lang="cs-CZ" smtClean="0"/>
              <a:t>vojevůdce</a:t>
            </a:r>
          </a:p>
          <a:p>
            <a:r>
              <a:rPr lang="cs-CZ" smtClean="0"/>
              <a:t>správce Galie</a:t>
            </a:r>
          </a:p>
          <a:p>
            <a:r>
              <a:rPr lang="cs-CZ" smtClean="0"/>
              <a:t>doživotní diktátor</a:t>
            </a:r>
          </a:p>
          <a:p>
            <a:r>
              <a:rPr lang="cs-CZ" smtClean="0"/>
              <a:t>zavražděn r. 44 př. Kr.</a:t>
            </a:r>
          </a:p>
          <a:p>
            <a:endParaRPr lang="cs-CZ" smtClean="0"/>
          </a:p>
        </p:txBody>
      </p:sp>
      <p:sp>
        <p:nvSpPr>
          <p:cNvPr id="7173" name="Obdélník 11"/>
          <p:cNvSpPr>
            <a:spLocks noChangeArrowheads="1"/>
          </p:cNvSpPr>
          <p:nvPr/>
        </p:nvSpPr>
        <p:spPr bwMode="auto">
          <a:xfrm>
            <a:off x="3886200" y="5791200"/>
            <a:ext cx="45720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r"/>
            <a:r>
              <a:rPr lang="cs-CZ"/>
              <a:t>Území dobytá Caesarovými vojsky</a:t>
            </a:r>
          </a:p>
        </p:txBody>
      </p:sp>
      <p:sp>
        <p:nvSpPr>
          <p:cNvPr id="6" name="Zástupný symbol pro zápatí 4"/>
          <p:cNvSpPr>
            <a:spLocks noGrp="1"/>
          </p:cNvSpPr>
          <p:nvPr/>
        </p:nvSpPr>
        <p:spPr bwMode="auto">
          <a:xfrm>
            <a:off x="6976375" y="6161088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2</a:t>
            </a:r>
          </a:p>
        </p:txBody>
      </p:sp>
    </p:spTree>
  </p:cSld>
  <p:clrMapOvr>
    <a:masterClrMapping/>
  </p:clrMapOvr>
  <p:transition spd="med">
    <p:blinds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5" descr="1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3" name="Zástupný symbol pro zápatí 4"/>
          <p:cNvSpPr>
            <a:spLocks noGrp="1"/>
          </p:cNvSpPr>
          <p:nvPr/>
        </p:nvSpPr>
        <p:spPr bwMode="auto">
          <a:xfrm>
            <a:off x="457200" y="594360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3</a:t>
            </a:r>
          </a:p>
        </p:txBody>
      </p:sp>
    </p:spTree>
  </p:cSld>
  <p:clrMapOvr>
    <a:masterClrMapping/>
  </p:clrMapOvr>
  <p:transition spd="med">
    <p:blinds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7" descr="3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3" name="Zástupný symbol pro zápatí 4"/>
          <p:cNvSpPr>
            <a:spLocks noGrp="1"/>
          </p:cNvSpPr>
          <p:nvPr/>
        </p:nvSpPr>
        <p:spPr bwMode="auto">
          <a:xfrm>
            <a:off x="2514600" y="15240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4</a:t>
            </a:r>
          </a:p>
        </p:txBody>
      </p:sp>
    </p:spTree>
  </p:cSld>
  <p:clrMapOvr>
    <a:masterClrMapping/>
  </p:clrMapOvr>
  <p:transition spd="med">
    <p:blinds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cs-CZ" smtClean="0"/>
              <a:t>Octavianus Augustus</a:t>
            </a:r>
          </a:p>
        </p:txBody>
      </p:sp>
      <p:sp>
        <p:nvSpPr>
          <p:cNvPr id="11267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/>
          <a:lstStyle/>
          <a:p>
            <a:endParaRPr lang="cs-CZ" smtClean="0"/>
          </a:p>
          <a:p>
            <a:r>
              <a:rPr lang="cs-CZ" smtClean="0"/>
              <a:t>císařství</a:t>
            </a:r>
          </a:p>
          <a:p>
            <a:r>
              <a:rPr lang="cs-CZ" smtClean="0"/>
              <a:t>vrchní velitel vojska</a:t>
            </a:r>
          </a:p>
          <a:p>
            <a:r>
              <a:rPr lang="cs-CZ" smtClean="0"/>
              <a:t>doživotní tribun lidu</a:t>
            </a:r>
          </a:p>
          <a:p>
            <a:r>
              <a:rPr lang="cs-CZ" smtClean="0"/>
              <a:t>nejvyšší kněz</a:t>
            </a:r>
          </a:p>
        </p:txBody>
      </p:sp>
      <p:pic>
        <p:nvPicPr>
          <p:cNvPr id="11268" name="Zástupný symbol pro obsah 5" descr="400px-Statue-Augustus.jpg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48200" y="1143000"/>
            <a:ext cx="3581400" cy="5372100"/>
          </a:xfrm>
        </p:spPr>
      </p:pic>
      <p:sp>
        <p:nvSpPr>
          <p:cNvPr id="5" name="Zástupný symbol pro zápatí 4"/>
          <p:cNvSpPr>
            <a:spLocks noGrp="1"/>
          </p:cNvSpPr>
          <p:nvPr/>
        </p:nvSpPr>
        <p:spPr bwMode="auto">
          <a:xfrm>
            <a:off x="3505200" y="601980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5</a:t>
            </a:r>
          </a:p>
        </p:txBody>
      </p:sp>
    </p:spTree>
  </p:cSld>
  <p:clrMapOvr>
    <a:masterClrMapping/>
  </p:clrMapOvr>
  <p:transition spd="med">
    <p:blinds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Zástupný symbol pro obsah 3" descr="Castro_Battle_of_Actium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"/>
          <a:stretch>
            <a:fillRect/>
          </a:stretch>
        </p:blipFill>
        <p:spPr>
          <a:xfrm>
            <a:off x="0" y="0"/>
            <a:ext cx="9188450" cy="6858000"/>
          </a:xfrm>
        </p:spPr>
      </p:pic>
      <p:sp>
        <p:nvSpPr>
          <p:cNvPr id="12291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Bitva u Actia</a:t>
            </a:r>
          </a:p>
        </p:txBody>
      </p:sp>
      <p:sp>
        <p:nvSpPr>
          <p:cNvPr id="4" name="Zástupný symbol pro zápatí 4"/>
          <p:cNvSpPr>
            <a:spLocks noGrp="1"/>
          </p:cNvSpPr>
          <p:nvPr/>
        </p:nvSpPr>
        <p:spPr bwMode="auto">
          <a:xfrm>
            <a:off x="7162800" y="640080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6</a:t>
            </a:r>
          </a:p>
        </p:txBody>
      </p:sp>
    </p:spTree>
  </p:cSld>
  <p:clrMapOvr>
    <a:masterClrMapping/>
  </p:clrMapOvr>
  <p:transition spd="med">
    <p:blinds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Zástupný symbol pro obsah 6" descr="800px-Augusto_30aC_-_6dC_55%25CS_jpg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97"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13315" name="Nadpis 4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pPr algn="r"/>
            <a:r>
              <a:rPr lang="cs-CZ" smtClean="0">
                <a:solidFill>
                  <a:schemeClr val="tx1"/>
                </a:solidFill>
              </a:rPr>
              <a:t>Říše Augustova</a:t>
            </a:r>
          </a:p>
        </p:txBody>
      </p:sp>
      <p:sp>
        <p:nvSpPr>
          <p:cNvPr id="4" name="Zástupný symbol pro zápatí 4"/>
          <p:cNvSpPr>
            <a:spLocks noGrp="1"/>
          </p:cNvSpPr>
          <p:nvPr/>
        </p:nvSpPr>
        <p:spPr bwMode="auto">
          <a:xfrm>
            <a:off x="4572000" y="647700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7</a:t>
            </a:r>
          </a:p>
        </p:txBody>
      </p:sp>
    </p:spTree>
  </p:cSld>
  <p:clrMapOvr>
    <a:masterClrMapping/>
  </p:clrMapOvr>
  <p:transition spd="med">
    <p:blinds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Zástupný symbol pro obsah 3" descr="Augustuksen_mauseleomi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14339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Augustovo mauzoleum</a:t>
            </a:r>
          </a:p>
        </p:txBody>
      </p:sp>
      <p:sp>
        <p:nvSpPr>
          <p:cNvPr id="4" name="Zástupný symbol pro zápatí 4"/>
          <p:cNvSpPr>
            <a:spLocks noGrp="1"/>
          </p:cNvSpPr>
          <p:nvPr/>
        </p:nvSpPr>
        <p:spPr bwMode="auto">
          <a:xfrm>
            <a:off x="7010400" y="22860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8</a:t>
            </a:r>
          </a:p>
        </p:txBody>
      </p:sp>
    </p:spTree>
  </p:cSld>
  <p:clrMapOvr>
    <a:masterClrMapping/>
  </p:clrMapOvr>
  <p:transition spd="med">
    <p:blinds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9" name="Zástupný symbol pro obsah 2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899834171"/>
              </p:ext>
            </p:extLst>
          </p:nvPr>
        </p:nvGraphicFramePr>
        <p:xfrm>
          <a:off x="0" y="28433"/>
          <a:ext cx="9144000" cy="6790134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3048000"/>
                <a:gridCol w="3200400"/>
                <a:gridCol w="2895600"/>
              </a:tblGrid>
              <a:tr h="522318">
                <a:tc gridSpan="3"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TEST: Klikni na hvězdičku</a:t>
                      </a:r>
                      <a:r>
                        <a:rPr lang="cs-CZ" sz="1800" baseline="0" dirty="0" smtClean="0"/>
                        <a:t> u odpovědi</a:t>
                      </a:r>
                      <a:r>
                        <a:rPr lang="cs-CZ" sz="1800" dirty="0" smtClean="0"/>
                        <a:t>, kterou považuješ</a:t>
                      </a:r>
                      <a:r>
                        <a:rPr lang="cs-CZ" sz="1800" baseline="0" dirty="0" smtClean="0"/>
                        <a:t> za správnou.</a:t>
                      </a:r>
                      <a:endParaRPr lang="cs-CZ" sz="18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dk1"/>
                          </a:solidFill>
                        </a:rPr>
                        <a:t>Který titul Caesarovi nikdy </a:t>
                      </a:r>
                      <a:r>
                        <a:rPr lang="cs-CZ" sz="2400" b="1" dirty="0" smtClean="0">
                          <a:solidFill>
                            <a:schemeClr val="dk1"/>
                          </a:solidFill>
                        </a:rPr>
                        <a:t>nepatřil</a:t>
                      </a:r>
                      <a:r>
                        <a:rPr lang="cs-CZ" sz="2400" dirty="0" smtClean="0">
                          <a:solidFill>
                            <a:schemeClr val="dk1"/>
                          </a:solidFill>
                        </a:rPr>
                        <a:t>?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konzul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vojevůdce</a:t>
                      </a:r>
                      <a:endParaRPr lang="cs-CZ" b="0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diktátor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císař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baseline="0" dirty="0" smtClean="0">
                          <a:solidFill>
                            <a:schemeClr val="dk1"/>
                          </a:solidFill>
                        </a:rPr>
                        <a:t>Na mapce je znázorněno Caesarovo tažení proti: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Galům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Germánům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vzbouřencům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Spartakovi</a:t>
                      </a:r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dirty="0" smtClean="0">
                          <a:effectLst/>
                        </a:rPr>
                        <a:t>Kdo nepatřil do tzv.</a:t>
                      </a:r>
                      <a:r>
                        <a:rPr lang="cs-CZ" sz="2400" baseline="0" dirty="0" smtClean="0">
                          <a:effectLst/>
                        </a:rPr>
                        <a:t> druhého triumvirátu?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effectLst/>
                        </a:rPr>
                        <a:t>Octavianus Augustus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effectLst/>
                        </a:rPr>
                        <a:t>Marcus Antonius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Marcus </a:t>
                      </a:r>
                      <a:r>
                        <a:rPr lang="cs-CZ" b="0" dirty="0" err="1" smtClean="0"/>
                        <a:t>Lepidus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Caesar</a:t>
                      </a:r>
                      <a:endParaRPr lang="cs-CZ" b="1" dirty="0"/>
                    </a:p>
                  </a:txBody>
                  <a:tcPr marL="163082" marR="163082"/>
                </a:tc>
              </a:tr>
            </a:tbl>
          </a:graphicData>
        </a:graphic>
      </p:graphicFrame>
      <p:pic>
        <p:nvPicPr>
          <p:cNvPr id="34821" name="Obrázek 3482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128" y="2804871"/>
            <a:ext cx="1752600" cy="1632670"/>
          </a:xfrm>
          <a:prstGeom prst="rect">
            <a:avLst/>
          </a:prstGeom>
        </p:spPr>
      </p:pic>
      <p:sp>
        <p:nvSpPr>
          <p:cNvPr id="34833" name="7cípá hvězda 34832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698706" y="6858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50" name="7cípá hvězda 49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10613" y="11430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7cípá hvězda 50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31618" y="1683536"/>
            <a:ext cx="304800" cy="304800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7cípá hvězda 51">
            <a:hlinkClick r:id="rId5" action="ppaction://hlinksldjump">
              <a:snd r:embed="rId6" name="applause.wav"/>
            </a:hlinkClick>
          </p:cNvPr>
          <p:cNvSpPr/>
          <p:nvPr/>
        </p:nvSpPr>
        <p:spPr>
          <a:xfrm>
            <a:off x="8710613" y="2252193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7cípá hvězda 52">
            <a:hlinkClick r:id="rId7" action="ppaction://hlinksldjump">
              <a:snd r:embed="rId6" name="applause.wav"/>
            </a:hlinkClick>
          </p:cNvPr>
          <p:cNvSpPr/>
          <p:nvPr/>
        </p:nvSpPr>
        <p:spPr>
          <a:xfrm>
            <a:off x="8740574" y="6442675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7cípá hvězda 56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40574" y="53340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7cípá hvězda 57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40574" y="48006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7cípá hvězda 58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43523" y="42672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7cípá hvězda 59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08197" y="5891749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7cípá hvězda 61">
            <a:hlinkClick r:id="rId5" action="ppaction://hlinksldjump">
              <a:snd r:embed="rId6" name="applause.wav"/>
            </a:hlinkClick>
          </p:cNvPr>
          <p:cNvSpPr/>
          <p:nvPr/>
        </p:nvSpPr>
        <p:spPr>
          <a:xfrm>
            <a:off x="8698706" y="27432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3" name="7cípá hvězda 62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31618" y="3316406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4" name="7cípá hvězda 63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54897" y="37338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58484" y="689021"/>
            <a:ext cx="1029537" cy="1866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8484" y="4859397"/>
            <a:ext cx="1157118" cy="1735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0339733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895600" cy="2328204"/>
          </a:xfrm>
        </p:spPr>
        <p:txBody>
          <a:bodyPr/>
          <a:lstStyle/>
          <a:p>
            <a:r>
              <a:rPr lang="cs-CZ" sz="2400" dirty="0" smtClean="0">
                <a:solidFill>
                  <a:srgbClr val="FF0000"/>
                </a:solidFill>
                <a:latin typeface="+mn-lt"/>
              </a:rPr>
              <a:t>Chybná odpověď!!!</a:t>
            </a: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Výsledek tvého snažení</a:t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>není nejlepší!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  <a:p>
            <a:r>
              <a:rPr lang="cs-CZ" sz="2000" b="1" dirty="0" smtClean="0"/>
              <a:t>Přemýšlej znovu, nebo se zkus s někým poradit!!!</a:t>
            </a:r>
            <a:endParaRPr lang="cs-CZ" sz="2000" b="1" dirty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42" r="5942"/>
          <a:stretch>
            <a:fillRect/>
          </a:stretch>
        </p:blipFill>
        <p:spPr>
          <a:xfrm>
            <a:off x="3276600" y="1052736"/>
            <a:ext cx="5486400" cy="4114800"/>
          </a:xfrm>
          <a:scene3d>
            <a:camera prst="orthographicFront">
              <a:rot lat="0" lon="0" rev="20699999"/>
            </a:camera>
            <a:lightRig rig="threePt" dir="t"/>
          </a:scene3d>
        </p:spPr>
      </p:pic>
      <p:sp>
        <p:nvSpPr>
          <p:cNvPr id="14" name="Obdélník 13"/>
          <p:cNvSpPr/>
          <p:nvPr/>
        </p:nvSpPr>
        <p:spPr>
          <a:xfrm>
            <a:off x="3276600" y="5909902"/>
            <a:ext cx="5715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n-lt"/>
              </a:rPr>
              <a:t>Kliknutím na obrázek se vrátíš zpět k otázkám!!!</a:t>
            </a:r>
            <a:endParaRPr lang="pt-BR" b="1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28876456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76996"/>
            <a:ext cx="2819400" cy="3318804"/>
          </a:xfrm>
        </p:spPr>
        <p:txBody>
          <a:bodyPr/>
          <a:lstStyle/>
          <a:p>
            <a:r>
              <a:rPr lang="cs-CZ" sz="2400" dirty="0" smtClean="0">
                <a:solidFill>
                  <a:srgbClr val="FF0000"/>
                </a:solidFill>
                <a:latin typeface="+mn-lt"/>
              </a:rPr>
              <a:t>Správná odpověď!!!</a:t>
            </a: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Můžeš pokračovat v dalších otázkách!!!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20000">
            <a:off x="3498981" y="1491641"/>
            <a:ext cx="4617720" cy="3463290"/>
          </a:xfrm>
        </p:spPr>
      </p:pic>
      <p:sp>
        <p:nvSpPr>
          <p:cNvPr id="14" name="Obdélník 13"/>
          <p:cNvSpPr/>
          <p:nvPr/>
        </p:nvSpPr>
        <p:spPr>
          <a:xfrm>
            <a:off x="3276600" y="5909902"/>
            <a:ext cx="5715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n-lt"/>
              </a:rPr>
              <a:t>Kliknutím na obrázek se vrátíš zpět !!!</a:t>
            </a:r>
            <a:endParaRPr lang="pt-BR" b="1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76201442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76996"/>
            <a:ext cx="2971800" cy="3318804"/>
          </a:xfrm>
        </p:spPr>
        <p:txBody>
          <a:bodyPr/>
          <a:lstStyle/>
          <a:p>
            <a:r>
              <a:rPr lang="cs-CZ" sz="3200" dirty="0" smtClean="0">
                <a:solidFill>
                  <a:srgbClr val="FF0000"/>
                </a:solidFill>
                <a:latin typeface="+mn-lt"/>
              </a:rPr>
              <a:t>Konec testu!!!</a:t>
            </a: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800" dirty="0">
                <a:latin typeface="+mn-lt"/>
              </a:rPr>
              <a:t/>
            </a:r>
            <a:br>
              <a:rPr lang="cs-CZ" sz="2800" dirty="0">
                <a:latin typeface="+mn-lt"/>
              </a:rPr>
            </a:b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Bylo to dobré, ale neuškodí, když se na látku ještě doma podíváš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20000">
            <a:off x="3498981" y="1491641"/>
            <a:ext cx="4617720" cy="3463290"/>
          </a:xfrm>
        </p:spPr>
      </p:pic>
      <p:sp>
        <p:nvSpPr>
          <p:cNvPr id="14" name="Obdélník 13"/>
          <p:cNvSpPr/>
          <p:nvPr/>
        </p:nvSpPr>
        <p:spPr>
          <a:xfrm>
            <a:off x="473122" y="5402070"/>
            <a:ext cx="85344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+mn-lt"/>
              </a:rPr>
              <a:t>Pamatuj si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:   </a:t>
            </a:r>
          </a:p>
          <a:p>
            <a:pPr algn="ctr"/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Paměť je jako medúza – vědomosti se rychle rozplynou!!!</a:t>
            </a:r>
          </a:p>
          <a:p>
            <a:pPr algn="ctr"/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Kliknutím na obrázek se rozloučíme.</a:t>
            </a:r>
            <a:endParaRPr lang="pt-BR" sz="2000" b="1" dirty="0">
              <a:solidFill>
                <a:schemeClr val="tx2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920808106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/>
          </p:cNvSpPr>
          <p:nvPr>
            <p:ph type="title" idx="4294967295"/>
          </p:nvPr>
        </p:nvSpPr>
        <p:spPr>
          <a:xfrm>
            <a:off x="762000" y="152400"/>
            <a:ext cx="7848600" cy="533400"/>
          </a:xfrm>
        </p:spPr>
        <p:txBody>
          <a:bodyPr/>
          <a:lstStyle/>
          <a:p>
            <a:pPr eaLnBrk="1" hangingPunct="1"/>
            <a:r>
              <a:rPr lang="cs-CZ" sz="2000" dirty="0" smtClean="0">
                <a:latin typeface="Arial" charset="0"/>
              </a:rPr>
              <a:t>Použitá literatura a zdroje informací</a:t>
            </a:r>
          </a:p>
        </p:txBody>
      </p:sp>
      <p:sp>
        <p:nvSpPr>
          <p:cNvPr id="21507" name="Rectangle 3"/>
          <p:cNvSpPr>
            <a:spLocks noGrp="1"/>
          </p:cNvSpPr>
          <p:nvPr>
            <p:ph type="body" idx="4294967295"/>
          </p:nvPr>
        </p:nvSpPr>
        <p:spPr>
          <a:xfrm>
            <a:off x="179512" y="838200"/>
            <a:ext cx="8856984" cy="5486400"/>
          </a:xfrm>
        </p:spPr>
        <p:txBody>
          <a:bodyPr/>
          <a:lstStyle/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Koucká, I.: Dějepis 6, Olomouc, </a:t>
            </a:r>
            <a:r>
              <a:rPr lang="cs-CZ" sz="1400" dirty="0" err="1" smtClean="0">
                <a:solidFill>
                  <a:srgbClr val="FFFF00"/>
                </a:solidFill>
              </a:rPr>
              <a:t>Prodos</a:t>
            </a:r>
            <a:r>
              <a:rPr lang="cs-CZ" sz="1400" dirty="0" smtClean="0">
                <a:solidFill>
                  <a:srgbClr val="FFFF00"/>
                </a:solidFill>
              </a:rPr>
              <a:t> 2002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Kolektiv autorů: Dějepis 6, Plzeň, Fraus 2007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Mandelová, H.: Opakování dějin pravěku a starověku, Olomouc, FIN 1995</a:t>
            </a:r>
          </a:p>
          <a:p>
            <a:pPr eaLnBrk="1" hangingPunct="1"/>
            <a:r>
              <a:rPr lang="cs-CZ" sz="1400" b="1" dirty="0" smtClean="0"/>
              <a:t>Použitý obrazový materiál:</a:t>
            </a:r>
            <a:endParaRPr lang="cs-CZ" sz="1400" dirty="0" smtClean="0"/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1: </a:t>
            </a:r>
            <a:r>
              <a:rPr lang="cs-CZ" sz="1400" u="sng" dirty="0">
                <a:solidFill>
                  <a:srgbClr val="FFFF00"/>
                </a:solidFill>
              </a:rPr>
              <a:t>http://en.wikipedia.org/wiki/File:Giulio-cesare-enhanced_1-800x1450.jpg</a:t>
            </a:r>
            <a:endParaRPr lang="cs-CZ" sz="1400" u="sng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2: </a:t>
            </a:r>
            <a:r>
              <a:rPr lang="cs-CZ" sz="1400" dirty="0">
                <a:solidFill>
                  <a:srgbClr val="FFFF00"/>
                </a:solidFill>
                <a:hlinkClick r:id="rId2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2"/>
              </a:rPr>
              <a:t>en.wikipedia.org/wiki/File:RomanRepublic40BC.jpg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3: </a:t>
            </a:r>
            <a:r>
              <a:rPr lang="cs-CZ" sz="1400" dirty="0">
                <a:solidFill>
                  <a:srgbClr val="FFFF00"/>
                </a:solidFill>
              </a:rPr>
              <a:t>Fotomontáž G. Miličková s použitím </a:t>
            </a:r>
            <a:r>
              <a:rPr lang="cs-CZ" sz="1400" dirty="0">
                <a:solidFill>
                  <a:srgbClr val="FFFF00"/>
                </a:solidFill>
                <a:hlinkClick r:id="rId3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3"/>
              </a:rPr>
              <a:t>en.wikipedia.org/wiki/Ancient_Rome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4: Fotomontáž </a:t>
            </a:r>
            <a:r>
              <a:rPr lang="cs-CZ" sz="1400" dirty="0">
                <a:solidFill>
                  <a:srgbClr val="FFFF00"/>
                </a:solidFill>
              </a:rPr>
              <a:t>G. Miličková s použitím </a:t>
            </a:r>
            <a:r>
              <a:rPr lang="cs-CZ" sz="1400" dirty="0">
                <a:solidFill>
                  <a:srgbClr val="FFFF00"/>
                </a:solidFill>
                <a:hlinkClick r:id="rId3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3"/>
              </a:rPr>
              <a:t>en.wikipedia.org/wiki/Ancient_Rome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5</a:t>
            </a:r>
            <a:r>
              <a:rPr lang="cs-CZ" sz="1400" dirty="0">
                <a:solidFill>
                  <a:srgbClr val="FFFF00"/>
                </a:solidFill>
              </a:rPr>
              <a:t>: </a:t>
            </a:r>
            <a:r>
              <a:rPr lang="cs-CZ" sz="1400" dirty="0">
                <a:solidFill>
                  <a:srgbClr val="FFFF00"/>
                </a:solidFill>
                <a:hlinkClick r:id="rId4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4"/>
              </a:rPr>
              <a:t>en.wikipedia.org/wiki/File:Statue-Augustus.jpg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>
                <a:solidFill>
                  <a:srgbClr val="FFFF00"/>
                </a:solidFill>
              </a:rPr>
              <a:t>Obrázek č. </a:t>
            </a:r>
            <a:r>
              <a:rPr lang="cs-CZ" sz="1400" dirty="0" smtClean="0">
                <a:solidFill>
                  <a:srgbClr val="FFFF00"/>
                </a:solidFill>
              </a:rPr>
              <a:t>6: </a:t>
            </a:r>
            <a:r>
              <a:rPr lang="cs-CZ" sz="1400" dirty="0">
                <a:solidFill>
                  <a:srgbClr val="FFFF00"/>
                </a:solidFill>
                <a:hlinkClick r:id="rId5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5"/>
              </a:rPr>
              <a:t>en.wikipedia.org/wiki/File:Castro_Battle_of_Actium.jpg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</a:t>
            </a:r>
            <a:r>
              <a:rPr lang="cs-CZ" sz="1400" dirty="0">
                <a:solidFill>
                  <a:srgbClr val="FFFF00"/>
                </a:solidFill>
              </a:rPr>
              <a:t>7</a:t>
            </a:r>
            <a:r>
              <a:rPr lang="cs-CZ" sz="1400" dirty="0" smtClean="0">
                <a:solidFill>
                  <a:srgbClr val="FFFF00"/>
                </a:solidFill>
              </a:rPr>
              <a:t>: </a:t>
            </a:r>
            <a:r>
              <a:rPr lang="cs-CZ" sz="1400" dirty="0">
                <a:solidFill>
                  <a:srgbClr val="FFFF00"/>
                </a:solidFill>
                <a:hlinkClick r:id="rId6"/>
              </a:rPr>
              <a:t>http://en.wikipedia.org/wiki/File:Augusto_30aC_-_</a:t>
            </a:r>
            <a:r>
              <a:rPr lang="cs-CZ" sz="1400" dirty="0" smtClean="0">
                <a:solidFill>
                  <a:srgbClr val="FFFF00"/>
                </a:solidFill>
                <a:hlinkClick r:id="rId6"/>
              </a:rPr>
              <a:t>6dC_55%25CS_jpg.JPG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</a:t>
            </a:r>
            <a:r>
              <a:rPr lang="cs-CZ" sz="1400" dirty="0">
                <a:solidFill>
                  <a:srgbClr val="FFFF00"/>
                </a:solidFill>
              </a:rPr>
              <a:t>č. 8</a:t>
            </a:r>
            <a:r>
              <a:rPr lang="cs-CZ" sz="1400" dirty="0" smtClean="0">
                <a:solidFill>
                  <a:srgbClr val="FFFF00"/>
                </a:solidFill>
              </a:rPr>
              <a:t>: foto Karel Milička</a:t>
            </a:r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endParaRPr lang="cs-CZ" sz="1400" dirty="0" smtClean="0"/>
          </a:p>
          <a:p>
            <a:pPr eaLnBrk="1" hangingPunct="1"/>
            <a:r>
              <a:rPr lang="cs-CZ" sz="1400" dirty="0" smtClean="0"/>
              <a:t>Obrázky v testu: 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a</a:t>
            </a:r>
            <a:r>
              <a:rPr lang="cs-CZ" sz="1400" dirty="0">
                <a:solidFill>
                  <a:srgbClr val="FFFF00"/>
                </a:solidFill>
              </a:rPr>
              <a:t>) </a:t>
            </a:r>
            <a:r>
              <a:rPr lang="cs-CZ" sz="1400" dirty="0">
                <a:solidFill>
                  <a:srgbClr val="FFFF00"/>
                </a:solidFill>
                <a:hlinkClick r:id="rId7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7"/>
              </a:rPr>
              <a:t>en.wikipedia.org/wiki/File:Temple_of_Apollo28.jpg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b) </a:t>
            </a:r>
            <a:r>
              <a:rPr lang="cs-CZ" sz="1400" dirty="0">
                <a:solidFill>
                  <a:srgbClr val="FFFF00"/>
                </a:solidFill>
                <a:hlinkClick r:id="rId8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8"/>
              </a:rPr>
              <a:t>en.wikipedia.org/wiki/File:Netuno19b.jpg</a:t>
            </a:r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  <a:hlinkClick r:id="rId9"/>
              </a:rPr>
              <a:t>c) http</a:t>
            </a:r>
            <a:r>
              <a:rPr lang="cs-CZ" sz="1400" dirty="0">
                <a:solidFill>
                  <a:srgbClr val="FFFF00"/>
                </a:solidFill>
                <a:hlinkClick r:id="rId9"/>
              </a:rPr>
              <a:t>://</a:t>
            </a:r>
            <a:r>
              <a:rPr lang="cs-CZ" sz="1400" dirty="0" smtClean="0">
                <a:solidFill>
                  <a:srgbClr val="FFFF00"/>
                </a:solidFill>
                <a:hlinkClick r:id="rId9"/>
              </a:rPr>
              <a:t>en.wikipedia.org/wiki/File:Achilles_Penthesileia_BM_B209.jpg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/>
              <a:t>Obrázky v odpovědích na  otázky</a:t>
            </a:r>
            <a:r>
              <a:rPr lang="cs-CZ" sz="1400" dirty="0" smtClean="0">
                <a:solidFill>
                  <a:srgbClr val="FFFF00"/>
                </a:solidFill>
              </a:rPr>
              <a:t>: © </a:t>
            </a:r>
            <a:r>
              <a:rPr lang="cs-CZ" sz="1400" u="sng" dirty="0">
                <a:solidFill>
                  <a:srgbClr val="FFFF00"/>
                </a:solidFill>
              </a:rPr>
              <a:t>Microsoft </a:t>
            </a:r>
            <a:r>
              <a:rPr lang="cs-CZ" sz="1400" u="sng" dirty="0" err="1">
                <a:solidFill>
                  <a:srgbClr val="FFFF00"/>
                </a:solidFill>
              </a:rPr>
              <a:t>Corporation</a:t>
            </a:r>
            <a:endParaRPr lang="cs-CZ" sz="1400" dirty="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6161251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Konec testu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Hodně štěstí v učení: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5124" name="Picture 4" descr="C:\Program Files (x86)\Microsoft Office\MEDIA\CAGCAT10\j029917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200" y="3733800"/>
            <a:ext cx="2067526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1259662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132</TotalTime>
  <Words>309</Words>
  <Application>Microsoft Office PowerPoint</Application>
  <PresentationFormat>Předvádění na obrazovce (4:3)</PresentationFormat>
  <Paragraphs>91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Tok</vt:lpstr>
      <vt:lpstr>Prezentace aplikace PowerPoint</vt:lpstr>
      <vt:lpstr>Doba Caesarova a Augustova</vt:lpstr>
      <vt:lpstr>Gaius Julius Caesar</vt:lpstr>
      <vt:lpstr>Prezentace aplikace PowerPoint</vt:lpstr>
      <vt:lpstr>Prezentace aplikace PowerPoint</vt:lpstr>
      <vt:lpstr>Octavianus Augustus</vt:lpstr>
      <vt:lpstr>Bitva u Actia</vt:lpstr>
      <vt:lpstr>Říše Augustova</vt:lpstr>
      <vt:lpstr>Augustovo mauzoleum</vt:lpstr>
      <vt:lpstr>Prezentace aplikace PowerPoint</vt:lpstr>
      <vt:lpstr>Chybná odpověď!!!   Výsledek tvého snažení není nejlepší!</vt:lpstr>
      <vt:lpstr>Správná odpověď!!!   Můžeš pokračovat v dalších otázkách!!!</vt:lpstr>
      <vt:lpstr>Konec testu!!!     Bylo to dobré, ale neuškodí, když se na látku ještě doma podíváš</vt:lpstr>
      <vt:lpstr>Použitá literatura a zdroje informací</vt:lpstr>
      <vt:lpstr>Konec testu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Miličková</dc:creator>
  <cp:lastModifiedBy>reditelna</cp:lastModifiedBy>
  <cp:revision>23</cp:revision>
  <cp:lastPrinted>1601-01-01T00:00:00Z</cp:lastPrinted>
  <dcterms:created xsi:type="dcterms:W3CDTF">1601-01-01T00:00:00Z</dcterms:created>
  <dcterms:modified xsi:type="dcterms:W3CDTF">2013-06-05T09:00:54Z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