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70" r:id="rId2"/>
    <p:sldId id="268" r:id="rId3"/>
    <p:sldId id="256" r:id="rId4"/>
    <p:sldId id="257" r:id="rId5"/>
    <p:sldId id="261" r:id="rId6"/>
    <p:sldId id="258" r:id="rId7"/>
    <p:sldId id="259" r:id="rId8"/>
    <p:sldId id="265" r:id="rId9"/>
    <p:sldId id="269" r:id="rId10"/>
    <p:sldId id="266" r:id="rId11"/>
    <p:sldId id="267" r:id="rId12"/>
    <p:sldId id="276" r:id="rId13"/>
    <p:sldId id="271" r:id="rId14"/>
    <p:sldId id="272" r:id="rId15"/>
    <p:sldId id="273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2DABD-3F82-4C63-BE23-E0375F05A3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970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82B08-AE1B-4828-A37C-91CA823C0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511151"/>
      </p:ext>
    </p:extLst>
  </p:cSld>
  <p:clrMapOvr>
    <a:masterClrMapping/>
  </p:clrMapOvr>
  <p:transition spd="med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A3C13-2C00-4135-A38A-75A4384A50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689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F9313-C076-49D9-BAB5-127D9005F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774339"/>
      </p:ext>
    </p:extLst>
  </p:cSld>
  <p:clrMapOvr>
    <a:masterClrMapping/>
  </p:clrMapOvr>
  <p:transition spd="med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041ABB-C778-4486-A095-63250E641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06302"/>
      </p:ext>
    </p:extLst>
  </p:cSld>
  <p:clrMapOvr>
    <a:masterClrMapping/>
  </p:clrMapOvr>
  <p:transition spd="med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08955-A352-49A4-9CDC-19C7FEE6A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09824"/>
      </p:ext>
    </p:extLst>
  </p:cSld>
  <p:clrMapOvr>
    <a:masterClrMapping/>
  </p:clrMapOvr>
  <p:transition spd="med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0D81D-CA72-423A-9B0C-66BC1D649D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684838"/>
      </p:ext>
    </p:extLst>
  </p:cSld>
  <p:clrMapOvr>
    <a:masterClrMapping/>
  </p:clrMapOvr>
  <p:transition spd="med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AF390-C18D-49F1-B186-C3FBFE231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463493"/>
      </p:ext>
    </p:extLst>
  </p:cSld>
  <p:clrMapOvr>
    <a:masterClrMapping/>
  </p:clrMapOvr>
  <p:transition spd="med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76F510-1A3A-4DA2-A70B-5227D87D03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849782"/>
      </p:ext>
    </p:extLst>
  </p:cSld>
  <p:clrMapOvr>
    <a:masterClrMapping/>
  </p:clrMapOvr>
  <p:transition spd="med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9E46B-7C4D-4409-B76B-B3991B6233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720777"/>
      </p:ext>
    </p:extLst>
  </p:cSld>
  <p:clrMapOvr>
    <a:masterClrMapping/>
  </p:clrMapOvr>
  <p:transition spd="med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1F329-1B9A-4DAA-BB78-529A63864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84807"/>
      </p:ext>
    </p:extLst>
  </p:cSld>
  <p:clrMapOvr>
    <a:masterClrMapping/>
  </p:clrMapOvr>
  <p:transition spd="med">
    <p:blind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2FAEFA-CB28-45FC-B713-84A3190A9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691551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ACC437B2-892B-4A9B-A738-AFEFF89F0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8" r:id="rId2"/>
    <p:sldLayoutId id="2147483687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8" r:id="rId9"/>
    <p:sldLayoutId id="2147483684" r:id="rId10"/>
    <p:sldLayoutId id="2147483685" r:id="rId11"/>
    <p:sldLayoutId id="2147483689" r:id="rId12"/>
  </p:sldLayoutIdLst>
  <p:transition spd="med">
    <p:blinds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slide" Target="slide13.xml"/><Relationship Id="rId7" Type="http://schemas.openxmlformats.org/officeDocument/2006/relationships/slide" Target="slide15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2.wav"/><Relationship Id="rId5" Type="http://schemas.openxmlformats.org/officeDocument/2006/relationships/slide" Target="slide14.xml"/><Relationship Id="rId4" Type="http://schemas.openxmlformats.org/officeDocument/2006/relationships/audio" Target="../media/audio1.wav"/><Relationship Id="rId9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slide" Target="slide12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slide" Target="slide12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slide" Target="slide17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Ancient_Rome" TargetMode="External"/><Relationship Id="rId2" Type="http://schemas.openxmlformats.org/officeDocument/2006/relationships/hyperlink" Target="http://en.wikipedia.org/wiki/File:8646_-_St_Petersburg_-_Hermitage_-_Jupiter2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en.wikipedia.org/wiki/File:Achilles_Penthesileia_BM_B209.jpg" TargetMode="External"/><Relationship Id="rId4" Type="http://schemas.openxmlformats.org/officeDocument/2006/relationships/hyperlink" Target="http://en.wikipedia.org/wiki/Persecution_of_early_Christians_by_the_Romans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1770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3746120"/>
              </p:ext>
            </p:extLst>
          </p:nvPr>
        </p:nvGraphicFramePr>
        <p:xfrm>
          <a:off x="1010443" y="2307590"/>
          <a:ext cx="7345363" cy="243586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Starověký Řím - Vzdělanost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, věda a literatura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blinds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7981" y="1295400"/>
            <a:ext cx="5078237" cy="501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Starověký Řím</a:t>
            </a:r>
            <a:br>
              <a:rPr lang="cs-CZ" dirty="0" smtClean="0"/>
            </a:br>
            <a:r>
              <a:rPr lang="cs-CZ" dirty="0" smtClean="0"/>
              <a:t>Vzdělanost, věda a literatura</a:t>
            </a:r>
            <a:endParaRPr lang="cs-CZ" dirty="0"/>
          </a:p>
        </p:txBody>
      </p:sp>
      <p:sp>
        <p:nvSpPr>
          <p:cNvPr id="6148" name="Podnadpis 4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smtClean="0"/>
              <a:t>6. ročník ZŠ</a:t>
            </a:r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6553200" y="601031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 spd="med">
    <p:blinds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4" y="-1"/>
            <a:ext cx="9111916" cy="6281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3914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2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2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152400" y="5943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3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-2"/>
            <a:ext cx="4856747" cy="647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blinds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010400" y="1524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ransition spd="med">
    <p:blinds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3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010400" y="1524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ransition spd="med">
    <p:blinds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315200" y="1524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  <p:transition spd="med">
    <p:blinds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5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228600" y="57150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  <p:transition spd="med">
    <p:blinds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6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315200" y="5830595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8</a:t>
            </a:r>
          </a:p>
        </p:txBody>
      </p:sp>
    </p:spTree>
  </p:cSld>
  <p:clrMapOvr>
    <a:masterClrMapping/>
  </p:clrMapOvr>
  <p:transition spd="med">
    <p:blinds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2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162800" y="3810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9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3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086600" y="64008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10</a:t>
            </a:r>
          </a:p>
        </p:txBody>
      </p:sp>
    </p:spTree>
  </p:cSld>
  <p:clrMapOvr>
    <a:masterClrMapping/>
  </p:clrMapOvr>
  <p:transition spd="med">
    <p:blinds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421228944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Zobrazená bohyně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Venuše se v Řecku jmenovala: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Artemis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Héra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Athéna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Afrodita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Náboženství bylo v Římě chápáno jako: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osobní věc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bezvýznamné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spojené se státem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zakázané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Byli první křesťané v Římě přijímáni? 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 nadšením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byli trpěni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byli pronásledování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do</a:t>
                      </a:r>
                      <a:r>
                        <a:rPr lang="cs-CZ" b="0" baseline="0" dirty="0" smtClean="0"/>
                        <a:t> Říma nepřišli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340" y="2822595"/>
            <a:ext cx="1317163" cy="1749403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7" action="ppaction://hlinksldjump">
              <a:snd r:embed="rId6" name="applaus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0087" y="689021"/>
            <a:ext cx="1626331" cy="186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5040449"/>
            <a:ext cx="2663173" cy="1554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3397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887645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620144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080810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http://en.wikipedia.org/wiki/File:Boscoreale_fresco_woman_kithara.jpg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</a:rPr>
              <a:t>http://en.wikipedia.org/wiki/File:Sarcofago_avvocato_Valerius_Petrnianus-optimized.jpg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http://en.wikipedia.org/wiki/File:8646_-_St_Petersburg_-_Hermitage_-_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Jupiter2.jpg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</a:t>
            </a:r>
            <a:r>
              <a:rPr lang="cs-CZ" sz="1400" dirty="0">
                <a:solidFill>
                  <a:srgbClr val="FFFF00"/>
                </a:solidFill>
              </a:rPr>
              <a:t>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>
              <a:solidFill>
                <a:srgbClr val="FFFF00"/>
              </a:solidFill>
            </a:endParaRPr>
          </a:p>
          <a:p>
            <a:r>
              <a:rPr lang="cs-CZ" sz="1400" dirty="0" smtClean="0">
                <a:solidFill>
                  <a:srgbClr val="FFFF00"/>
                </a:solidFill>
              </a:rPr>
              <a:t>Obrázek č. 5</a:t>
            </a:r>
            <a:r>
              <a:rPr lang="cs-CZ" sz="1400" dirty="0">
                <a:solidFill>
                  <a:srgbClr val="FFFF00"/>
                </a:solidFill>
              </a:rPr>
              <a:t>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r>
              <a:rPr lang="cs-CZ" sz="1400" dirty="0">
                <a:solidFill>
                  <a:srgbClr val="FFFF00"/>
                </a:solidFill>
              </a:rPr>
              <a:t>Obrázek č. </a:t>
            </a:r>
            <a:r>
              <a:rPr lang="cs-CZ" sz="1400" dirty="0" smtClean="0">
                <a:solidFill>
                  <a:srgbClr val="FFFF00"/>
                </a:solidFill>
              </a:rPr>
              <a:t>6</a:t>
            </a:r>
            <a:r>
              <a:rPr lang="cs-CZ" sz="1400" dirty="0">
                <a:solidFill>
                  <a:srgbClr val="FFFF00"/>
                </a:solidFill>
              </a:rPr>
              <a:t>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7</a:t>
            </a:r>
            <a:r>
              <a:rPr lang="cs-CZ" sz="1400" dirty="0">
                <a:solidFill>
                  <a:srgbClr val="FFFF00"/>
                </a:solidFill>
              </a:rPr>
              <a:t>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</a:t>
            </a:r>
            <a:r>
              <a:rPr lang="cs-CZ" sz="1400" dirty="0" smtClean="0">
                <a:solidFill>
                  <a:srgbClr val="FFFF00"/>
                </a:solidFill>
              </a:rPr>
              <a:t>8</a:t>
            </a:r>
            <a:r>
              <a:rPr lang="cs-CZ" sz="1400" dirty="0">
                <a:solidFill>
                  <a:srgbClr val="FFFF00"/>
                </a:solidFill>
              </a:rPr>
              <a:t>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9</a:t>
            </a:r>
            <a:r>
              <a:rPr lang="cs-CZ" sz="1400" dirty="0">
                <a:solidFill>
                  <a:srgbClr val="FFFF00"/>
                </a:solidFill>
              </a:rPr>
              <a:t>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10</a:t>
            </a:r>
            <a:r>
              <a:rPr lang="cs-CZ" sz="1400" dirty="0">
                <a:solidFill>
                  <a:srgbClr val="FFFF00"/>
                </a:solidFill>
              </a:rPr>
              <a:t>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0" indent="0" eaLnBrk="1" hangingPunct="1">
              <a:buNone/>
            </a:pP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http://en.wikipedia.org/wiki/File:Rimini219.jpg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en.wikipedia.org/wiki/Persecution_of_early_Christians_by_the_Romans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5"/>
              </a:rPr>
              <a:t>c) http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en.wikipedia.org/wiki/File:Achilles_Penthesileia_BM_B209.jpg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61251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5966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75</TotalTime>
  <Words>299</Words>
  <Application>Microsoft Office PowerPoint</Application>
  <PresentationFormat>Předvádění na obrazovce (4:3)</PresentationFormat>
  <Paragraphs>78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  Starověký Řím Vzdělanost, věda a literatura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Miličková</dc:creator>
  <cp:lastModifiedBy>Milickova</cp:lastModifiedBy>
  <cp:revision>21</cp:revision>
  <cp:lastPrinted>1601-01-01T00:00:00Z</cp:lastPrinted>
  <dcterms:created xsi:type="dcterms:W3CDTF">1601-01-01T00:00:00Z</dcterms:created>
  <dcterms:modified xsi:type="dcterms:W3CDTF">2013-06-05T18:20:39Z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