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75" r:id="rId5"/>
    <p:sldId id="262" r:id="rId6"/>
    <p:sldId id="263" r:id="rId7"/>
    <p:sldId id="264" r:id="rId8"/>
    <p:sldId id="276" r:id="rId9"/>
    <p:sldId id="265" r:id="rId10"/>
    <p:sldId id="266" r:id="rId11"/>
    <p:sldId id="267" r:id="rId12"/>
    <p:sldId id="268" r:id="rId13"/>
    <p:sldId id="270" r:id="rId14"/>
    <p:sldId id="272" r:id="rId15"/>
    <p:sldId id="274" r:id="rId16"/>
    <p:sldId id="278" r:id="rId17"/>
    <p:sldId id="277" r:id="rId18"/>
    <p:sldId id="273" r:id="rId19"/>
    <p:sldId id="259" r:id="rId20"/>
    <p:sldId id="260" r:id="rId21"/>
    <p:sldId id="279" r:id="rId22"/>
    <p:sldId id="281" r:id="rId23"/>
    <p:sldId id="280" r:id="rId24"/>
    <p:sldId id="282" r:id="rId25"/>
    <p:sldId id="284" r:id="rId26"/>
    <p:sldId id="285" r:id="rId27"/>
    <p:sldId id="286" r:id="rId28"/>
    <p:sldId id="287" r:id="rId29"/>
    <p:sldId id="288" r:id="rId30"/>
    <p:sldId id="289" r:id="rId31"/>
    <p:sldId id="261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46" autoAdjust="0"/>
  </p:normalViewPr>
  <p:slideViewPr>
    <p:cSldViewPr>
      <p:cViewPr varScale="1">
        <p:scale>
          <a:sx n="68" d="100"/>
          <a:sy n="68" d="100"/>
        </p:scale>
        <p:origin x="-114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92B29-9BE9-4801-8BA4-16ABC2694B3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8339D2-C623-4B04-97AE-142FFDF210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1093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6E9308C-47F5-43E5-9DBC-EC6D08084E29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otanika.upol.cz/atlasy/anatomie/index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VY_32_INOVACE_01C_04_Rostlinná pletiva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III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VY_32_INOVACE_01C_Biologie rostlin</a:t>
                      </a: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25. 2. 2013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Anotace 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Výklad, využití zkušeností žáků z laboratorního cvičení (žáci se seznámili s cévními svazky kukuřice a pelargonie): buňky vodivých pletiv, jejich stavba a funkce, typy cévních svazků, jejich výskyt.</a:t>
            </a:r>
          </a:p>
          <a:p>
            <a:r>
              <a:rPr lang="cs-CZ" sz="2800" dirty="0" smtClean="0"/>
              <a:t>Procvičení celého tématu PLETIVA formou testových </a:t>
            </a:r>
            <a:r>
              <a:rPr lang="cs-CZ" sz="2800" dirty="0" smtClean="0"/>
              <a:t>otázek – žáci řeší </a:t>
            </a:r>
            <a:r>
              <a:rPr lang="cs-CZ" sz="2800" smtClean="0"/>
              <a:t>na interaktivní tabuli.</a:t>
            </a:r>
            <a:endParaRPr lang="cs-CZ" sz="2800" dirty="0" smtClean="0"/>
          </a:p>
          <a:p>
            <a:r>
              <a:rPr lang="cs-CZ" sz="2800" dirty="0" smtClean="0"/>
              <a:t>Navazuje na </a:t>
            </a:r>
            <a:r>
              <a:rPr lang="cs-CZ" sz="2800" dirty="0" smtClean="0">
                <a:solidFill>
                  <a:srgbClr val="2C3036"/>
                </a:solidFill>
                <a:latin typeface="Calibri" pitchFamily="34" charset="0"/>
              </a:rPr>
              <a:t>VY_32_INOVACE_01C_03_Rostlinná pletiva II</a:t>
            </a:r>
            <a:endParaRPr lang="cs-CZ" sz="2800" dirty="0" smtClean="0"/>
          </a:p>
          <a:p>
            <a:r>
              <a:rPr lang="cs-CZ" sz="2800" dirty="0" smtClean="0"/>
              <a:t>Pro žáky 1. ročníku G4 a 3. ročníku G6</a:t>
            </a:r>
          </a:p>
          <a:p>
            <a:r>
              <a:rPr lang="cs-CZ" sz="2800" dirty="0" smtClean="0"/>
              <a:t>Materiál je určen k interaktivní výuce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ROSTLINNÁ PLETIVA III.</a:t>
            </a:r>
            <a:endParaRPr lang="cs-CZ" b="1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VODIVÁ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Vodivá pletiva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Funkce: rozvod roztoků látek tělem rostliny</a:t>
            </a:r>
          </a:p>
          <a:p>
            <a:r>
              <a:rPr lang="cs-CZ" b="1" dirty="0" smtClean="0"/>
              <a:t>CÉVNÍ SVAZKY  složky:</a:t>
            </a:r>
          </a:p>
          <a:p>
            <a:r>
              <a:rPr lang="cs-CZ" b="1" dirty="0" smtClean="0"/>
              <a:t>Dřevo (xylém)			Lýko (floém)</a:t>
            </a:r>
          </a:p>
          <a:p>
            <a:r>
              <a:rPr lang="cs-CZ" b="1" dirty="0" err="1" smtClean="0"/>
              <a:t>Cévice</a:t>
            </a:r>
            <a:r>
              <a:rPr lang="cs-CZ" b="1" dirty="0" smtClean="0"/>
              <a:t>				Sítkovice</a:t>
            </a:r>
          </a:p>
          <a:p>
            <a:r>
              <a:rPr lang="cs-CZ" b="1" dirty="0" smtClean="0"/>
              <a:t>Cévy </a:t>
            </a:r>
          </a:p>
          <a:p>
            <a:pPr lvl="1"/>
            <a:r>
              <a:rPr lang="cs-CZ" b="1" dirty="0" smtClean="0"/>
              <a:t>Transpirační proud		- Asimilační proud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420888"/>
            <a:ext cx="22098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5143"/>
          <a:stretch>
            <a:fillRect/>
          </a:stretch>
        </p:blipFill>
        <p:spPr bwMode="auto">
          <a:xfrm>
            <a:off x="4427984" y="2636912"/>
            <a:ext cx="1815877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01135" y="3212976"/>
            <a:ext cx="2563353" cy="31969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444208" y="3284984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céva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1124744"/>
            <a:ext cx="2880320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Cévy – bez přehrádek</a:t>
            </a:r>
          </a:p>
          <a:p>
            <a:r>
              <a:rPr lang="cs-CZ" sz="2400" b="1" dirty="0" smtClean="0"/>
              <a:t>krytosemenné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1124744"/>
            <a:ext cx="295232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Cévice</a:t>
            </a:r>
            <a:r>
              <a:rPr lang="cs-CZ" sz="2400" b="1" dirty="0" smtClean="0"/>
              <a:t>  - přehrádky</a:t>
            </a:r>
          </a:p>
          <a:p>
            <a:r>
              <a:rPr lang="cs-CZ" sz="2400" b="1" dirty="0" smtClean="0"/>
              <a:t>Jediné u výtrusných a nahosemenných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551723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515719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64440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Zdřevnatělé, charakteristickým způsobem ztloustlé buněčné stěny</a:t>
            </a:r>
            <a:endParaRPr lang="cs-CZ" sz="3600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2739978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628800"/>
            <a:ext cx="161925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1772816"/>
            <a:ext cx="1743075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867488" y="4044968"/>
            <a:ext cx="2296455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6804248" y="6063679"/>
            <a:ext cx="187220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schodovitě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6237312"/>
            <a:ext cx="172819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dvojtečky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3861048"/>
            <a:ext cx="144016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kruhovitě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3933056"/>
            <a:ext cx="133164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spirálně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35699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62373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12360" y="648866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Sítkovice – mezi nimi jsou sítka (proděravělé přepážky)</a:t>
            </a:r>
            <a:endParaRPr lang="cs-CZ" sz="3200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27765"/>
          <a:stretch>
            <a:fillRect/>
          </a:stretch>
        </p:blipFill>
        <p:spPr bwMode="auto">
          <a:xfrm>
            <a:off x="523875" y="1691481"/>
            <a:ext cx="58483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340768"/>
            <a:ext cx="212407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H="1">
            <a:off x="2771800" y="908720"/>
            <a:ext cx="3024336" cy="1080120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5940152" y="908720"/>
            <a:ext cx="1728192" cy="158417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2555776" y="908720"/>
            <a:ext cx="3384376" cy="36724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11560" y="60212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6336" y="58052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Typy cévních svazků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Koncentrické – </a:t>
            </a:r>
            <a:r>
              <a:rPr lang="cs-CZ" b="1" dirty="0" err="1" smtClean="0"/>
              <a:t>lýkostředné</a:t>
            </a:r>
            <a:r>
              <a:rPr lang="cs-CZ" b="1" dirty="0" smtClean="0"/>
              <a:t>, </a:t>
            </a:r>
            <a:r>
              <a:rPr lang="cs-CZ" b="1" dirty="0" err="1" smtClean="0"/>
              <a:t>dřevostředné</a:t>
            </a:r>
            <a:endParaRPr lang="cs-CZ" b="1" dirty="0" smtClean="0"/>
          </a:p>
          <a:p>
            <a:r>
              <a:rPr lang="cs-CZ" b="1" dirty="0" smtClean="0"/>
              <a:t>Bočné (kolaterální)</a:t>
            </a:r>
          </a:p>
          <a:p>
            <a:r>
              <a:rPr lang="cs-CZ" b="1" dirty="0" err="1" smtClean="0"/>
              <a:t>Dvojbočné</a:t>
            </a:r>
            <a:r>
              <a:rPr lang="cs-CZ" b="1" dirty="0" smtClean="0"/>
              <a:t> (</a:t>
            </a:r>
            <a:r>
              <a:rPr lang="cs-CZ" b="1" dirty="0" err="1" smtClean="0"/>
              <a:t>bikolaterální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Paprsčité (radiální)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Dřevostředný</a:t>
            </a:r>
            <a:r>
              <a:rPr lang="cs-CZ" dirty="0" smtClean="0"/>
              <a:t> oddenek osladiče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40768"/>
            <a:ext cx="412994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 flipV="1">
            <a:off x="3563888" y="2924944"/>
            <a:ext cx="2448272" cy="360040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H="1" flipV="1">
            <a:off x="2987824" y="3789040"/>
            <a:ext cx="2448272" cy="360040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364088" y="4077072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3212976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lýko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59492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Radiální, kořen blatouchu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56987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 flipV="1">
            <a:off x="5580112" y="2276872"/>
            <a:ext cx="2448272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H="1" flipV="1">
            <a:off x="5220072" y="2996952"/>
            <a:ext cx="2448272" cy="216024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 flipV="1">
            <a:off x="4499992" y="4077072"/>
            <a:ext cx="2448272" cy="216024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 flipV="1">
            <a:off x="4211960" y="3501008"/>
            <a:ext cx="2448272" cy="216024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660232" y="4149080"/>
            <a:ext cx="7920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lýko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3573016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3068960"/>
            <a:ext cx="180020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endodermis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80312" y="2276872"/>
            <a:ext cx="57606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587727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Bočný, otevřený, stonek podražce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556792"/>
            <a:ext cx="463040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 flipV="1">
            <a:off x="3923928" y="2276872"/>
            <a:ext cx="2520280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H="1" flipV="1">
            <a:off x="3779912" y="2996952"/>
            <a:ext cx="2448272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 flipV="1">
            <a:off x="3779912" y="4149080"/>
            <a:ext cx="2520280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228184" y="4149080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2924944"/>
            <a:ext cx="151216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kambium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2276872"/>
            <a:ext cx="7920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lýko</a:t>
            </a:r>
            <a:endParaRPr lang="cs-CZ" sz="2400" b="1" dirty="0"/>
          </a:p>
        </p:txBody>
      </p:sp>
      <p:cxnSp>
        <p:nvCxnSpPr>
          <p:cNvPr id="14" name="Přímá spojovací šipka 13"/>
          <p:cNvCxnSpPr/>
          <p:nvPr/>
        </p:nvCxnSpPr>
        <p:spPr>
          <a:xfrm flipH="1">
            <a:off x="1043608" y="5805264"/>
            <a:ext cx="5184576" cy="0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228184" y="5517232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61653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Dvoubočný</a:t>
            </a:r>
            <a:r>
              <a:rPr lang="cs-CZ" dirty="0" smtClean="0"/>
              <a:t>, stonek posedu bílého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4104456" cy="53705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 flipV="1">
            <a:off x="3923928" y="2276872"/>
            <a:ext cx="2088232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H="1" flipV="1">
            <a:off x="2267744" y="2852936"/>
            <a:ext cx="3744416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 flipV="1">
            <a:off x="3275856" y="3429000"/>
            <a:ext cx="2520280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 flipV="1">
            <a:off x="3419872" y="5013176"/>
            <a:ext cx="2520280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868144" y="4797152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lýko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3356992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2708920"/>
            <a:ext cx="86409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lýko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2132856"/>
            <a:ext cx="57606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Lýkostředný</a:t>
            </a:r>
            <a:r>
              <a:rPr lang="cs-CZ" dirty="0" smtClean="0"/>
              <a:t>, konvalinka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31479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 flipV="1">
            <a:off x="3203848" y="3212976"/>
            <a:ext cx="2592288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H="1" flipV="1">
            <a:off x="2555776" y="4437112"/>
            <a:ext cx="3312368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796136" y="4293096"/>
            <a:ext cx="7920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lýko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3068960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62373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Co si pamatujete z laboratorního cvičení?</a:t>
            </a:r>
            <a:endParaRPr lang="cs-CZ" sz="2800" b="1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268760"/>
            <a:ext cx="4176464" cy="5412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732240" y="3284984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2636912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2924944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1700808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5445224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flipH="1" flipV="1">
            <a:off x="4860032" y="1844824"/>
            <a:ext cx="1080120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4211960" y="2780928"/>
            <a:ext cx="2088232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7" idx="1"/>
          </p:cNvCxnSpPr>
          <p:nvPr/>
        </p:nvCxnSpPr>
        <p:spPr>
          <a:xfrm flipH="1">
            <a:off x="3923928" y="3155777"/>
            <a:ext cx="3384376" cy="57199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4211960" y="3429000"/>
            <a:ext cx="2592288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3491880" y="5589240"/>
            <a:ext cx="2592288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51520" y="60932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Bočný uzavřený, kukuřice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12776"/>
            <a:ext cx="3096344" cy="510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ovací šipka 3"/>
          <p:cNvCxnSpPr/>
          <p:nvPr/>
        </p:nvCxnSpPr>
        <p:spPr>
          <a:xfrm flipH="1" flipV="1">
            <a:off x="2051720" y="2132856"/>
            <a:ext cx="2736304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 flipH="1" flipV="1">
            <a:off x="2483768" y="3789040"/>
            <a:ext cx="2520280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H="1" flipV="1">
            <a:off x="2051720" y="2996952"/>
            <a:ext cx="2592288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 flipV="1">
            <a:off x="2987824" y="1772816"/>
            <a:ext cx="2664296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2051720" y="5013176"/>
            <a:ext cx="2592288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44008" y="2852936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lýko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3573016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céva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4869160"/>
            <a:ext cx="151216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kanálek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2060848"/>
            <a:ext cx="208823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sklerenchym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1484784"/>
            <a:ext cx="201622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parenchym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62373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Druhotné tloustnutí stonku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907704" y="1700808"/>
            <a:ext cx="4824536" cy="4320480"/>
          </a:xfrm>
          <a:prstGeom prst="ellipse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059832" y="2708920"/>
            <a:ext cx="2520280" cy="2448272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283968" y="2348880"/>
            <a:ext cx="360040" cy="864096"/>
          </a:xfrm>
          <a:prstGeom prst="ellipse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 rot="8150952">
            <a:off x="3419872" y="2564904"/>
            <a:ext cx="360040" cy="864096"/>
          </a:xfrm>
          <a:prstGeom prst="ellipse">
            <a:avLst/>
          </a:prstGeom>
          <a:noFill/>
          <a:ln w="476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 rot="7695224">
            <a:off x="4877348" y="4293096"/>
            <a:ext cx="360040" cy="864096"/>
          </a:xfrm>
          <a:prstGeom prst="ellipse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 rot="5400000">
            <a:off x="2915816" y="3356992"/>
            <a:ext cx="360040" cy="864096"/>
          </a:xfrm>
          <a:prstGeom prst="ellipse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5400000">
            <a:off x="5364088" y="3429000"/>
            <a:ext cx="360040" cy="864096"/>
          </a:xfrm>
          <a:prstGeom prst="ellipse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139952" y="4653136"/>
            <a:ext cx="360040" cy="864096"/>
          </a:xfrm>
          <a:prstGeom prst="ellipse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 rot="2710458">
            <a:off x="5076056" y="2708920"/>
            <a:ext cx="360040" cy="864096"/>
          </a:xfrm>
          <a:prstGeom prst="ellipse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 rot="2748642">
            <a:off x="3164616" y="4291281"/>
            <a:ext cx="360040" cy="864096"/>
          </a:xfrm>
          <a:prstGeom prst="ellipse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187624" y="1124744"/>
            <a:ext cx="6336704" cy="5472608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šipka 17"/>
          <p:cNvCxnSpPr/>
          <p:nvPr/>
        </p:nvCxnSpPr>
        <p:spPr>
          <a:xfrm flipH="1">
            <a:off x="6228184" y="2492896"/>
            <a:ext cx="1656184" cy="0"/>
          </a:xfrm>
          <a:prstGeom prst="straightConnector1">
            <a:avLst/>
          </a:prstGeom>
          <a:ln w="508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6156176" y="2924944"/>
            <a:ext cx="1728192" cy="0"/>
          </a:xfrm>
          <a:prstGeom prst="straightConnector1">
            <a:avLst/>
          </a:prstGeom>
          <a:ln w="508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6444208" y="5373216"/>
            <a:ext cx="1296144" cy="0"/>
          </a:xfrm>
          <a:prstGeom prst="straightConnector1">
            <a:avLst/>
          </a:prstGeom>
          <a:ln w="508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>
            <a:off x="5076056" y="3284984"/>
            <a:ext cx="2808312" cy="0"/>
          </a:xfrm>
          <a:prstGeom prst="straightConnector1">
            <a:avLst/>
          </a:prstGeom>
          <a:ln w="508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5796136" y="3861048"/>
            <a:ext cx="2016224" cy="0"/>
          </a:xfrm>
          <a:prstGeom prst="straightConnector1">
            <a:avLst/>
          </a:prstGeom>
          <a:ln w="508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 flipV="1">
            <a:off x="5508104" y="4365104"/>
            <a:ext cx="2232248" cy="72008"/>
          </a:xfrm>
          <a:prstGeom prst="straightConnector1">
            <a:avLst/>
          </a:prstGeom>
          <a:ln w="508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7740352" y="2204864"/>
            <a:ext cx="14036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FELOGÉN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308304" y="2708920"/>
            <a:ext cx="183569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zelená kůra 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812360" y="3203684"/>
            <a:ext cx="118762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740352" y="3707740"/>
            <a:ext cx="86409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lýko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740352" y="5229200"/>
            <a:ext cx="118762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korek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524328" y="4293096"/>
            <a:ext cx="161967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KAMBIUM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779912" y="3717032"/>
            <a:ext cx="86409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dřeň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275856" y="1916832"/>
            <a:ext cx="19442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primární kůra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Pelargonie 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639943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 flipV="1">
            <a:off x="5724128" y="2780928"/>
            <a:ext cx="2304256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H="1" flipV="1">
            <a:off x="5364088" y="1772816"/>
            <a:ext cx="2520280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 flipV="1">
            <a:off x="1259632" y="5229200"/>
            <a:ext cx="6336704" cy="936104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 flipV="1">
            <a:off x="5148064" y="3861048"/>
            <a:ext cx="2592288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5364088" y="4653136"/>
            <a:ext cx="2520280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 flipV="1">
            <a:off x="4860032" y="5445224"/>
            <a:ext cx="2592288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524328" y="4365104"/>
            <a:ext cx="144016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kambium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3687415"/>
            <a:ext cx="7920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lýko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2708920"/>
            <a:ext cx="19077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sklerenchym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1628800"/>
            <a:ext cx="172819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parenchym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5301208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24328" y="5877272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5536" y="62373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4618856" cy="360040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2400" b="1" dirty="0" smtClean="0"/>
              <a:t>Borovice lesní</a:t>
            </a:r>
            <a:endParaRPr lang="cs-CZ" sz="2400" b="1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658" y="1600200"/>
            <a:ext cx="608068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796136" y="4725144"/>
            <a:ext cx="2799928" cy="36004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Jarní dřevo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971600" y="4437112"/>
            <a:ext cx="2799928" cy="36004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Pryskyřičný kanálek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508104" y="1988840"/>
            <a:ext cx="2799928" cy="36004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Letní dřevo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4274" name="Picture 2" descr="E:\Pictures\výlety až nemocnice\P108077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44034"/>
          <a:stretch>
            <a:fillRect/>
          </a:stretch>
        </p:blipFill>
        <p:spPr bwMode="auto">
          <a:xfrm>
            <a:off x="348592" y="116632"/>
            <a:ext cx="4943488" cy="6624736"/>
          </a:xfrm>
          <a:prstGeom prst="rect">
            <a:avLst/>
          </a:prstGeom>
          <a:noFill/>
        </p:spPr>
      </p:pic>
      <p:cxnSp>
        <p:nvCxnSpPr>
          <p:cNvPr id="5" name="Přímá spojovací šipka 4"/>
          <p:cNvCxnSpPr/>
          <p:nvPr/>
        </p:nvCxnSpPr>
        <p:spPr>
          <a:xfrm flipH="1" flipV="1">
            <a:off x="3923928" y="2276872"/>
            <a:ext cx="2448272" cy="360040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4788024" y="980728"/>
            <a:ext cx="2448272" cy="216024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 flipV="1">
            <a:off x="1187624" y="4077072"/>
            <a:ext cx="5400600" cy="360040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452320" y="980728"/>
            <a:ext cx="7920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běl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6216" y="2348880"/>
            <a:ext cx="9361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jádro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4365104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borka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62373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2386608" cy="360040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2400" b="1" dirty="0" smtClean="0"/>
              <a:t>letokruhy</a:t>
            </a:r>
            <a:endParaRPr lang="cs-CZ" sz="2400" b="1" dirty="0"/>
          </a:p>
        </p:txBody>
      </p:sp>
      <p:pic>
        <p:nvPicPr>
          <p:cNvPr id="55298" name="Picture 2" descr="E:\Pictures\výlety až nemocnice\P108077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60212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Vyberte správnou odpověď: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1. Podle tvaru buněk a tloustnutí buněčných stěn rozlišujeme pletiva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A) dělivá a trvalá, B) parenchym, kolenchym, sklerenchym, C) krycí, vodivá, zásobní</a:t>
            </a:r>
          </a:p>
          <a:p>
            <a:r>
              <a:rPr lang="cs-CZ" sz="2800" dirty="0" smtClean="0"/>
              <a:t>D) prvotní a druhotné meristémy</a:t>
            </a:r>
          </a:p>
          <a:p>
            <a:endParaRPr lang="cs-CZ" sz="2800" dirty="0" smtClean="0"/>
          </a:p>
          <a:p>
            <a:r>
              <a:rPr lang="cs-CZ" sz="2800" b="1" dirty="0" smtClean="0"/>
              <a:t>2. Mezi druhotná dělivá pletiva patří</a:t>
            </a:r>
            <a:r>
              <a:rPr lang="cs-CZ" sz="2800" dirty="0" smtClean="0"/>
              <a:t>:</a:t>
            </a:r>
          </a:p>
          <a:p>
            <a:r>
              <a:rPr lang="cs-CZ" sz="2800" dirty="0" smtClean="0"/>
              <a:t>A) korek, B) kambium, C) </a:t>
            </a:r>
            <a:r>
              <a:rPr lang="cs-CZ" sz="2800" dirty="0" err="1" smtClean="0"/>
              <a:t>felogén</a:t>
            </a:r>
            <a:r>
              <a:rPr lang="cs-CZ" sz="2800" dirty="0" smtClean="0"/>
              <a:t>, D) primární kůra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3. Nejrozšířenější mechanické pletivo v těle rostlin představuje</a:t>
            </a:r>
            <a:r>
              <a:rPr lang="cs-CZ" sz="2800" dirty="0" smtClean="0"/>
              <a:t>:</a:t>
            </a:r>
          </a:p>
          <a:p>
            <a:r>
              <a:rPr lang="cs-CZ" sz="2800" dirty="0" smtClean="0"/>
              <a:t>A) parenchym, B) kolenchym, C) aerenchym</a:t>
            </a:r>
          </a:p>
          <a:p>
            <a:r>
              <a:rPr lang="cs-CZ" sz="2800" dirty="0" smtClean="0"/>
              <a:t>D) sklerenchym</a:t>
            </a:r>
          </a:p>
          <a:p>
            <a:endParaRPr lang="cs-CZ" sz="2800" dirty="0" smtClean="0"/>
          </a:p>
          <a:p>
            <a:r>
              <a:rPr lang="cs-CZ" sz="2800" b="1" dirty="0" smtClean="0"/>
              <a:t>4. Mrtvé buňky tvoří nejčastěji:</a:t>
            </a:r>
          </a:p>
          <a:p>
            <a:r>
              <a:rPr lang="cs-CZ" sz="2800" dirty="0" smtClean="0"/>
              <a:t>A) parenchym, B) kolenchym, C) sklerenchym, </a:t>
            </a:r>
          </a:p>
          <a:p>
            <a:r>
              <a:rPr lang="cs-CZ" sz="2800" dirty="0" smtClean="0"/>
              <a:t>D) aerenchym, E) meristém</a:t>
            </a:r>
          </a:p>
          <a:p>
            <a:endParaRPr lang="cs-CZ" sz="2800" dirty="0" smtClean="0"/>
          </a:p>
          <a:p>
            <a:r>
              <a:rPr lang="cs-CZ" sz="2800" b="1" dirty="0" smtClean="0"/>
              <a:t>5. Velké mezibuněčné prostory charakterizují:</a:t>
            </a:r>
          </a:p>
          <a:p>
            <a:r>
              <a:rPr lang="cs-CZ" sz="2800" dirty="0" smtClean="0"/>
              <a:t>A) sklerenchym, B) kolenchym, C) aerenchym</a:t>
            </a:r>
          </a:p>
          <a:p>
            <a:r>
              <a:rPr lang="cs-CZ" sz="2800" dirty="0" smtClean="0"/>
              <a:t>D) meristém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6. Primárním krycím pletivem je :</a:t>
            </a:r>
          </a:p>
          <a:p>
            <a:r>
              <a:rPr lang="cs-CZ" sz="2800" dirty="0" smtClean="0"/>
              <a:t>A) kutikula, B) epidermis, C) zelená kůra, D) borka</a:t>
            </a:r>
          </a:p>
          <a:p>
            <a:endParaRPr lang="cs-CZ" sz="2800" dirty="0" smtClean="0"/>
          </a:p>
          <a:p>
            <a:r>
              <a:rPr lang="cs-CZ" sz="2800" b="1" dirty="0" smtClean="0"/>
              <a:t>7. Pro čočinky je typické, že:</a:t>
            </a:r>
          </a:p>
          <a:p>
            <a:r>
              <a:rPr lang="cs-CZ" sz="2800" dirty="0" smtClean="0"/>
              <a:t>A) mohou se otvírat pouze v závislosti na vodní bilanci rostliny, B) vyskytují se pouze u bylin, </a:t>
            </a:r>
          </a:p>
          <a:p>
            <a:r>
              <a:rPr lang="cs-CZ" sz="2800" dirty="0" smtClean="0"/>
              <a:t>C) v zimě zůstávají trvale otevřeny, D) v létě zůstávají trvale otevřeny, na zimu se zpravidla uzavírají vrstvou zkorkovatělých buněk</a:t>
            </a:r>
          </a:p>
          <a:p>
            <a:endParaRPr lang="cs-CZ" sz="2800" dirty="0" smtClean="0"/>
          </a:p>
          <a:p>
            <a:r>
              <a:rPr lang="cs-CZ" sz="2800" b="1" dirty="0" smtClean="0"/>
              <a:t>8. Letokruhy jsou výsledkem činnosti : </a:t>
            </a:r>
          </a:p>
          <a:p>
            <a:r>
              <a:rPr lang="cs-CZ" sz="2800" dirty="0" smtClean="0"/>
              <a:t>A) floému, B) xylému, C) kambia, D) </a:t>
            </a:r>
            <a:r>
              <a:rPr lang="cs-CZ" sz="2800" dirty="0" err="1" smtClean="0"/>
              <a:t>felogénu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9. Kořenové vlásky jsou charakterizovány tím, že:</a:t>
            </a:r>
          </a:p>
          <a:p>
            <a:r>
              <a:rPr lang="cs-CZ" sz="2800" dirty="0" smtClean="0"/>
              <a:t>A) jsou mnohobuněčné, B) chybí jim jádro, C) jsou jednobuněčné, s tenkou buněčnou stěnou, D) na povrchu mají kutikulu</a:t>
            </a:r>
          </a:p>
          <a:p>
            <a:endParaRPr lang="cs-CZ" sz="2800" dirty="0" smtClean="0"/>
          </a:p>
          <a:p>
            <a:r>
              <a:rPr lang="cs-CZ" sz="2800" b="1" dirty="0" smtClean="0"/>
              <a:t>10. Pro cévy platí, že:</a:t>
            </a:r>
          </a:p>
          <a:p>
            <a:r>
              <a:rPr lang="cs-CZ" sz="2800" dirty="0" smtClean="0"/>
              <a:t>A) jsou tvořeny buňkami s odumřelým protoplastem, B) tvoří je živé buňky s velkou centrální vakuolou, </a:t>
            </a:r>
          </a:p>
          <a:p>
            <a:r>
              <a:rPr lang="cs-CZ" sz="2800" dirty="0" smtClean="0"/>
              <a:t>C) příčné přehrádky mezi buňkami jsou proděravělé </a:t>
            </a:r>
          </a:p>
          <a:p>
            <a:r>
              <a:rPr lang="cs-CZ" sz="2800" dirty="0" smtClean="0"/>
              <a:t>D) mají charakteristicky ztloustlé buněčné stěny,    </a:t>
            </a:r>
          </a:p>
          <a:p>
            <a:r>
              <a:rPr lang="cs-CZ" sz="2800" dirty="0" smtClean="0"/>
              <a:t>E) příčné přehrádky mezi buňkami se rozpustily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11. Co si pamatujete z laboratorního cvičení?</a:t>
            </a:r>
            <a:endParaRPr lang="cs-CZ" sz="2800" b="1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268760"/>
            <a:ext cx="4176464" cy="5412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732240" y="3284984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2636912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2924944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1700808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5445224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flipH="1" flipV="1">
            <a:off x="4860032" y="1844824"/>
            <a:ext cx="1080120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4211960" y="2780928"/>
            <a:ext cx="2088232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7" idx="1"/>
          </p:cNvCxnSpPr>
          <p:nvPr/>
        </p:nvCxnSpPr>
        <p:spPr>
          <a:xfrm flipH="1">
            <a:off x="3923928" y="3155777"/>
            <a:ext cx="3384376" cy="57199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4211960" y="3429000"/>
            <a:ext cx="2592288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3491880" y="5589240"/>
            <a:ext cx="2592288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23528" y="62373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ŘEŠENÍ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1. Podle tvaru buněk a tloustnutí buněčných stěn rozlišujeme pletiva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A) dělivá a trvalá, B) parenchym, kolenchym, sklerenchym, C) krycí, vodivá, zásobní</a:t>
            </a:r>
          </a:p>
          <a:p>
            <a:r>
              <a:rPr lang="cs-CZ" sz="2800" dirty="0" smtClean="0"/>
              <a:t>D) prvotní a druhotné meristémy</a:t>
            </a:r>
          </a:p>
          <a:p>
            <a:endParaRPr lang="cs-CZ" sz="2800" dirty="0" smtClean="0"/>
          </a:p>
          <a:p>
            <a:r>
              <a:rPr lang="cs-CZ" sz="2800" b="1" dirty="0" smtClean="0"/>
              <a:t>2. Mezi druhotná dělivá pletiva patří</a:t>
            </a:r>
            <a:r>
              <a:rPr lang="cs-CZ" sz="2800" dirty="0" smtClean="0"/>
              <a:t>:</a:t>
            </a:r>
          </a:p>
          <a:p>
            <a:r>
              <a:rPr lang="cs-CZ" sz="2800" dirty="0" smtClean="0"/>
              <a:t>A) korek, B) kambium, C) </a:t>
            </a:r>
            <a:r>
              <a:rPr lang="cs-CZ" sz="2800" dirty="0" err="1" smtClean="0"/>
              <a:t>felogén</a:t>
            </a:r>
            <a:r>
              <a:rPr lang="cs-CZ" sz="2800" dirty="0" smtClean="0"/>
              <a:t>, D) primární kůra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4" name="Elipsa 3"/>
          <p:cNvSpPr/>
          <p:nvPr/>
        </p:nvSpPr>
        <p:spPr>
          <a:xfrm>
            <a:off x="3275856" y="2564904"/>
            <a:ext cx="504056" cy="50405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067944" y="5013176"/>
            <a:ext cx="504056" cy="50405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3. Nejrozšířenější mechanické pletivo v těle rostlin představuje</a:t>
            </a:r>
            <a:r>
              <a:rPr lang="cs-CZ" sz="2800" dirty="0" smtClean="0"/>
              <a:t>:</a:t>
            </a:r>
          </a:p>
          <a:p>
            <a:r>
              <a:rPr lang="cs-CZ" sz="2800" dirty="0" smtClean="0"/>
              <a:t>A) parenchym, B) kolenchym, C) aerenchym</a:t>
            </a:r>
          </a:p>
          <a:p>
            <a:r>
              <a:rPr lang="cs-CZ" sz="2800" dirty="0" smtClean="0"/>
              <a:t>D) sklerenchym</a:t>
            </a:r>
          </a:p>
          <a:p>
            <a:endParaRPr lang="cs-CZ" sz="2800" dirty="0" smtClean="0"/>
          </a:p>
          <a:p>
            <a:r>
              <a:rPr lang="cs-CZ" sz="2800" b="1" dirty="0" smtClean="0"/>
              <a:t>4. Mrtvé buňky tvoří nejčastěji:</a:t>
            </a:r>
          </a:p>
          <a:p>
            <a:r>
              <a:rPr lang="cs-CZ" sz="2800" dirty="0" smtClean="0"/>
              <a:t>A) parenchym, B) kolenchym, C) sklerenchym, </a:t>
            </a:r>
          </a:p>
          <a:p>
            <a:r>
              <a:rPr lang="cs-CZ" sz="2800" dirty="0" smtClean="0"/>
              <a:t>D) aerenchym, E) meristém</a:t>
            </a:r>
          </a:p>
          <a:p>
            <a:endParaRPr lang="cs-CZ" sz="2800" dirty="0" smtClean="0"/>
          </a:p>
          <a:p>
            <a:r>
              <a:rPr lang="cs-CZ" sz="2800" b="1" dirty="0" smtClean="0"/>
              <a:t>5. Velké mezibuněčné prostory charakterizují:</a:t>
            </a:r>
          </a:p>
          <a:p>
            <a:r>
              <a:rPr lang="cs-CZ" sz="2800" dirty="0" smtClean="0"/>
              <a:t>A) sklerenchym, B) kolenchym, C) aerenchym</a:t>
            </a:r>
          </a:p>
          <a:p>
            <a:r>
              <a:rPr lang="cs-CZ" sz="2800" dirty="0" smtClean="0"/>
              <a:t>D) meristém</a:t>
            </a:r>
          </a:p>
          <a:p>
            <a:endParaRPr lang="cs-CZ" sz="2800" dirty="0"/>
          </a:p>
        </p:txBody>
      </p:sp>
      <p:sp>
        <p:nvSpPr>
          <p:cNvPr id="4" name="Elipsa 3"/>
          <p:cNvSpPr/>
          <p:nvPr/>
        </p:nvSpPr>
        <p:spPr>
          <a:xfrm>
            <a:off x="755576" y="1556792"/>
            <a:ext cx="504056" cy="50405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076056" y="2924944"/>
            <a:ext cx="504056" cy="50405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220072" y="4869160"/>
            <a:ext cx="504056" cy="50405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6. Primárním krycím pletivem je :</a:t>
            </a:r>
          </a:p>
          <a:p>
            <a:r>
              <a:rPr lang="cs-CZ" sz="2800" dirty="0" smtClean="0"/>
              <a:t>A) kutikula, B) epidermis, C) zelená kůra, D) borka</a:t>
            </a:r>
          </a:p>
          <a:p>
            <a:endParaRPr lang="cs-CZ" sz="2800" dirty="0" smtClean="0"/>
          </a:p>
          <a:p>
            <a:r>
              <a:rPr lang="cs-CZ" sz="2800" b="1" dirty="0" smtClean="0"/>
              <a:t>7. Pro čočinky je typické, že:</a:t>
            </a:r>
          </a:p>
          <a:p>
            <a:r>
              <a:rPr lang="cs-CZ" sz="2800" dirty="0" smtClean="0"/>
              <a:t>A) mohou se otvírat pouze v závislosti na vodní bilanci rostliny, B) vyskytují se pouze u bylin, </a:t>
            </a:r>
          </a:p>
          <a:p>
            <a:r>
              <a:rPr lang="cs-CZ" sz="2800" dirty="0" smtClean="0"/>
              <a:t>C) v zimě zůstávají trvale otevřeny, D) v létě zůstávají trvale otevřeny, na zimu se zpravidla uzavírají vrstvou zkorkovatělých buněk</a:t>
            </a:r>
          </a:p>
          <a:p>
            <a:endParaRPr lang="cs-CZ" sz="2800" dirty="0" smtClean="0"/>
          </a:p>
          <a:p>
            <a:r>
              <a:rPr lang="cs-CZ" sz="2800" b="1" dirty="0" smtClean="0"/>
              <a:t>8. Letokruhy jsou výsledkem činnosti : </a:t>
            </a:r>
          </a:p>
          <a:p>
            <a:r>
              <a:rPr lang="cs-CZ" sz="2800" dirty="0" smtClean="0"/>
              <a:t>A) floému, B) xylému, C) kambia, D) felogenu</a:t>
            </a:r>
            <a:endParaRPr lang="cs-CZ" sz="2800" dirty="0"/>
          </a:p>
        </p:txBody>
      </p:sp>
      <p:sp>
        <p:nvSpPr>
          <p:cNvPr id="4" name="Elipsa 3"/>
          <p:cNvSpPr/>
          <p:nvPr/>
        </p:nvSpPr>
        <p:spPr>
          <a:xfrm>
            <a:off x="2483768" y="836712"/>
            <a:ext cx="504056" cy="50405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796136" y="3140968"/>
            <a:ext cx="504056" cy="50405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995936" y="5284440"/>
            <a:ext cx="432048" cy="44881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9. Kořenové vlásky jsou charakterizovány tím, že:</a:t>
            </a:r>
          </a:p>
          <a:p>
            <a:r>
              <a:rPr lang="cs-CZ" sz="2800" dirty="0" smtClean="0"/>
              <a:t>A) jsou mnohobuněčné, B) chybí jim jádro, C) jsou jednobuněčné, s tenkou buněčnou stěnou, D) na povrchu mají kutikulu</a:t>
            </a:r>
          </a:p>
          <a:p>
            <a:endParaRPr lang="cs-CZ" sz="2800" dirty="0" smtClean="0"/>
          </a:p>
          <a:p>
            <a:r>
              <a:rPr lang="cs-CZ" sz="2800" b="1" dirty="0" smtClean="0"/>
              <a:t>10. Pro cévy platí, že:</a:t>
            </a:r>
          </a:p>
          <a:p>
            <a:r>
              <a:rPr lang="cs-CZ" sz="2800" dirty="0" smtClean="0"/>
              <a:t>A) jsou tvořeny buňkami s odumřelým protoplastem, B) tvoří je živé buňky s velkou centrální vakuolou, </a:t>
            </a:r>
          </a:p>
          <a:p>
            <a:r>
              <a:rPr lang="cs-CZ" sz="2800" dirty="0" smtClean="0"/>
              <a:t>C) příčné přehrádky mezi buňkami jsou proděravělé </a:t>
            </a:r>
          </a:p>
          <a:p>
            <a:r>
              <a:rPr lang="cs-CZ" sz="2800" dirty="0" smtClean="0"/>
              <a:t>D) mají charakteristicky ztloustlé buněčné stěny,    </a:t>
            </a:r>
          </a:p>
          <a:p>
            <a:r>
              <a:rPr lang="cs-CZ" sz="2800" dirty="0" smtClean="0"/>
              <a:t>E) příčné přehrádky mezi buňkami se rozpustily</a:t>
            </a:r>
          </a:p>
        </p:txBody>
      </p:sp>
      <p:sp>
        <p:nvSpPr>
          <p:cNvPr id="4" name="Elipsa 3"/>
          <p:cNvSpPr/>
          <p:nvPr/>
        </p:nvSpPr>
        <p:spPr>
          <a:xfrm>
            <a:off x="6948264" y="1052736"/>
            <a:ext cx="504056" cy="50405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755576" y="3429000"/>
            <a:ext cx="504056" cy="50405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5576" y="4869160"/>
            <a:ext cx="504056" cy="50405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5576" y="5445224"/>
            <a:ext cx="504056" cy="504056"/>
          </a:xfrm>
          <a:prstGeom prst="ellipse">
            <a:avLst/>
          </a:prstGeom>
          <a:noFill/>
          <a:ln w="508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11. Co si pamatujete z laboratorního cvičení?</a:t>
            </a:r>
            <a:br>
              <a:rPr lang="cs-CZ" sz="2800" b="1" dirty="0" smtClean="0"/>
            </a:br>
            <a:r>
              <a:rPr lang="cs-CZ" sz="2800" b="1" dirty="0" smtClean="0"/>
              <a:t>Bočné uzavřené roztroušené cévní svazky stonku kukuřice</a:t>
            </a:r>
            <a:endParaRPr lang="cs-CZ" sz="2800" b="1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268760"/>
            <a:ext cx="4176464" cy="5412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732240" y="3327375"/>
            <a:ext cx="216024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céva - xylém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2492896"/>
            <a:ext cx="201622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sklerenchym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2924944"/>
            <a:ext cx="100811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floém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1628800"/>
            <a:ext cx="180020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epidermis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5445224"/>
            <a:ext cx="187220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parenchym</a:t>
            </a:r>
            <a:endParaRPr lang="cs-CZ" sz="2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flipH="1" flipV="1">
            <a:off x="4644008" y="1700808"/>
            <a:ext cx="1080120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4211960" y="2780928"/>
            <a:ext cx="2088232" cy="144016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7" idx="1"/>
          </p:cNvCxnSpPr>
          <p:nvPr/>
        </p:nvCxnSpPr>
        <p:spPr>
          <a:xfrm flipH="1">
            <a:off x="3923928" y="3155777"/>
            <a:ext cx="3384376" cy="57200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4211960" y="3429000"/>
            <a:ext cx="2592288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3491880" y="5589240"/>
            <a:ext cx="2592288" cy="7200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23528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Citace </a:t>
            </a:r>
          </a:p>
        </p:txBody>
      </p:sp>
      <p:sp>
        <p:nvSpPr>
          <p:cNvPr id="22531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L. Kincl, M. Kincl, J. </a:t>
            </a:r>
            <a:r>
              <a:rPr lang="cs-CZ" sz="1800" dirty="0" err="1" smtClean="0"/>
              <a:t>Jarklová</a:t>
            </a:r>
            <a:r>
              <a:rPr lang="cs-CZ" sz="1800" dirty="0" smtClean="0"/>
              <a:t>: Biologie rostlin pro první ročník gymnázií, Fortuna, Praha 2006</a:t>
            </a:r>
          </a:p>
          <a:p>
            <a:r>
              <a:rPr lang="cs-CZ" sz="1800" dirty="0" smtClean="0"/>
              <a:t>1 – 17, 20: VINTER, Vladimír. </a:t>
            </a:r>
            <a:r>
              <a:rPr lang="cs-CZ" sz="1800" i="1" dirty="0" smtClean="0"/>
              <a:t>http://www.botanika.</a:t>
            </a:r>
            <a:r>
              <a:rPr lang="cs-CZ" sz="1800" i="1" dirty="0" err="1" smtClean="0"/>
              <a:t>upol.cz</a:t>
            </a:r>
            <a:r>
              <a:rPr lang="cs-CZ" sz="1800" i="1" dirty="0" smtClean="0"/>
              <a:t>/atlasy/anatomie/index.</a:t>
            </a:r>
            <a:r>
              <a:rPr lang="cs-CZ" sz="1800" i="1" dirty="0" err="1" smtClean="0"/>
              <a:t>html</a:t>
            </a:r>
            <a:r>
              <a:rPr lang="cs-CZ" sz="1800" dirty="0" smtClean="0"/>
              <a:t> [online]. [cit. 17.2.2013]. Dostupný na WWW: </a:t>
            </a:r>
            <a:r>
              <a:rPr lang="cs-CZ" sz="1800" dirty="0" smtClean="0">
                <a:hlinkClick r:id="rId2"/>
              </a:rPr>
              <a:t>http://www.botanika.</a:t>
            </a:r>
            <a:r>
              <a:rPr lang="cs-CZ" sz="1800" dirty="0" err="1" smtClean="0">
                <a:hlinkClick r:id="rId2"/>
              </a:rPr>
              <a:t>upol.cz</a:t>
            </a:r>
            <a:r>
              <a:rPr lang="cs-CZ" sz="1800" dirty="0" smtClean="0">
                <a:hlinkClick r:id="rId2"/>
              </a:rPr>
              <a:t>/atlasy/anatomie/index.</a:t>
            </a:r>
            <a:r>
              <a:rPr lang="cs-CZ" sz="1800" dirty="0" err="1" smtClean="0">
                <a:hlinkClick r:id="rId2"/>
              </a:rPr>
              <a:t>html</a:t>
            </a:r>
            <a:endParaRPr lang="cs-CZ" sz="1800" dirty="0" smtClean="0"/>
          </a:p>
          <a:p>
            <a:r>
              <a:rPr lang="cs-CZ" sz="1800" dirty="0" smtClean="0"/>
              <a:t>19, 20: Archiv autora. </a:t>
            </a:r>
          </a:p>
          <a:p>
            <a:r>
              <a:rPr lang="cs-CZ" sz="1800" dirty="0" smtClean="0"/>
              <a:t>L. Kincl, V. Chalupová, V. Bičík: Biologie, 1583 testových otázek a odpovědí, Olomouc, 1997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1107</Words>
  <Application>Microsoft Office PowerPoint</Application>
  <PresentationFormat>Předvádění na obrazovce (4:3)</PresentationFormat>
  <Paragraphs>212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sady Office</vt:lpstr>
      <vt:lpstr>Snímek 1</vt:lpstr>
      <vt:lpstr>Anotace </vt:lpstr>
      <vt:lpstr>ROSTLINNÁ PLETIVA III.</vt:lpstr>
      <vt:lpstr>Vodivá pletiva</vt:lpstr>
      <vt:lpstr>Snímek 5</vt:lpstr>
      <vt:lpstr>Zdřevnatělé, charakteristickým způsobem ztloustlé buněčné stěny</vt:lpstr>
      <vt:lpstr>Sítkovice – mezi nimi jsou sítka (proděravělé přepážky)</vt:lpstr>
      <vt:lpstr>Typy cévních svazků</vt:lpstr>
      <vt:lpstr>Dřevostředný oddenek osladiče</vt:lpstr>
      <vt:lpstr>Radiální, kořen blatouchu</vt:lpstr>
      <vt:lpstr>Bočný, otevřený, stonek podražce</vt:lpstr>
      <vt:lpstr>Dvoubočný, stonek posedu bílého</vt:lpstr>
      <vt:lpstr>Lýkostředný, konvalinka</vt:lpstr>
      <vt:lpstr>Co si pamatujete z laboratorního cvičení?</vt:lpstr>
      <vt:lpstr>Bočný uzavřený, kukuřice</vt:lpstr>
      <vt:lpstr>Druhotné tloustnutí stonku</vt:lpstr>
      <vt:lpstr>Pelargonie </vt:lpstr>
      <vt:lpstr>Borovice lesní</vt:lpstr>
      <vt:lpstr>Snímek 19</vt:lpstr>
      <vt:lpstr>letokruhy</vt:lpstr>
      <vt:lpstr>Vyberte správnou odpověď:</vt:lpstr>
      <vt:lpstr>Snímek 22</vt:lpstr>
      <vt:lpstr>Snímek 23</vt:lpstr>
      <vt:lpstr> </vt:lpstr>
      <vt:lpstr>11. Co si pamatujete z laboratorního cvičení?</vt:lpstr>
      <vt:lpstr>ŘEŠENÍ</vt:lpstr>
      <vt:lpstr>Snímek 27</vt:lpstr>
      <vt:lpstr>Snímek 28</vt:lpstr>
      <vt:lpstr> </vt:lpstr>
      <vt:lpstr>11. Co si pamatujete z laboratorního cvičení? Bočné uzavřené roztroušené cévní svazky stonku kukuřice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uživatel</cp:lastModifiedBy>
  <cp:revision>32</cp:revision>
  <dcterms:created xsi:type="dcterms:W3CDTF">2013-02-25T23:09:23Z</dcterms:created>
  <dcterms:modified xsi:type="dcterms:W3CDTF">2013-05-14T19:27:55Z</dcterms:modified>
</cp:coreProperties>
</file>