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9" r:id="rId2"/>
    <p:sldId id="280" r:id="rId3"/>
    <p:sldId id="278" r:id="rId4"/>
    <p:sldId id="283" r:id="rId5"/>
    <p:sldId id="282" r:id="rId6"/>
    <p:sldId id="281" r:id="rId7"/>
    <p:sldId id="284" r:id="rId8"/>
    <p:sldId id="274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72" d="100"/>
          <a:sy n="72" d="100"/>
        </p:scale>
        <p:origin x="-130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C201CB-92F3-42E1-A85E-0F964018531A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A20EB-1E1E-4AB7-8844-DFEA0A9FF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554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582" y="3768517"/>
            <a:ext cx="8831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VY_32_INOVACE_18_28_Hormonální 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767408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Hormonální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Hormonální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řízení celého organismu ( spolu s nervovou soustavou)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ž</a:t>
            </a:r>
            <a:r>
              <a:rPr lang="cs-CZ" sz="2800" dirty="0" smtClean="0">
                <a:solidFill>
                  <a:schemeClr val="bg1"/>
                </a:solidFill>
              </a:rPr>
              <a:t>lázy s vnitřním vyměšováním = endokrinní žlázy –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- nemají vývody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produkují látky = hormony –  přímo do krve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3564"/>
            <a:ext cx="4752528" cy="656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Hormonální soustava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PODVĚSEK MOZKOVÝ – (HYPOFÝZA)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uložena v tureckém sedle kosti klínové,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ovlivňuje činnost ostatních endokrinních žláz,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růstový hormon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ŠIŠINKA</a:t>
            </a:r>
            <a:r>
              <a:rPr lang="cs-CZ" sz="2800" dirty="0" smtClean="0">
                <a:solidFill>
                  <a:schemeClr val="bg1"/>
                </a:solidFill>
              </a:rPr>
              <a:t> – denní biorytmy – bdění, spánek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ŠTÍTNÁ ŽLÁZA </a:t>
            </a:r>
            <a:r>
              <a:rPr lang="cs-CZ" sz="2800" dirty="0" smtClean="0">
                <a:solidFill>
                  <a:schemeClr val="bg1"/>
                </a:solidFill>
              </a:rPr>
              <a:t>– termoregulace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    - metabolismus bílkovin - </a:t>
            </a:r>
            <a:r>
              <a:rPr lang="cs-CZ" sz="2800" dirty="0" smtClean="0">
                <a:solidFill>
                  <a:srgbClr val="FFFF00"/>
                </a:solidFill>
              </a:rPr>
              <a:t>tyroxin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    - po stranách štítné chrupavky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2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Hormonální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PŘÍŠTÍTNÁ  TĚLÍSKA </a:t>
            </a:r>
            <a:r>
              <a:rPr lang="cs-CZ" sz="2800" dirty="0" smtClean="0">
                <a:solidFill>
                  <a:schemeClr val="bg1"/>
                </a:solidFill>
              </a:rPr>
              <a:t>– hladina vápníku v krvi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- zadní strana štítné žlázy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SLINIVKA  BŘIŠNÍ </a:t>
            </a:r>
            <a:r>
              <a:rPr lang="cs-CZ" sz="2800" dirty="0" smtClean="0">
                <a:solidFill>
                  <a:schemeClr val="bg1"/>
                </a:solidFill>
              </a:rPr>
              <a:t> - metabolismus cukrů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- </a:t>
            </a:r>
            <a:r>
              <a:rPr lang="cs-CZ" sz="2800" dirty="0" smtClean="0">
                <a:solidFill>
                  <a:srgbClr val="FFFF00"/>
                </a:solidFill>
              </a:rPr>
              <a:t>inzulin, </a:t>
            </a:r>
            <a:r>
              <a:rPr lang="cs-CZ" sz="2800" dirty="0" err="1" smtClean="0">
                <a:solidFill>
                  <a:srgbClr val="FFFF00"/>
                </a:solidFill>
              </a:rPr>
              <a:t>glukagon</a:t>
            </a: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- diabetes </a:t>
            </a:r>
            <a:r>
              <a:rPr lang="cs-CZ" sz="2800" dirty="0" err="1" smtClean="0">
                <a:solidFill>
                  <a:schemeClr val="bg1"/>
                </a:solidFill>
              </a:rPr>
              <a:t>mellitus</a:t>
            </a:r>
            <a:r>
              <a:rPr lang="cs-CZ" sz="2800" dirty="0" smtClean="0">
                <a:solidFill>
                  <a:schemeClr val="bg1"/>
                </a:solidFill>
              </a:rPr>
              <a:t> = cukrovka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- porucha tvorby hormonu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inzulinu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BRZLÍK</a:t>
            </a:r>
            <a:r>
              <a:rPr lang="cs-CZ" sz="2800" dirty="0" smtClean="0">
                <a:solidFill>
                  <a:schemeClr val="bg1"/>
                </a:solidFill>
              </a:rPr>
              <a:t>  - imunita, v dospělosti mizí, nad srdcem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před průdušnicí</a:t>
            </a:r>
          </a:p>
        </p:txBody>
      </p:sp>
    </p:spTree>
    <p:extLst>
      <p:ext uri="{BB962C8B-B14F-4D97-AF65-F5344CB8AC3E}">
        <p14:creationId xmlns:p14="http://schemas.microsoft.com/office/powerpoint/2010/main" val="386139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907300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Hormonální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NADLEDVINY</a:t>
            </a:r>
            <a:r>
              <a:rPr lang="cs-CZ" sz="2800" dirty="0" smtClean="0">
                <a:solidFill>
                  <a:schemeClr val="bg1"/>
                </a:solidFill>
              </a:rPr>
              <a:t> – kůra a dřeň, </a:t>
            </a:r>
            <a:r>
              <a:rPr lang="cs-CZ" sz="2800" dirty="0" smtClean="0">
                <a:solidFill>
                  <a:srgbClr val="FFFF00"/>
                </a:solidFill>
              </a:rPr>
              <a:t>adrenalin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POHLAVNÍ  ŽLÁZY </a:t>
            </a:r>
            <a:r>
              <a:rPr lang="cs-CZ" sz="2800" dirty="0" smtClean="0">
                <a:solidFill>
                  <a:schemeClr val="bg1"/>
                </a:solidFill>
              </a:rPr>
              <a:t>– druhotné pohlavní žlázy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          - </a:t>
            </a:r>
            <a:r>
              <a:rPr lang="cs-CZ" sz="2800" dirty="0" smtClean="0">
                <a:solidFill>
                  <a:srgbClr val="FFFF00"/>
                </a:solidFill>
              </a:rPr>
              <a:t>ženy – vaječníky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menstruační  cyklus - </a:t>
            </a:r>
            <a:r>
              <a:rPr lang="cs-CZ" sz="2800" dirty="0" smtClean="0">
                <a:solidFill>
                  <a:srgbClr val="FFFF00"/>
                </a:solidFill>
              </a:rPr>
              <a:t>estrogen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těhotenství – </a:t>
            </a:r>
            <a:r>
              <a:rPr lang="cs-CZ" sz="2800" dirty="0" smtClean="0">
                <a:solidFill>
                  <a:srgbClr val="FFFF00"/>
                </a:solidFill>
              </a:rPr>
              <a:t>progesteron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- </a:t>
            </a:r>
            <a:r>
              <a:rPr lang="cs-CZ" sz="2800" dirty="0" smtClean="0">
                <a:solidFill>
                  <a:srgbClr val="FFFF00"/>
                </a:solidFill>
              </a:rPr>
              <a:t>muži – varlata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  <a:r>
              <a:rPr lang="cs-CZ" sz="2800" dirty="0" smtClean="0">
                <a:solidFill>
                  <a:srgbClr val="FFFF00"/>
                </a:solidFill>
              </a:rPr>
              <a:t>testostero</a:t>
            </a:r>
            <a:r>
              <a:rPr lang="cs-CZ" sz="2800" dirty="0" smtClean="0">
                <a:solidFill>
                  <a:schemeClr val="bg1"/>
                </a:solidFill>
              </a:rPr>
              <a:t>n –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produkce spermií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03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Hormonální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řízení celého organismu ( spolu s nervovou soustavou)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ž</a:t>
            </a:r>
            <a:r>
              <a:rPr lang="cs-CZ" sz="2800" dirty="0" smtClean="0">
                <a:solidFill>
                  <a:schemeClr val="bg1"/>
                </a:solidFill>
              </a:rPr>
              <a:t>lázy s vnitřním vyměšováním = endokrinní žlázy –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- nemají vývody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produkují látky = hormony –  přímo do krve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29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34604"/>
            <a:ext cx="88569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Hormonální soustava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</a:t>
            </a:r>
            <a:r>
              <a:rPr lang="pl-PL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která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vyjmenuje žlázy s vnitřním vyměšováním, popíše příslušné hormony vyměšované těmito žlázami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hormony, žlázy s vnitřní sekrecí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29308"/>
            <a:ext cx="79333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sz="16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ms.gymspgs.cz:5050/bio/Images/Textbook/Big/0080000/00307.jpg&amp;imgrefurl=http://ms.gymspgs.cz:5050/bio/Sources/Photogallery_Detail.php%3FintSource%3D1%26intImageId%3D307&amp;h=800&amp;w=579&amp;sz=241&amp;tbnid=Fh9kJOIlvLctqM:&amp;tbnh=90&amp;tbnw=65&amp;prev=/search%3Fq%3Dobr%25C3%25A1zky%2Bendokrinn%25C3%25AD%2B%25C5%25BEl%25C3%25A1zy%26tbm%3Disch%26tbo%3Du&amp;zoom=1&amp;q=obr%C3%A1zky+endokrinn%C3%AD+%C5%BEl%C3%A1zy&amp;docid=9AQ7LfVj0vbpvM&amp;hl=cs&amp;sa=X&amp;ei=PIX7TquWEciM4gTY2sCNCA&amp;sqi=2&amp;ved=0CCoQ9QEwAw</a:t>
            </a:r>
          </a:p>
          <a:p>
            <a:pPr lvl="0"/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10 vylučovací soustav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10 vylučovací soustava</Template>
  <TotalTime>452</TotalTime>
  <Words>330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10 vylučovací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37</cp:revision>
  <dcterms:created xsi:type="dcterms:W3CDTF">2011-11-18T20:04:28Z</dcterms:created>
  <dcterms:modified xsi:type="dcterms:W3CDTF">2011-12-29T21:49:15Z</dcterms:modified>
</cp:coreProperties>
</file>