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6"/>
  </p:notesMasterIdLst>
  <p:sldIdLst>
    <p:sldId id="266" r:id="rId2"/>
    <p:sldId id="267" r:id="rId3"/>
    <p:sldId id="257" r:id="rId4"/>
    <p:sldId id="268" r:id="rId5"/>
    <p:sldId id="270" r:id="rId6"/>
    <p:sldId id="271" r:id="rId7"/>
    <p:sldId id="275" r:id="rId8"/>
    <p:sldId id="277" r:id="rId9"/>
    <p:sldId id="272" r:id="rId10"/>
    <p:sldId id="308" r:id="rId11"/>
    <p:sldId id="273" r:id="rId12"/>
    <p:sldId id="286" r:id="rId13"/>
    <p:sldId id="274" r:id="rId14"/>
    <p:sldId id="297" r:id="rId15"/>
    <p:sldId id="303" r:id="rId16"/>
    <p:sldId id="307" r:id="rId17"/>
    <p:sldId id="276" r:id="rId18"/>
    <p:sldId id="258" r:id="rId19"/>
    <p:sldId id="287" r:id="rId20"/>
    <p:sldId id="299" r:id="rId21"/>
    <p:sldId id="288" r:id="rId22"/>
    <p:sldId id="289" r:id="rId23"/>
    <p:sldId id="283" r:id="rId24"/>
    <p:sldId id="291" r:id="rId25"/>
    <p:sldId id="298" r:id="rId26"/>
    <p:sldId id="290" r:id="rId27"/>
    <p:sldId id="292" r:id="rId28"/>
    <p:sldId id="301" r:id="rId29"/>
    <p:sldId id="293" r:id="rId30"/>
    <p:sldId id="279" r:id="rId31"/>
    <p:sldId id="306" r:id="rId32"/>
    <p:sldId id="281" r:id="rId33"/>
    <p:sldId id="259" r:id="rId34"/>
    <p:sldId id="302" r:id="rId35"/>
    <p:sldId id="294" r:id="rId36"/>
    <p:sldId id="305" r:id="rId37"/>
    <p:sldId id="278" r:id="rId38"/>
    <p:sldId id="295" r:id="rId39"/>
    <p:sldId id="296" r:id="rId40"/>
    <p:sldId id="263" r:id="rId41"/>
    <p:sldId id="309" r:id="rId42"/>
    <p:sldId id="300" r:id="rId43"/>
    <p:sldId id="264" r:id="rId44"/>
    <p:sldId id="285" r:id="rId45"/>
  </p:sldIdLst>
  <p:sldSz cx="9144000" cy="6858000" type="screen4x3"/>
  <p:notesSz cx="6858000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B4E5BA-CECA-4FEB-95D0-C6DB2C1F216E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62025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690269"/>
            <a:ext cx="5486400" cy="44434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378824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75AA88-7C7A-4092-B7E4-EAD5C1487A1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13496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40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B6794FF-2F8F-4083-8416-47918006971C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75AA88-7C7A-4092-B7E4-EAD5C1487A1E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75AA88-7C7A-4092-B7E4-EAD5C1487A1E}" type="slidenum">
              <a:rPr lang="cs-CZ" smtClean="0"/>
              <a:pPr/>
              <a:t>29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75AA88-7C7A-4092-B7E4-EAD5C1487A1E}" type="slidenum">
              <a:rPr lang="cs-CZ" smtClean="0"/>
              <a:pPr/>
              <a:t>37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5" Type="http://schemas.openxmlformats.org/officeDocument/2006/relationships/slide" Target="slide26.xml"/><Relationship Id="rId4" Type="http://schemas.openxmlformats.org/officeDocument/2006/relationships/slide" Target="slide3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5" Type="http://schemas.openxmlformats.org/officeDocument/2006/relationships/slide" Target="slide5.xml"/><Relationship Id="rId4" Type="http://schemas.openxmlformats.org/officeDocument/2006/relationships/image" Target="../media/image28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jpeg"/><Relationship Id="rId4" Type="http://schemas.openxmlformats.org/officeDocument/2006/relationships/slide" Target="slide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" Target="slide40.xml"/><Relationship Id="rId2" Type="http://schemas.openxmlformats.org/officeDocument/2006/relationships/slide" Target="slide39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" Target="slide3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" Target="slide38.xml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7525" cy="26924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7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Lenka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Hráčková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VY_32_INOVACE_01C_09_Rostlinné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orgány - plody</a:t>
                      </a: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VY_32_INOVACE_01C_Biologie rostlin</a:t>
                      </a: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2. 5. 2013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Anotace 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Výkladová prezentace</a:t>
            </a:r>
          </a:p>
          <a:p>
            <a:r>
              <a:rPr lang="cs-CZ" sz="2800" dirty="0" smtClean="0"/>
              <a:t>Cíl: seznámit žáky se základními typy plodů, ukázat na konkrétních druzích rostlin. </a:t>
            </a:r>
          </a:p>
          <a:p>
            <a:r>
              <a:rPr lang="cs-CZ" sz="2800" dirty="0" smtClean="0"/>
              <a:t>Typ plodu jako charakteristický znak rostlin jedné čeledi.</a:t>
            </a:r>
          </a:p>
          <a:p>
            <a:r>
              <a:rPr lang="cs-CZ" sz="2800" dirty="0" smtClean="0"/>
              <a:t>Význam plodů – pro rostlinu</a:t>
            </a:r>
          </a:p>
          <a:p>
            <a:pPr>
              <a:buNone/>
            </a:pPr>
            <a:r>
              <a:rPr lang="cs-CZ" sz="2800" dirty="0" smtClean="0"/>
              <a:t>			     -  pro člověka</a:t>
            </a:r>
          </a:p>
          <a:p>
            <a:pPr>
              <a:buNone/>
            </a:pPr>
            <a:r>
              <a:rPr lang="cs-CZ" sz="2800" dirty="0" smtClean="0"/>
              <a:t>	- žáci odvozují na základě vlastní zkušenosti.</a:t>
            </a:r>
          </a:p>
          <a:p>
            <a:r>
              <a:rPr lang="cs-CZ" sz="2800" dirty="0" smtClean="0"/>
              <a:t>Způsoby rozšiřování plodů vyhledají žáci </a:t>
            </a:r>
            <a:r>
              <a:rPr lang="cs-CZ" sz="2800" smtClean="0"/>
              <a:t>na internetu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Pro žáky 1. ročníku G4 a 3. ročníku G6</a:t>
            </a:r>
          </a:p>
          <a:p>
            <a:r>
              <a:rPr lang="cs-CZ" sz="2800" dirty="0" smtClean="0"/>
              <a:t>Materiál je určen k interaktivní výuce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7200" b="1" dirty="0" smtClean="0"/>
              <a:t>PLODY</a:t>
            </a:r>
          </a:p>
        </p:txBody>
      </p:sp>
      <p:sp>
        <p:nvSpPr>
          <p:cNvPr id="33795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PLOD </a:t>
            </a:r>
            <a:r>
              <a:rPr lang="cs-CZ" b="1" dirty="0" smtClean="0"/>
              <a:t>= přeměněný semeník (pestík)</a:t>
            </a:r>
          </a:p>
          <a:p>
            <a:r>
              <a:rPr lang="cs-CZ" b="1" dirty="0" smtClean="0"/>
              <a:t>= rozmnožovací orgán krytosemenných rostlin, zajišťuje ochranu a rozšiřování semen</a:t>
            </a:r>
          </a:p>
          <a:p>
            <a:r>
              <a:rPr lang="cs-CZ" sz="3600" b="1" dirty="0" smtClean="0"/>
              <a:t>Plody – </a:t>
            </a:r>
            <a:r>
              <a:rPr lang="cs-CZ" sz="3600" b="1" dirty="0" smtClean="0">
                <a:solidFill>
                  <a:srgbClr val="C00000"/>
                </a:solidFill>
              </a:rPr>
              <a:t>pravé – </a:t>
            </a:r>
            <a:r>
              <a:rPr lang="cs-CZ" sz="3600" b="1" dirty="0" smtClean="0"/>
              <a:t>jen z pestíku</a:t>
            </a:r>
            <a:endParaRPr lang="cs-CZ" sz="3600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3600" b="1" dirty="0" smtClean="0"/>
              <a:t>		      - </a:t>
            </a:r>
            <a:r>
              <a:rPr lang="cs-CZ" sz="3600" b="1" dirty="0" smtClean="0">
                <a:solidFill>
                  <a:srgbClr val="C00000"/>
                </a:solidFill>
              </a:rPr>
              <a:t>nepravé – </a:t>
            </a:r>
            <a:r>
              <a:rPr lang="cs-CZ" sz="3600" b="1" dirty="0" smtClean="0"/>
              <a:t>pestík + jiná část květu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Rozdělení plodů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				a) pukavé	</a:t>
            </a:r>
          </a:p>
          <a:p>
            <a:r>
              <a:rPr lang="cs-CZ" b="1" dirty="0" smtClean="0"/>
              <a:t>A)</a:t>
            </a:r>
            <a:r>
              <a:rPr lang="cs-CZ" dirty="0" smtClean="0"/>
              <a:t> </a:t>
            </a:r>
            <a:r>
              <a:rPr lang="cs-CZ" b="1" dirty="0" smtClean="0"/>
              <a:t>SUCHÉ</a:t>
            </a:r>
          </a:p>
          <a:p>
            <a:pPr>
              <a:buNone/>
            </a:pPr>
            <a:r>
              <a:rPr lang="cs-CZ" b="1" dirty="0" smtClean="0"/>
              <a:t>				b) nepukavé</a:t>
            </a:r>
          </a:p>
          <a:p>
            <a:pPr>
              <a:buNone/>
            </a:pPr>
            <a:r>
              <a:rPr lang="cs-CZ" b="1" dirty="0" smtClean="0"/>
              <a:t>				c) poltivé</a:t>
            </a:r>
          </a:p>
          <a:p>
            <a:endParaRPr lang="cs-CZ" b="1" dirty="0" smtClean="0"/>
          </a:p>
          <a:p>
            <a:r>
              <a:rPr lang="cs-CZ" b="1" dirty="0" smtClean="0"/>
              <a:t>B) DUŽNATÉ	</a:t>
            </a:r>
            <a:endParaRPr lang="cs-CZ" b="1" dirty="0"/>
          </a:p>
        </p:txBody>
      </p:sp>
      <p:cxnSp>
        <p:nvCxnSpPr>
          <p:cNvPr id="5" name="Přímá spojovací šipka 4"/>
          <p:cNvCxnSpPr/>
          <p:nvPr/>
        </p:nvCxnSpPr>
        <p:spPr>
          <a:xfrm flipV="1">
            <a:off x="2627784" y="1988840"/>
            <a:ext cx="576064" cy="50405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2627784" y="2564904"/>
            <a:ext cx="576064" cy="43204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lačítko akce: Dopředu nebo Další 7">
            <a:hlinkClick r:id="rId2" action="ppaction://hlinksldjump" highlightClick="1"/>
          </p:cNvPr>
          <p:cNvSpPr/>
          <p:nvPr/>
        </p:nvSpPr>
        <p:spPr>
          <a:xfrm>
            <a:off x="5724128" y="1916832"/>
            <a:ext cx="576064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Dopředu nebo Další 8">
            <a:hlinkClick r:id="rId3" action="ppaction://hlinksldjump" highlightClick="1"/>
          </p:cNvPr>
          <p:cNvSpPr/>
          <p:nvPr/>
        </p:nvSpPr>
        <p:spPr>
          <a:xfrm>
            <a:off x="5724128" y="2780928"/>
            <a:ext cx="576064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Dopředu nebo Další 9">
            <a:hlinkClick r:id="rId4" action="ppaction://hlinksldjump" highlightClick="1"/>
          </p:cNvPr>
          <p:cNvSpPr/>
          <p:nvPr/>
        </p:nvSpPr>
        <p:spPr>
          <a:xfrm>
            <a:off x="3347864" y="4509120"/>
            <a:ext cx="504056" cy="50405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Dopředu nebo Další 10">
            <a:hlinkClick r:id="rId5" action="ppaction://hlinksldjump" highlightClick="1"/>
          </p:cNvPr>
          <p:cNvSpPr/>
          <p:nvPr/>
        </p:nvSpPr>
        <p:spPr>
          <a:xfrm>
            <a:off x="5724128" y="3501008"/>
            <a:ext cx="576064" cy="57606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A) SUCHÉ</a:t>
            </a:r>
            <a:br>
              <a:rPr lang="cs-CZ" b="1" dirty="0" smtClean="0"/>
            </a:br>
            <a:r>
              <a:rPr lang="cs-CZ" b="1" dirty="0" smtClean="0"/>
              <a:t>a) pukavé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MĚCHÝŘEK    </a:t>
            </a:r>
            <a:r>
              <a:rPr lang="cs-CZ" b="1" dirty="0" smtClean="0"/>
              <a:t>1 plodolist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			        </a:t>
            </a:r>
            <a:r>
              <a:rPr lang="cs-CZ" b="1" dirty="0" smtClean="0"/>
              <a:t>1 šev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			        </a:t>
            </a:r>
            <a:r>
              <a:rPr lang="cs-CZ" b="1" dirty="0" err="1" smtClean="0"/>
              <a:t>vícesemenný</a:t>
            </a: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			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blatouch, magnolie, pivoňka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5" name="Picture 5" descr="Untitled-Scanned-01"/>
          <p:cNvPicPr>
            <a:picLocks noChangeAspect="1" noChangeArrowheads="1"/>
          </p:cNvPicPr>
          <p:nvPr/>
        </p:nvPicPr>
        <p:blipFill>
          <a:blip r:embed="rId2" cstate="print"/>
          <a:srcRect l="7654" t="66473" r="77574" b="15027"/>
          <a:stretch>
            <a:fillRect/>
          </a:stretch>
        </p:blipFill>
        <p:spPr bwMode="auto">
          <a:xfrm>
            <a:off x="611560" y="2420888"/>
            <a:ext cx="2295255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D:\Biologie\Přípravy 1.C\dum\P1120918.JPG"/>
          <p:cNvPicPr>
            <a:picLocks noChangeAspect="1" noChangeArrowheads="1"/>
          </p:cNvPicPr>
          <p:nvPr/>
        </p:nvPicPr>
        <p:blipFill>
          <a:blip r:embed="rId3" cstate="print"/>
          <a:srcRect r="21321" b="20756"/>
          <a:stretch>
            <a:fillRect/>
          </a:stretch>
        </p:blipFill>
        <p:spPr bwMode="auto">
          <a:xfrm>
            <a:off x="5672150" y="1124744"/>
            <a:ext cx="3217248" cy="432048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796136" y="551723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E:\Pictures\do školy na prezentace\P1020156.JPG"/>
          <p:cNvPicPr>
            <a:picLocks noChangeAspect="1" noChangeArrowheads="1"/>
          </p:cNvPicPr>
          <p:nvPr/>
        </p:nvPicPr>
        <p:blipFill rotWithShape="1">
          <a:blip r:embed="rId2" cstate="print"/>
          <a:srcRect t="6645" r="7591"/>
          <a:stretch/>
        </p:blipFill>
        <p:spPr bwMode="auto">
          <a:xfrm>
            <a:off x="5861444" y="-27384"/>
            <a:ext cx="3319068" cy="314044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Pivoňka</a:t>
            </a:r>
            <a:br>
              <a:rPr lang="cs-CZ" sz="2800" b="1" dirty="0" smtClean="0"/>
            </a:br>
            <a:r>
              <a:rPr lang="cs-CZ" sz="2800" b="1" dirty="0" smtClean="0"/>
              <a:t>souplodí měchýřků	   </a:t>
            </a:r>
            <a:endParaRPr lang="cs-CZ" sz="2800" b="1" dirty="0"/>
          </a:p>
        </p:txBody>
      </p:sp>
      <p:pic>
        <p:nvPicPr>
          <p:cNvPr id="4" name="Picture 2" descr="E:\Pictures\do školy na prezentace\P1020151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print"/>
          <a:srcRect l="12561" r="15747"/>
          <a:stretch/>
        </p:blipFill>
        <p:spPr bwMode="auto">
          <a:xfrm>
            <a:off x="35496" y="3040360"/>
            <a:ext cx="3193576" cy="3340968"/>
          </a:xfrm>
          <a:prstGeom prst="rect">
            <a:avLst/>
          </a:prstGeom>
          <a:noFill/>
        </p:spPr>
      </p:pic>
      <p:pic>
        <p:nvPicPr>
          <p:cNvPr id="3074" name="Picture 2" descr="E:\Pictures\do školy na prezentace\P102015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1874227"/>
            <a:ext cx="3759882" cy="5013176"/>
          </a:xfrm>
          <a:prstGeom prst="rect">
            <a:avLst/>
          </a:prstGeom>
          <a:noFill/>
        </p:spPr>
      </p:pic>
      <p:pic>
        <p:nvPicPr>
          <p:cNvPr id="3076" name="Picture 4" descr="E:\Pictures\do školy na prezentace\P1080934.JPG"/>
          <p:cNvPicPr>
            <a:picLocks noChangeAspect="1" noChangeArrowheads="1"/>
          </p:cNvPicPr>
          <p:nvPr/>
        </p:nvPicPr>
        <p:blipFill>
          <a:blip r:embed="rId5" cstate="print"/>
          <a:srcRect l="58264" t="20920" b="26024"/>
          <a:stretch>
            <a:fillRect/>
          </a:stretch>
        </p:blipFill>
        <p:spPr bwMode="auto">
          <a:xfrm>
            <a:off x="0" y="22133"/>
            <a:ext cx="2243403" cy="2880320"/>
          </a:xfrm>
          <a:prstGeom prst="rect">
            <a:avLst/>
          </a:prstGeom>
          <a:noFill/>
        </p:spPr>
      </p:pic>
      <p:cxnSp>
        <p:nvCxnSpPr>
          <p:cNvPr id="5" name="Přímá spojnice se šipkou 4"/>
          <p:cNvCxnSpPr/>
          <p:nvPr/>
        </p:nvCxnSpPr>
        <p:spPr>
          <a:xfrm>
            <a:off x="5861444" y="5013176"/>
            <a:ext cx="78708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5900798" y="4380815"/>
            <a:ext cx="1479514" cy="632361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7000595" y="3645024"/>
            <a:ext cx="22519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Jizvy po opadu květních obalů a tyčinek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20272" y="64886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630932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92280" y="31409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95736" y="256490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:\Pictures\do školy na prezentace\P107030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0201"/>
          <a:stretch>
            <a:fillRect/>
          </a:stretch>
        </p:blipFill>
        <p:spPr bwMode="auto">
          <a:xfrm>
            <a:off x="179512" y="332656"/>
            <a:ext cx="3741572" cy="312494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/>
              <a:t>	Magnolie</a:t>
            </a:r>
            <a:br>
              <a:rPr lang="cs-CZ" sz="2800" b="1" dirty="0" smtClean="0"/>
            </a:br>
            <a:r>
              <a:rPr lang="cs-CZ" sz="2800" b="1" dirty="0" smtClean="0"/>
              <a:t>			protáhlé květní lůžko, </a:t>
            </a:r>
            <a:br>
              <a:rPr lang="cs-CZ" sz="2800" b="1" dirty="0" smtClean="0"/>
            </a:br>
            <a:r>
              <a:rPr lang="cs-CZ" sz="2800" b="1" dirty="0"/>
              <a:t>	</a:t>
            </a:r>
            <a:r>
              <a:rPr lang="cs-CZ" sz="2800" b="1" dirty="0" smtClean="0"/>
              <a:t>		          květní části vyrůstají na šroubovici </a:t>
            </a:r>
            <a:endParaRPr lang="cs-CZ" sz="2800" b="1" dirty="0"/>
          </a:p>
        </p:txBody>
      </p:sp>
      <p:pic>
        <p:nvPicPr>
          <p:cNvPr id="4099" name="Picture 3" descr="E:\Pictures\rostliny\P104004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75766" y="2420888"/>
            <a:ext cx="5760640" cy="4320618"/>
          </a:xfrm>
          <a:prstGeom prst="rect">
            <a:avLst/>
          </a:prstGeom>
          <a:noFill/>
        </p:spPr>
      </p:pic>
      <p:cxnSp>
        <p:nvCxnSpPr>
          <p:cNvPr id="5" name="Přímá spojnice se šipkou 4"/>
          <p:cNvCxnSpPr/>
          <p:nvPr/>
        </p:nvCxnSpPr>
        <p:spPr>
          <a:xfrm>
            <a:off x="2123728" y="4941168"/>
            <a:ext cx="4081870" cy="7200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411760" y="4293096"/>
            <a:ext cx="3793838" cy="50409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971600" y="3596197"/>
            <a:ext cx="153184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jizvy</a:t>
            </a:r>
          </a:p>
          <a:p>
            <a:r>
              <a:rPr lang="cs-CZ" sz="2400" b="1" dirty="0" smtClean="0"/>
              <a:t>měchýřek</a:t>
            </a:r>
          </a:p>
          <a:p>
            <a:endParaRPr lang="cs-CZ" sz="2400" b="1" dirty="0"/>
          </a:p>
          <a:p>
            <a:r>
              <a:rPr lang="cs-CZ" sz="2400" b="1" dirty="0" smtClean="0"/>
              <a:t>semeno </a:t>
            </a:r>
            <a:endParaRPr lang="cs-CZ" sz="2400" b="1" dirty="0"/>
          </a:p>
        </p:txBody>
      </p:sp>
      <p:cxnSp>
        <p:nvCxnSpPr>
          <p:cNvPr id="16" name="Přímá spojnice se šipkou 15"/>
          <p:cNvCxnSpPr/>
          <p:nvPr/>
        </p:nvCxnSpPr>
        <p:spPr>
          <a:xfrm flipV="1">
            <a:off x="1737522" y="3284984"/>
            <a:ext cx="2427141" cy="57606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339752" y="630932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342900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LUSK		</a:t>
            </a:r>
            <a:r>
              <a:rPr lang="cs-CZ" b="1" dirty="0" smtClean="0"/>
              <a:t>1 plodolist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2 švy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</a:t>
            </a:r>
            <a:r>
              <a:rPr lang="cs-CZ" b="1" dirty="0" err="1" smtClean="0"/>
              <a:t>vícesemenný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</a:t>
            </a:r>
            <a:r>
              <a:rPr lang="cs-CZ" b="1" dirty="0" smtClean="0">
                <a:solidFill>
                  <a:srgbClr val="00B050"/>
                </a:solidFill>
              </a:rPr>
              <a:t> rostliny bobovité (hrách, fazol)</a:t>
            </a:r>
            <a:endParaRPr lang="cs-CZ" b="1" dirty="0" smtClean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 rotWithShape="1">
          <a:blip r:embed="rId2" cstate="print"/>
          <a:srcRect l="14620" t="10653" r="73605" b="62893"/>
          <a:stretch/>
        </p:blipFill>
        <p:spPr>
          <a:xfrm>
            <a:off x="467544" y="2348880"/>
            <a:ext cx="1927979" cy="280831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956376" y="514790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 </a:t>
            </a:r>
            <a:endParaRPr lang="cs-CZ" dirty="0"/>
          </a:p>
        </p:txBody>
      </p:sp>
      <p:pic>
        <p:nvPicPr>
          <p:cNvPr id="1026" name="Picture 2" descr="H:\Biologie\Přípravy 1.C\dum\P1120961.JPG"/>
          <p:cNvPicPr>
            <a:picLocks noChangeAspect="1" noChangeArrowheads="1"/>
          </p:cNvPicPr>
          <p:nvPr/>
        </p:nvPicPr>
        <p:blipFill>
          <a:blip r:embed="rId3" cstate="print"/>
          <a:srcRect t="8413"/>
          <a:stretch>
            <a:fillRect/>
          </a:stretch>
        </p:blipFill>
        <p:spPr bwMode="auto">
          <a:xfrm>
            <a:off x="6012160" y="83416"/>
            <a:ext cx="2784183" cy="50017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H:\113_PANA\Přípravy 1.C\dum\fotky\P113017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276872"/>
            <a:ext cx="8229600" cy="4306094"/>
          </a:xfrm>
          <a:prstGeom prst="rect">
            <a:avLst/>
          </a:prstGeom>
          <a:noFill/>
        </p:spPr>
      </p:pic>
      <p:pic>
        <p:nvPicPr>
          <p:cNvPr id="2051" name="Picture 3" descr="H:\113_PANA\Přípravy 1.C\dum\fotky\P113014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332656"/>
            <a:ext cx="4323600" cy="140559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812360" y="191683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40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96136" y="141277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ŠEŠULE				ŠEŠULKA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	</a:t>
            </a:r>
            <a:r>
              <a:rPr lang="cs-CZ" b="1" dirty="0" smtClean="0">
                <a:solidFill>
                  <a:srgbClr val="C00000"/>
                </a:solidFill>
              </a:rPr>
              <a:t>	</a:t>
            </a:r>
            <a:r>
              <a:rPr lang="cs-CZ" b="1" dirty="0" smtClean="0"/>
              <a:t>2 plodolisty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semena na blanité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přepážce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otvírá se dvěma chlopněmi 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od květní stopky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</a:t>
            </a:r>
            <a:r>
              <a:rPr lang="cs-CZ" b="1" dirty="0" err="1" smtClean="0"/>
              <a:t>vícesemenný</a:t>
            </a:r>
            <a:endParaRPr lang="cs-CZ" b="1" dirty="0" smtClean="0"/>
          </a:p>
          <a:p>
            <a:pPr>
              <a:buFont typeface="Wingdings" pitchFamily="2" charset="2"/>
              <a:buChar char="Ø"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 </a:t>
            </a:r>
            <a:r>
              <a:rPr lang="cs-CZ" b="1" dirty="0" smtClean="0">
                <a:solidFill>
                  <a:srgbClr val="00B050"/>
                </a:solidFill>
              </a:rPr>
              <a:t>rostliny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00B050"/>
                </a:solidFill>
              </a:rPr>
              <a:t>brukvovité (brukev, 			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ředkev, kokoška pastuší tobolka)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 rotWithShape="1">
          <a:blip r:embed="rId2" cstate="print"/>
          <a:srcRect l="27182" t="75051" r="63529"/>
          <a:stretch/>
        </p:blipFill>
        <p:spPr>
          <a:xfrm>
            <a:off x="7382626" y="1052736"/>
            <a:ext cx="1653870" cy="2880320"/>
          </a:xfrm>
          <a:prstGeom prst="rect">
            <a:avLst/>
          </a:prstGeom>
        </p:spPr>
      </p:pic>
      <p:grpSp>
        <p:nvGrpSpPr>
          <p:cNvPr id="10" name="Skupina 9"/>
          <p:cNvGrpSpPr/>
          <p:nvPr/>
        </p:nvGrpSpPr>
        <p:grpSpPr>
          <a:xfrm>
            <a:off x="251520" y="1268760"/>
            <a:ext cx="1229089" cy="4086164"/>
            <a:chOff x="251520" y="1268760"/>
            <a:chExt cx="1229089" cy="4086164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 rotWithShape="1">
            <a:blip r:embed="rId2" cstate="print"/>
            <a:srcRect l="12951" t="58240" r="78905"/>
            <a:stretch/>
          </p:blipFill>
          <p:spPr>
            <a:xfrm>
              <a:off x="251520" y="1268760"/>
              <a:ext cx="1229089" cy="4086164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251520" y="1412776"/>
              <a:ext cx="288032" cy="100800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6516216" y="63813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 </a:t>
            </a:r>
            <a:endParaRPr lang="cs-CZ" dirty="0"/>
          </a:p>
        </p:txBody>
      </p:sp>
      <p:pic>
        <p:nvPicPr>
          <p:cNvPr id="1026" name="Picture 2" descr="D:\113_PANA\Přípravy 1.C\dum\fotky\P1130067.JPG"/>
          <p:cNvPicPr>
            <a:picLocks noChangeAspect="1" noChangeArrowheads="1"/>
          </p:cNvPicPr>
          <p:nvPr/>
        </p:nvPicPr>
        <p:blipFill>
          <a:blip r:embed="rId3" cstate="print"/>
          <a:srcRect l="46631" t="6165" b="23962"/>
          <a:stretch>
            <a:fillRect/>
          </a:stretch>
        </p:blipFill>
        <p:spPr bwMode="auto">
          <a:xfrm>
            <a:off x="6732240" y="3645024"/>
            <a:ext cx="1811606" cy="27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Šešule česnáčku 	   šešulky</a:t>
            </a:r>
          </a:p>
          <a:p>
            <a:pPr>
              <a:buNone/>
            </a:pPr>
            <a:r>
              <a:rPr lang="cs-CZ" dirty="0" smtClean="0"/>
              <a:t>					   tařice </a:t>
            </a:r>
          </a:p>
          <a:p>
            <a:pPr>
              <a:buNone/>
            </a:pPr>
            <a:r>
              <a:rPr lang="cs-CZ" dirty="0" smtClean="0"/>
              <a:t>					   skalní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012160" y="64886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79912" y="623731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11 </a:t>
            </a:r>
            <a:endParaRPr lang="cs-CZ" dirty="0"/>
          </a:p>
        </p:txBody>
      </p:sp>
      <p:pic>
        <p:nvPicPr>
          <p:cNvPr id="10" name="Picture 4" descr="D:\Biologie\Přípravy 1.C\dum\P1090767.JPG"/>
          <p:cNvPicPr>
            <a:picLocks noChangeAspect="1" noChangeArrowheads="1"/>
          </p:cNvPicPr>
          <p:nvPr/>
        </p:nvPicPr>
        <p:blipFill>
          <a:blip r:embed="rId2" cstate="print"/>
          <a:srcRect l="13699" t="20091" r="54794"/>
          <a:stretch>
            <a:fillRect/>
          </a:stretch>
        </p:blipFill>
        <p:spPr bwMode="auto">
          <a:xfrm>
            <a:off x="5868144" y="836712"/>
            <a:ext cx="2915816" cy="5546611"/>
          </a:xfrm>
          <a:prstGeom prst="rect">
            <a:avLst/>
          </a:prstGeom>
          <a:noFill/>
        </p:spPr>
      </p:pic>
      <p:pic>
        <p:nvPicPr>
          <p:cNvPr id="11" name="Picture 2" descr="H:\113_PANA\Přípravy 1.C\dum\fotky\P113022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052736"/>
            <a:ext cx="3258624" cy="55671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TOBOLKA</a:t>
            </a:r>
          </a:p>
          <a:p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	</a:t>
            </a:r>
            <a:r>
              <a:rPr lang="cs-CZ" b="1" dirty="0" smtClean="0">
                <a:solidFill>
                  <a:srgbClr val="C00000"/>
                </a:solidFill>
              </a:rPr>
              <a:t>			</a:t>
            </a:r>
            <a:r>
              <a:rPr lang="cs-CZ" b="1" dirty="0" smtClean="0"/>
              <a:t>3 a více plodolistů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</a:t>
            </a:r>
            <a:r>
              <a:rPr lang="cs-CZ" b="1" dirty="0" err="1" smtClean="0"/>
              <a:t>vícesemenný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otvírání různými způsoby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(zuby, otvory..)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mák, zvonek, hledík,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vrba, tulipán</a:t>
            </a:r>
          </a:p>
        </p:txBody>
      </p:sp>
      <p:pic>
        <p:nvPicPr>
          <p:cNvPr id="5" name="Picture 7" descr="Untitled-Scanned-03"/>
          <p:cNvPicPr>
            <a:picLocks noChangeAspect="1" noChangeArrowheads="1"/>
          </p:cNvPicPr>
          <p:nvPr/>
        </p:nvPicPr>
        <p:blipFill rotWithShape="1">
          <a:blip r:embed="rId3" cstate="print"/>
          <a:srcRect l="12262" t="9371" r="68343" b="66819"/>
          <a:stretch/>
        </p:blipFill>
        <p:spPr bwMode="auto">
          <a:xfrm>
            <a:off x="81655" y="1196752"/>
            <a:ext cx="3452195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4499992" y="63000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12 </a:t>
            </a:r>
            <a:endParaRPr lang="cs-CZ" dirty="0"/>
          </a:p>
        </p:txBody>
      </p:sp>
      <p:pic>
        <p:nvPicPr>
          <p:cNvPr id="1026" name="Picture 2" descr="C:\Users\uživatel\Pictures\jaro 2011, florisťák\P1040986.JPG"/>
          <p:cNvPicPr>
            <a:picLocks noChangeAspect="1" noChangeArrowheads="1"/>
          </p:cNvPicPr>
          <p:nvPr/>
        </p:nvPicPr>
        <p:blipFill>
          <a:blip r:embed="rId4" cstate="print"/>
          <a:srcRect b="43975"/>
          <a:stretch>
            <a:fillRect/>
          </a:stretch>
        </p:blipFill>
        <p:spPr bwMode="auto">
          <a:xfrm>
            <a:off x="5796136" y="3933056"/>
            <a:ext cx="3067644" cy="2880000"/>
          </a:xfrm>
          <a:prstGeom prst="rect">
            <a:avLst/>
          </a:prstGeom>
          <a:noFill/>
        </p:spPr>
      </p:pic>
      <p:sp>
        <p:nvSpPr>
          <p:cNvPr id="6" name="Ovál 5"/>
          <p:cNvSpPr/>
          <p:nvPr/>
        </p:nvSpPr>
        <p:spPr>
          <a:xfrm>
            <a:off x="6804248" y="3933056"/>
            <a:ext cx="1296144" cy="1584176"/>
          </a:xfrm>
          <a:prstGeom prst="ellipse">
            <a:avLst/>
          </a:prstGeom>
          <a:noFill/>
          <a:ln w="539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1115616" y="4653136"/>
            <a:ext cx="5616624" cy="57606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H:\Biologie\Přípravy 1.C\dum\P112095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060848"/>
            <a:ext cx="3394472" cy="4525963"/>
          </a:xfrm>
          <a:prstGeom prst="rect">
            <a:avLst/>
          </a:prstGeom>
          <a:noFill/>
        </p:spPr>
      </p:pic>
      <p:pic>
        <p:nvPicPr>
          <p:cNvPr id="2051" name="Picture 3" descr="H:\Biologie\Přípravy 1.C\dum\P1120950.JPG"/>
          <p:cNvPicPr>
            <a:picLocks noChangeAspect="1" noChangeArrowheads="1"/>
          </p:cNvPicPr>
          <p:nvPr/>
        </p:nvPicPr>
        <p:blipFill>
          <a:blip r:embed="rId3" cstate="print"/>
          <a:srcRect t="9120" r="11766"/>
          <a:stretch>
            <a:fillRect/>
          </a:stretch>
        </p:blipFill>
        <p:spPr bwMode="auto">
          <a:xfrm>
            <a:off x="0" y="404664"/>
            <a:ext cx="5220072" cy="4032448"/>
          </a:xfrm>
          <a:prstGeom prst="rect">
            <a:avLst/>
          </a:prstGeom>
          <a:noFill/>
        </p:spPr>
      </p:pic>
      <p:pic>
        <p:nvPicPr>
          <p:cNvPr id="2052" name="Picture 4" descr="H:\Biologie\Přípravy 1.C\dum\P1120957.JPG"/>
          <p:cNvPicPr>
            <a:picLocks noChangeAspect="1" noChangeArrowheads="1"/>
          </p:cNvPicPr>
          <p:nvPr/>
        </p:nvPicPr>
        <p:blipFill>
          <a:blip r:embed="rId4" cstate="print"/>
          <a:srcRect l="25155" t="23434" r="36132" b="42154"/>
          <a:stretch>
            <a:fillRect/>
          </a:stretch>
        </p:blipFill>
        <p:spPr bwMode="auto">
          <a:xfrm>
            <a:off x="755576" y="4581127"/>
            <a:ext cx="2880320" cy="192021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635896" y="623731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14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3968" y="436510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13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740352" y="609329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15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80112" y="1052736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různé tobolky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Mák setý					</a:t>
            </a:r>
            <a:endParaRPr lang="cs-CZ" sz="2800" dirty="0"/>
          </a:p>
        </p:txBody>
      </p:sp>
      <p:pic>
        <p:nvPicPr>
          <p:cNvPr id="1026" name="Picture 2" descr="C:\Users\uživatel\Pictures\Vápenný Podol\P106026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5740" y="260648"/>
            <a:ext cx="4796700" cy="638386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555776" y="587727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38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Tobolka tulipánu</a:t>
            </a:r>
            <a:endParaRPr lang="cs-CZ" dirty="0"/>
          </a:p>
        </p:txBody>
      </p:sp>
      <p:pic>
        <p:nvPicPr>
          <p:cNvPr id="1026" name="Picture 2" descr="D:\113_PANA\Přípravy 1.C\dum\fotky\P1130051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9264" y="1600200"/>
            <a:ext cx="3394472" cy="4525963"/>
          </a:xfrm>
          <a:prstGeom prst="rect">
            <a:avLst/>
          </a:prstGeom>
          <a:noFill/>
        </p:spPr>
      </p:pic>
      <p:pic>
        <p:nvPicPr>
          <p:cNvPr id="1027" name="Picture 3" descr="D:\113_PANA\Přípravy 1.C\dum\fotky\P113005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1819256"/>
            <a:ext cx="4038600" cy="408785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884368" y="59492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46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3848" y="616530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45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5436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Tobolka kosatce</a:t>
            </a:r>
            <a:br>
              <a:rPr lang="cs-CZ" sz="2800" b="1" dirty="0" smtClean="0"/>
            </a:br>
            <a:r>
              <a:rPr lang="cs-CZ" sz="2800" b="1" dirty="0" smtClean="0"/>
              <a:t>   3 plodolisty   	</a:t>
            </a:r>
            <a:endParaRPr lang="cs-CZ" sz="2800" b="1" dirty="0"/>
          </a:p>
        </p:txBody>
      </p:sp>
      <p:pic>
        <p:nvPicPr>
          <p:cNvPr id="2050" name="Picture 2" descr="E:\Pictures\do školy na prezentace\P1020153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/>
          <a:srcRect l="5229" t="13511" r="10707" b="-381"/>
          <a:stretch/>
        </p:blipFill>
        <p:spPr bwMode="auto">
          <a:xfrm>
            <a:off x="107504" y="1399654"/>
            <a:ext cx="2852631" cy="3931727"/>
          </a:xfrm>
          <a:prstGeom prst="rect">
            <a:avLst/>
          </a:prstGeom>
          <a:noFill/>
        </p:spPr>
      </p:pic>
      <p:pic>
        <p:nvPicPr>
          <p:cNvPr id="2051" name="Picture 3" descr="E:\Pictures\do školy na prezentace\P102015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2017" y="897888"/>
            <a:ext cx="3900132" cy="2925099"/>
          </a:xfrm>
          <a:prstGeom prst="rect">
            <a:avLst/>
          </a:prstGeom>
          <a:noFill/>
        </p:spPr>
      </p:pic>
      <p:pic>
        <p:nvPicPr>
          <p:cNvPr id="2052" name="Picture 4" descr="E:\Pictures\do školy na prezentace\P102015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3842190"/>
            <a:ext cx="3679019" cy="3015810"/>
          </a:xfrm>
          <a:prstGeom prst="rect">
            <a:avLst/>
          </a:prstGeom>
          <a:noFill/>
        </p:spPr>
      </p:pic>
      <p:cxnSp>
        <p:nvCxnSpPr>
          <p:cNvPr id="6" name="Přímá spojnice se šipkou 5"/>
          <p:cNvCxnSpPr/>
          <p:nvPr/>
        </p:nvCxnSpPr>
        <p:spPr>
          <a:xfrm>
            <a:off x="4499992" y="2024844"/>
            <a:ext cx="2238859" cy="468052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499992" y="2258870"/>
            <a:ext cx="1251074" cy="261867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3347864" y="1556792"/>
            <a:ext cx="14794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pouzdro </a:t>
            </a:r>
          </a:p>
          <a:p>
            <a:r>
              <a:rPr lang="cs-CZ" sz="2400" b="1" dirty="0" smtClean="0"/>
              <a:t>s vajíčky</a:t>
            </a:r>
            <a:endParaRPr lang="cs-CZ" sz="2400" b="1" dirty="0"/>
          </a:p>
        </p:txBody>
      </p:sp>
      <p:sp>
        <p:nvSpPr>
          <p:cNvPr id="12" name="Tlačítko akce: Domů 11">
            <a:hlinkClick r:id="rId5" action="ppaction://hlinksldjump" highlightClick="1"/>
          </p:cNvPr>
          <p:cNvSpPr/>
          <p:nvPr/>
        </p:nvSpPr>
        <p:spPr>
          <a:xfrm>
            <a:off x="7812360" y="5805264"/>
            <a:ext cx="720080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732240" y="64886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17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84368" y="386104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Obr.18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537321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20" name="Picture 5" descr="Untitled-Scanned-01"/>
          <p:cNvPicPr>
            <a:picLocks noChangeAspect="1" noChangeArrowheads="1"/>
          </p:cNvPicPr>
          <p:nvPr/>
        </p:nvPicPr>
        <p:blipFill>
          <a:blip r:embed="rId2" cstate="print"/>
          <a:srcRect l="58863" t="66473" r="25380" b="6933"/>
          <a:stretch>
            <a:fillRect/>
          </a:stretch>
        </p:blipFill>
        <p:spPr bwMode="auto">
          <a:xfrm>
            <a:off x="323528" y="2348880"/>
            <a:ext cx="2631764" cy="37831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A) SUCHÉ</a:t>
            </a:r>
            <a:br>
              <a:rPr lang="cs-CZ" b="1" dirty="0"/>
            </a:br>
            <a:r>
              <a:rPr lang="cs-CZ" b="1" dirty="0" smtClean="0"/>
              <a:t>b) nepukavé</a:t>
            </a:r>
            <a:endParaRPr lang="cs-CZ" dirty="0" smtClean="0"/>
          </a:p>
        </p:txBody>
      </p:sp>
      <p:sp>
        <p:nvSpPr>
          <p:cNvPr id="34819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rgbClr val="C00000"/>
                </a:solidFill>
              </a:rPr>
              <a:t>NAŽKA		</a:t>
            </a:r>
            <a:r>
              <a:rPr lang="cs-CZ" b="1" dirty="0" smtClean="0"/>
              <a:t>1 a více plodolistů</a:t>
            </a:r>
          </a:p>
          <a:p>
            <a:pPr marL="0" indent="0" eaLnBrk="1" hangingPunct="1">
              <a:buNone/>
            </a:pPr>
            <a:r>
              <a:rPr lang="cs-CZ" b="1" dirty="0">
                <a:solidFill>
                  <a:srgbClr val="C00000"/>
                </a:solidFill>
              </a:rPr>
              <a:t>	</a:t>
            </a:r>
            <a:r>
              <a:rPr lang="cs-CZ" b="1" dirty="0" smtClean="0">
                <a:solidFill>
                  <a:srgbClr val="C00000"/>
                </a:solidFill>
              </a:rPr>
              <a:t>		</a:t>
            </a:r>
            <a:r>
              <a:rPr lang="cs-CZ" b="1" dirty="0" smtClean="0"/>
              <a:t>oplodí blanité až kožovité, lze 			oddělit od semene</a:t>
            </a:r>
          </a:p>
          <a:p>
            <a:pPr marL="0" indent="0" eaLnBrk="1" hangingPunct="1">
              <a:buNone/>
            </a:pPr>
            <a:r>
              <a:rPr lang="cs-CZ" b="1" dirty="0"/>
              <a:t>	</a:t>
            </a:r>
            <a:r>
              <a:rPr lang="cs-CZ" b="1" dirty="0" smtClean="0"/>
              <a:t>			1 semeno</a:t>
            </a:r>
          </a:p>
          <a:p>
            <a:pPr marL="0" indent="0" eaLnBrk="1" hangingPunct="1">
              <a:buNone/>
            </a:pPr>
            <a:r>
              <a:rPr lang="cs-CZ" b="1" dirty="0"/>
              <a:t>	</a:t>
            </a:r>
            <a:r>
              <a:rPr lang="cs-CZ" b="1" dirty="0" smtClean="0"/>
              <a:t>		chmýr, křídlo, číška</a:t>
            </a:r>
          </a:p>
          <a:p>
            <a:pPr marL="0" indent="0" eaLnBrk="1" hangingPunct="1">
              <a:buNone/>
            </a:pPr>
            <a:r>
              <a:rPr lang="cs-CZ" b="1" dirty="0"/>
              <a:t>	</a:t>
            </a:r>
            <a:r>
              <a:rPr lang="cs-CZ" b="1" dirty="0" smtClean="0"/>
              <a:t>		</a:t>
            </a:r>
          </a:p>
          <a:p>
            <a:pPr marL="0" indent="0" eaLnBrk="1" hangingPunct="1">
              <a:buNone/>
            </a:pPr>
            <a:r>
              <a:rPr lang="cs-CZ" b="1" dirty="0"/>
              <a:t>	</a:t>
            </a:r>
            <a:r>
              <a:rPr lang="cs-CZ" b="1" dirty="0" smtClean="0"/>
              <a:t>	</a:t>
            </a:r>
            <a:r>
              <a:rPr lang="cs-CZ" b="1" dirty="0" smtClean="0">
                <a:solidFill>
                  <a:srgbClr val="00B050"/>
                </a:solidFill>
              </a:rPr>
              <a:t>pryskyřník, pampeliška, jasan, dub, 		buk, slunečnice</a:t>
            </a:r>
            <a:endParaRPr lang="cs-CZ" b="1" dirty="0" smtClean="0"/>
          </a:p>
        </p:txBody>
      </p:sp>
      <p:sp>
        <p:nvSpPr>
          <p:cNvPr id="34821" name="Text Box 6"/>
          <p:cNvSpPr txBox="1">
            <a:spLocks noChangeArrowheads="1"/>
          </p:cNvSpPr>
          <p:nvPr/>
        </p:nvSpPr>
        <p:spPr bwMode="auto">
          <a:xfrm>
            <a:off x="1331913" y="6308725"/>
            <a:ext cx="3024187" cy="3667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 flipH="1" flipV="1">
            <a:off x="2334663" y="2927561"/>
            <a:ext cx="2186352" cy="120940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1352937" y="2984841"/>
            <a:ext cx="1943942" cy="138752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1208647" y="4372365"/>
            <a:ext cx="5040560" cy="80872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1331914" y="5546908"/>
            <a:ext cx="6480446" cy="101684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2524030" y="3400360"/>
            <a:ext cx="4280218" cy="1828840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1106403" y="3031052"/>
            <a:ext cx="3393589" cy="2198148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plodenství nažek s chmýrem               </a:t>
            </a:r>
            <a:br>
              <a:rPr lang="cs-CZ" sz="3200" dirty="0" smtClean="0"/>
            </a:br>
            <a:r>
              <a:rPr lang="cs-CZ" sz="3200" dirty="0" smtClean="0"/>
              <a:t>kozí brada			</a:t>
            </a:r>
            <a:endParaRPr lang="cs-CZ" sz="3200" dirty="0"/>
          </a:p>
        </p:txBody>
      </p:sp>
      <p:pic>
        <p:nvPicPr>
          <p:cNvPr id="2051" name="Picture 3" descr="C:\Users\uživatel\Pictures\Obrázek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917" y="1549431"/>
            <a:ext cx="5025139" cy="490390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95536" y="64886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19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20072" y="623731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20</a:t>
            </a:r>
            <a:endParaRPr lang="cs-CZ" dirty="0"/>
          </a:p>
        </p:txBody>
      </p:sp>
      <p:pic>
        <p:nvPicPr>
          <p:cNvPr id="10" name="Picture 2" descr="H:\Biologie\Přípravy 1.C\dum\P1120945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628800"/>
            <a:ext cx="3394472" cy="45259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182813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nažky v číšce</a:t>
            </a:r>
            <a:endParaRPr lang="cs-CZ" sz="3600" dirty="0"/>
          </a:p>
        </p:txBody>
      </p:sp>
      <p:pic>
        <p:nvPicPr>
          <p:cNvPr id="5" name="Picture 2" descr="C:\Users\uživatel\Pictures\Obrázek4jp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703739"/>
            <a:ext cx="3779912" cy="5037629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 smtClean="0"/>
              <a:t>dub letní				buk lesní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7984" y="623731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21 </a:t>
            </a:r>
            <a:endParaRPr lang="cs-CZ" dirty="0"/>
          </a:p>
        </p:txBody>
      </p:sp>
      <p:pic>
        <p:nvPicPr>
          <p:cNvPr id="3074" name="Picture 2" descr="H:\113_PANA\Přípravy 1.C\dum\fotky\P113012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916832"/>
            <a:ext cx="4575600" cy="343153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028384" y="544522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41</a:t>
            </a:r>
            <a:endParaRPr lang="cs-CZ" dirty="0"/>
          </a:p>
        </p:txBody>
      </p:sp>
      <p:pic>
        <p:nvPicPr>
          <p:cNvPr id="1026" name="Picture 2" descr="H:\CANON_SC\IMAGE\0001\SCN_0009 - Kopi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442416"/>
            <a:ext cx="1054608" cy="21549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plodenství nažek</a:t>
            </a:r>
            <a:br>
              <a:rPr lang="cs-CZ" sz="3200" dirty="0" smtClean="0"/>
            </a:br>
            <a:r>
              <a:rPr lang="cs-CZ" sz="3200" dirty="0" smtClean="0"/>
              <a:t>slunečnice roční</a:t>
            </a:r>
            <a:endParaRPr lang="cs-CZ" sz="3200" dirty="0"/>
          </a:p>
        </p:txBody>
      </p:sp>
      <p:pic>
        <p:nvPicPr>
          <p:cNvPr id="3074" name="Picture 2" descr="H:\Biologie\Přípravy 1.C\dum\P103025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7" y="1484784"/>
            <a:ext cx="4608512" cy="345638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884368" y="580526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23</a:t>
            </a:r>
            <a:endParaRPr lang="cs-CZ" dirty="0"/>
          </a:p>
        </p:txBody>
      </p:sp>
      <p:pic>
        <p:nvPicPr>
          <p:cNvPr id="5122" name="Picture 2" descr="H:\Biologie\Přípravy 1.C\dum\P112096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2150" y="1700808"/>
            <a:ext cx="2970330" cy="396044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115616" y="501317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026568" cy="70609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	</a:t>
            </a:r>
            <a:endParaRPr lang="cs-CZ" sz="3200" dirty="0"/>
          </a:p>
        </p:txBody>
      </p:sp>
      <p:pic>
        <p:nvPicPr>
          <p:cNvPr id="4" name="Picture 10" descr="H:\Biologie\Přípravy 1.C\dum\P112092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484784"/>
            <a:ext cx="3942438" cy="525658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716016" y="616530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24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036768" y="508518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25</a:t>
            </a:r>
            <a:endParaRPr lang="cs-CZ" dirty="0"/>
          </a:p>
        </p:txBody>
      </p:sp>
      <p:pic>
        <p:nvPicPr>
          <p:cNvPr id="6146" name="Picture 2" descr="H:\Biologie\Přípravy 1.C\dum\P112095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628800"/>
            <a:ext cx="4644008" cy="3483006"/>
          </a:xfrm>
          <a:prstGeom prst="rect">
            <a:avLst/>
          </a:prstGeom>
          <a:noFill/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395536" y="427038"/>
            <a:ext cx="3240360" cy="70609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	plodenství  devětsilu lékařského 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572000" y="476672"/>
            <a:ext cx="3240360" cy="70609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	jasan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ztepilý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– nažka s křídlem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OŘÍŠEK			</a:t>
            </a:r>
            <a:r>
              <a:rPr lang="cs-CZ" b="1" dirty="0" smtClean="0"/>
              <a:t>1 semeno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	</a:t>
            </a:r>
            <a:r>
              <a:rPr lang="cs-CZ" b="1" dirty="0" smtClean="0">
                <a:solidFill>
                  <a:srgbClr val="C00000"/>
                </a:solidFill>
              </a:rPr>
              <a:t>			</a:t>
            </a:r>
            <a:r>
              <a:rPr lang="cs-CZ" b="1" dirty="0" smtClean="0"/>
              <a:t>tvrdé oplodí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   křídlo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</a:t>
            </a:r>
            <a:r>
              <a:rPr lang="cs-CZ" b="1" dirty="0" smtClean="0">
                <a:solidFill>
                  <a:srgbClr val="00B050"/>
                </a:solidFill>
              </a:rPr>
              <a:t>líska, habr, lípa</a:t>
            </a:r>
            <a:endParaRPr lang="cs-CZ" b="1" dirty="0"/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 rotWithShape="1">
          <a:blip r:embed="rId2" cstate="print"/>
          <a:srcRect l="63853" t="26338" r="22364" b="57260"/>
          <a:stretch/>
        </p:blipFill>
        <p:spPr>
          <a:xfrm>
            <a:off x="179512" y="2348880"/>
            <a:ext cx="3079714" cy="2376264"/>
          </a:xfrm>
          <a:prstGeom prst="rect">
            <a:avLst/>
          </a:prstGeom>
        </p:spPr>
      </p:pic>
      <p:cxnSp>
        <p:nvCxnSpPr>
          <p:cNvPr id="9" name="Přímá spojnice se šipkou 8"/>
          <p:cNvCxnSpPr/>
          <p:nvPr/>
        </p:nvCxnSpPr>
        <p:spPr>
          <a:xfrm flipH="1" flipV="1">
            <a:off x="2843808" y="3537012"/>
            <a:ext cx="546588" cy="88209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051720" y="2204864"/>
            <a:ext cx="504056" cy="1756832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 descr="E:\Pictures\do školy na prezentace\P109085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2708920"/>
            <a:ext cx="2818408" cy="3757877"/>
          </a:xfrm>
          <a:prstGeom prst="rect">
            <a:avLst/>
          </a:prstGeom>
          <a:noFill/>
        </p:spPr>
      </p:pic>
      <p:cxnSp>
        <p:nvCxnSpPr>
          <p:cNvPr id="15" name="Přímá spojnice se šipkou 14"/>
          <p:cNvCxnSpPr/>
          <p:nvPr/>
        </p:nvCxnSpPr>
        <p:spPr>
          <a:xfrm flipV="1">
            <a:off x="4139952" y="5096259"/>
            <a:ext cx="1797342" cy="288032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1187624" y="3429000"/>
            <a:ext cx="720080" cy="1811276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148064" y="609329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26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26513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0060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OBILKA			</a:t>
            </a:r>
            <a:r>
              <a:rPr lang="cs-CZ" b="1" dirty="0" smtClean="0"/>
              <a:t>1 semeno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					</a:t>
            </a:r>
            <a:r>
              <a:rPr lang="cs-CZ" b="1" dirty="0" smtClean="0"/>
              <a:t>oplodí srostlé pevně  s 				          osemením</a:t>
            </a:r>
          </a:p>
          <a:p>
            <a:pPr>
              <a:buNone/>
            </a:pPr>
            <a:r>
              <a:rPr lang="cs-CZ" b="1" dirty="0" smtClean="0"/>
              <a:t>    ječmen				pšenice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			</a:t>
            </a: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					</a:t>
            </a:r>
          </a:p>
          <a:p>
            <a:pPr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						</a:t>
            </a:r>
            <a:r>
              <a:rPr lang="cs-CZ" b="1" dirty="0" err="1" smtClean="0">
                <a:solidFill>
                  <a:srgbClr val="00B050"/>
                </a:solidFill>
              </a:rPr>
              <a:t>lipnicovité</a:t>
            </a:r>
            <a:endParaRPr lang="cs-CZ" b="1" dirty="0" smtClean="0">
              <a:solidFill>
                <a:srgbClr val="00B050"/>
              </a:solidFill>
            </a:endParaRPr>
          </a:p>
        </p:txBody>
      </p:sp>
      <p:pic>
        <p:nvPicPr>
          <p:cNvPr id="4098" name="Picture 2" descr="H:\Biologie\Přípravy 1.C\dum\P11205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068960"/>
            <a:ext cx="3840426" cy="288032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3528" y="601199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27 </a:t>
            </a:r>
            <a:endParaRPr lang="cs-CZ" dirty="0"/>
          </a:p>
        </p:txBody>
      </p:sp>
      <p:pic>
        <p:nvPicPr>
          <p:cNvPr id="3074" name="Picture 2" descr="H:\Biologie\Přípravy 1.C\dum\P1120958.JPG"/>
          <p:cNvPicPr>
            <a:picLocks noChangeAspect="1" noChangeArrowheads="1"/>
          </p:cNvPicPr>
          <p:nvPr/>
        </p:nvPicPr>
        <p:blipFill>
          <a:blip r:embed="rId3" cstate="print"/>
          <a:srcRect l="28649" b="39769"/>
          <a:stretch>
            <a:fillRect/>
          </a:stretch>
        </p:blipFill>
        <p:spPr bwMode="auto">
          <a:xfrm>
            <a:off x="4427984" y="2736304"/>
            <a:ext cx="4392488" cy="278092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100392" y="558924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28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kukuřice </a:t>
            </a:r>
            <a:endParaRPr lang="cs-CZ" sz="3200" b="1" dirty="0"/>
          </a:p>
        </p:txBody>
      </p:sp>
      <p:pic>
        <p:nvPicPr>
          <p:cNvPr id="4098" name="Picture 2" descr="H:\Biologie\Přípravy 1.C\dum\P112095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18133" r="23749" b="26182"/>
          <a:stretch>
            <a:fillRect/>
          </a:stretch>
        </p:blipFill>
        <p:spPr bwMode="auto">
          <a:xfrm>
            <a:off x="827584" y="1628800"/>
            <a:ext cx="7625318" cy="417646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740352" y="587727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29</a:t>
            </a:r>
            <a:endParaRPr lang="cs-CZ" dirty="0"/>
          </a:p>
        </p:txBody>
      </p:sp>
      <p:sp>
        <p:nvSpPr>
          <p:cNvPr id="6" name="Tlačítko akce: Návrat 5">
            <a:hlinkClick r:id="rId3" action="ppaction://hlinksldjump" highlightClick="1"/>
          </p:cNvPr>
          <p:cNvSpPr/>
          <p:nvPr/>
        </p:nvSpPr>
        <p:spPr>
          <a:xfrm>
            <a:off x="6660232" y="6165304"/>
            <a:ext cx="720080" cy="50405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178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A) Suché</a:t>
            </a:r>
            <a:br>
              <a:rPr lang="cs-CZ" b="1" dirty="0" smtClean="0"/>
            </a:br>
            <a:r>
              <a:rPr lang="cs-CZ" b="1" dirty="0" smtClean="0"/>
              <a:t>c) Poltivé</a:t>
            </a:r>
            <a:br>
              <a:rPr lang="cs-CZ" b="1" dirty="0" smtClean="0"/>
            </a:br>
            <a:r>
              <a:rPr lang="cs-CZ" b="1" dirty="0" smtClean="0"/>
              <a:t>- </a:t>
            </a:r>
            <a:r>
              <a:rPr lang="cs-CZ" sz="3600" b="1" dirty="0" smtClean="0"/>
              <a:t>v době zralosti se rozpadají na jednosemenné části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924944"/>
            <a:ext cx="8229600" cy="3456384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STRUK	</a:t>
            </a:r>
            <a:r>
              <a:rPr lang="cs-CZ" b="1" dirty="0" smtClean="0"/>
              <a:t>		</a:t>
            </a:r>
            <a:r>
              <a:rPr lang="cs-CZ" b="1" dirty="0" smtClean="0">
                <a:solidFill>
                  <a:srgbClr val="00B050"/>
                </a:solidFill>
              </a:rPr>
              <a:t>ředkev ohnice</a:t>
            </a:r>
            <a:r>
              <a:rPr lang="cs-CZ" b="1" dirty="0" smtClean="0">
                <a:solidFill>
                  <a:srgbClr val="C00000"/>
                </a:solidFill>
              </a:rPr>
              <a:t>		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" name="Picture 7" descr="Untitled-Scanned-03"/>
          <p:cNvPicPr>
            <a:picLocks noChangeAspect="1" noChangeArrowheads="1"/>
          </p:cNvPicPr>
          <p:nvPr/>
        </p:nvPicPr>
        <p:blipFill rotWithShape="1">
          <a:blip r:embed="rId2" cstate="print"/>
          <a:srcRect l="40462" t="56222" r="39514" b="36541"/>
          <a:stretch/>
        </p:blipFill>
        <p:spPr bwMode="auto">
          <a:xfrm rot="10800000">
            <a:off x="251520" y="3717032"/>
            <a:ext cx="3718910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DVOUNAŽKA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00B050"/>
                </a:solidFill>
              </a:rPr>
              <a:t>javor</a:t>
            </a:r>
          </a:p>
          <a:p>
            <a:r>
              <a:rPr lang="cs-CZ" b="1" dirty="0" err="1" smtClean="0">
                <a:solidFill>
                  <a:srgbClr val="00B050"/>
                </a:solidFill>
              </a:rPr>
              <a:t>miříkovité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4" name="Picture 3" descr="E:\Pictures\do školy na prezentace\P110002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620688"/>
            <a:ext cx="4266269" cy="5688632"/>
          </a:xfrm>
          <a:prstGeom prst="rect">
            <a:avLst/>
          </a:prstGeom>
          <a:noFill/>
        </p:spPr>
      </p:pic>
      <p:pic>
        <p:nvPicPr>
          <p:cNvPr id="8" name="Picture 7" descr="Untitled-Scanned-03"/>
          <p:cNvPicPr>
            <a:picLocks noChangeAspect="1" noChangeArrowheads="1"/>
          </p:cNvPicPr>
          <p:nvPr/>
        </p:nvPicPr>
        <p:blipFill rotWithShape="1">
          <a:blip r:embed="rId3" cstate="print"/>
          <a:srcRect l="37537" t="64222" r="37188" b="27209"/>
          <a:stretch/>
        </p:blipFill>
        <p:spPr bwMode="auto">
          <a:xfrm>
            <a:off x="-36512" y="2420888"/>
            <a:ext cx="4572517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římá spojovací šipka 8"/>
          <p:cNvCxnSpPr/>
          <p:nvPr/>
        </p:nvCxnSpPr>
        <p:spPr>
          <a:xfrm>
            <a:off x="2924200" y="4869160"/>
            <a:ext cx="1584176" cy="0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flipV="1">
            <a:off x="1907704" y="3212976"/>
            <a:ext cx="792088" cy="936104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635896" y="60212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Obr.30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 descr="H:\Biologie\Přípravy 1.C\dum\P112095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620688"/>
            <a:ext cx="4299942" cy="5733256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					</a:t>
            </a:r>
            <a:r>
              <a:rPr lang="cs-CZ" b="1" dirty="0" smtClean="0"/>
              <a:t>javor klen - 							dvounažka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59492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Obr.31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TVRDKY		</a:t>
            </a:r>
            <a:r>
              <a:rPr lang="cs-CZ" b="1" dirty="0" smtClean="0"/>
              <a:t>ze dvou plodolistů 4 tvrdky ve 			vytrvalém kalichu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			rostliny </a:t>
            </a:r>
            <a:r>
              <a:rPr lang="cs-CZ" b="1" dirty="0" err="1" smtClean="0">
                <a:solidFill>
                  <a:srgbClr val="00B050"/>
                </a:solidFill>
              </a:rPr>
              <a:t>brutnákovité</a:t>
            </a:r>
            <a:endParaRPr lang="cs-CZ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			</a:t>
            </a:r>
            <a:r>
              <a:rPr lang="cs-CZ" b="1" dirty="0" err="1" smtClean="0">
                <a:solidFill>
                  <a:srgbClr val="00B050"/>
                </a:solidFill>
              </a:rPr>
              <a:t>hluchavkovité</a:t>
            </a:r>
            <a:endParaRPr lang="cs-CZ" b="1" dirty="0" smtClean="0"/>
          </a:p>
        </p:txBody>
      </p:sp>
      <p:pic>
        <p:nvPicPr>
          <p:cNvPr id="4" name="Picture 7" descr="Untitled-Scanned-03"/>
          <p:cNvPicPr>
            <a:picLocks noChangeAspect="1" noChangeArrowheads="1"/>
          </p:cNvPicPr>
          <p:nvPr/>
        </p:nvPicPr>
        <p:blipFill rotWithShape="1">
          <a:blip r:embed="rId3" cstate="print"/>
          <a:srcRect l="42747" t="79055" r="49179" b="5323"/>
          <a:stretch/>
        </p:blipFill>
        <p:spPr bwMode="auto">
          <a:xfrm>
            <a:off x="395536" y="2060848"/>
            <a:ext cx="1944216" cy="26204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ovací šipka 4"/>
          <p:cNvCxnSpPr/>
          <p:nvPr/>
        </p:nvCxnSpPr>
        <p:spPr>
          <a:xfrm flipH="1">
            <a:off x="2051720" y="2636912"/>
            <a:ext cx="2520280" cy="1152128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lačítko akce: Zpět nebo Předchozí 8">
            <a:hlinkClick r:id="rId4" action="ppaction://hlinksldjump" highlightClick="1"/>
          </p:cNvPr>
          <p:cNvSpPr/>
          <p:nvPr/>
        </p:nvSpPr>
        <p:spPr>
          <a:xfrm>
            <a:off x="7524328" y="5661248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D:\113_PANA\Přípravy 1.C\dum\fotky\P1130057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2060848"/>
            <a:ext cx="2577887" cy="3240360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4788024" y="2636912"/>
            <a:ext cx="2664296" cy="1368152"/>
          </a:xfrm>
          <a:prstGeom prst="straightConnector1">
            <a:avLst/>
          </a:prstGeom>
          <a:ln w="444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300192" y="536392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45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B)</a:t>
            </a:r>
            <a:r>
              <a:rPr lang="cs-CZ" dirty="0" smtClean="0"/>
              <a:t> </a:t>
            </a:r>
            <a:r>
              <a:rPr lang="cs-CZ" b="1" dirty="0" smtClean="0"/>
              <a:t>DUŽNATÉ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70000" lnSpcReduction="20000"/>
          </a:bodyPr>
          <a:lstStyle/>
          <a:p>
            <a:r>
              <a:rPr lang="cs-CZ" sz="3400" b="1" dirty="0" smtClean="0">
                <a:solidFill>
                  <a:srgbClr val="C00000"/>
                </a:solidFill>
              </a:rPr>
              <a:t>A) pravé   - oplodí ze stěn semeníku </a:t>
            </a:r>
          </a:p>
          <a:p>
            <a:r>
              <a:rPr lang="cs-CZ" sz="3400" b="1" dirty="0" smtClean="0">
                <a:solidFill>
                  <a:srgbClr val="C00000"/>
                </a:solidFill>
              </a:rPr>
              <a:t>BOBULE		</a:t>
            </a:r>
            <a:r>
              <a:rPr lang="cs-CZ" sz="3400" b="1" dirty="0" err="1" smtClean="0"/>
              <a:t>vícesemenný</a:t>
            </a:r>
            <a:r>
              <a:rPr lang="cs-CZ" sz="3400" b="1" dirty="0" smtClean="0"/>
              <a:t>, oplodí ze dvou 							  vrstev</a:t>
            </a:r>
          </a:p>
          <a:p>
            <a:pPr>
              <a:buNone/>
            </a:pPr>
            <a:r>
              <a:rPr lang="cs-CZ" sz="3400" b="1" dirty="0" smtClean="0">
                <a:solidFill>
                  <a:srgbClr val="C00000"/>
                </a:solidFill>
              </a:rPr>
              <a:t>		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					</a:t>
            </a:r>
          </a:p>
          <a:p>
            <a:pPr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					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					</a:t>
            </a:r>
            <a:r>
              <a:rPr lang="cs-CZ" b="1" dirty="0" smtClean="0"/>
              <a:t>slupka</a:t>
            </a:r>
          </a:p>
          <a:p>
            <a:pPr>
              <a:buNone/>
            </a:pPr>
            <a:r>
              <a:rPr lang="cs-CZ" b="1" dirty="0" smtClean="0"/>
              <a:t>				    </a:t>
            </a:r>
          </a:p>
          <a:p>
            <a:pPr>
              <a:buNone/>
            </a:pPr>
            <a:r>
              <a:rPr lang="cs-CZ" b="1" dirty="0" smtClean="0"/>
              <a:t>				      dužnina se semeny	</a:t>
            </a:r>
          </a:p>
          <a:p>
            <a:pPr>
              <a:buNone/>
            </a:pPr>
            <a:r>
              <a:rPr lang="cs-CZ" b="1" dirty="0" smtClean="0"/>
              <a:t>				</a:t>
            </a:r>
          </a:p>
          <a:p>
            <a:pPr>
              <a:buNone/>
            </a:pPr>
            <a:r>
              <a:rPr lang="cs-CZ" b="1" dirty="0" smtClean="0"/>
              <a:t>	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sz="3400" b="1" dirty="0" smtClean="0">
                <a:solidFill>
                  <a:srgbClr val="00B050"/>
                </a:solidFill>
              </a:rPr>
              <a:t>angrešt, okurka, paprika </a:t>
            </a:r>
            <a:r>
              <a:rPr lang="cs-CZ" b="1" dirty="0" smtClean="0"/>
              <a:t>			</a:t>
            </a:r>
            <a:r>
              <a:rPr lang="cs-CZ" b="1" dirty="0" smtClean="0">
                <a:solidFill>
                  <a:srgbClr val="00B050"/>
                </a:solidFill>
              </a:rPr>
              <a:t>		</a:t>
            </a:r>
            <a:endParaRPr lang="cs-CZ" b="1" dirty="0" smtClean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 l="34961" t="30572" r="55696" b="50623"/>
          <a:stretch>
            <a:fillRect/>
          </a:stretch>
        </p:blipFill>
        <p:spPr>
          <a:xfrm>
            <a:off x="755576" y="2996952"/>
            <a:ext cx="2257965" cy="2664296"/>
          </a:xfrm>
          <a:prstGeom prst="rect">
            <a:avLst/>
          </a:prstGeom>
        </p:spPr>
      </p:pic>
      <p:cxnSp>
        <p:nvCxnSpPr>
          <p:cNvPr id="6" name="Přímá spojovací šipka 5"/>
          <p:cNvCxnSpPr/>
          <p:nvPr/>
        </p:nvCxnSpPr>
        <p:spPr>
          <a:xfrm flipH="1" flipV="1">
            <a:off x="1979712" y="4581128"/>
            <a:ext cx="1584176" cy="72008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 flipV="1">
            <a:off x="2555776" y="4077072"/>
            <a:ext cx="1584176" cy="72008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228184" y="566124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Obr.32 </a:t>
            </a:r>
            <a:endParaRPr lang="cs-CZ" dirty="0"/>
          </a:p>
        </p:txBody>
      </p:sp>
      <p:pic>
        <p:nvPicPr>
          <p:cNvPr id="4099" name="Picture 3" descr="H:\113_PANA\Přípravy 1.C\dum\fotky\P1130150.JPG"/>
          <p:cNvPicPr>
            <a:picLocks noChangeAspect="1" noChangeArrowheads="1"/>
          </p:cNvPicPr>
          <p:nvPr/>
        </p:nvPicPr>
        <p:blipFill>
          <a:blip r:embed="rId3" cstate="print"/>
          <a:srcRect r="10922"/>
          <a:stretch>
            <a:fillRect/>
          </a:stretch>
        </p:blipFill>
        <p:spPr bwMode="auto">
          <a:xfrm>
            <a:off x="5954448" y="2924944"/>
            <a:ext cx="3226064" cy="27162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Rulík zlomocný</a:t>
            </a:r>
            <a:endParaRPr lang="cs-CZ" dirty="0"/>
          </a:p>
        </p:txBody>
      </p:sp>
      <p:pic>
        <p:nvPicPr>
          <p:cNvPr id="1026" name="Picture 2" descr="D:\113_PANA\Přípravy 1.C\dum\fotky\P111010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452320" y="609329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44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836712"/>
            <a:ext cx="8291264" cy="5361459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PECKOVICE    - </a:t>
            </a:r>
            <a:r>
              <a:rPr lang="cs-CZ" b="1" dirty="0" smtClean="0"/>
              <a:t>1 – 2 plodolisty, 1 semeno</a:t>
            </a:r>
            <a:r>
              <a:rPr lang="cs-CZ" b="1" dirty="0" smtClean="0">
                <a:solidFill>
                  <a:srgbClr val="C00000"/>
                </a:solidFill>
              </a:rPr>
              <a:t>   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						 </a:t>
            </a:r>
            <a:r>
              <a:rPr lang="cs-CZ" b="1" dirty="0" smtClean="0"/>
              <a:t>3 vrstvy oplodí: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						</a:t>
            </a:r>
            <a:r>
              <a:rPr lang="cs-CZ" b="1" dirty="0" smtClean="0">
                <a:solidFill>
                  <a:srgbClr val="0070C0"/>
                </a:solidFill>
              </a:rPr>
              <a:t>blanitá</a:t>
            </a:r>
          </a:p>
          <a:p>
            <a:pPr>
              <a:buNone/>
            </a:pPr>
            <a:r>
              <a:rPr lang="cs-CZ" b="1" dirty="0" smtClean="0"/>
              <a:t>						</a:t>
            </a:r>
            <a:r>
              <a:rPr lang="cs-CZ" b="1" dirty="0" smtClean="0">
                <a:solidFill>
                  <a:srgbClr val="FFC000"/>
                </a:solidFill>
              </a:rPr>
              <a:t>dužnatá</a:t>
            </a:r>
          </a:p>
          <a:p>
            <a:pPr>
              <a:buNone/>
            </a:pPr>
            <a:r>
              <a:rPr lang="cs-CZ" b="1" dirty="0" smtClean="0"/>
              <a:t>					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sklerenchymatická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					</a:t>
            </a:r>
            <a:r>
              <a:rPr lang="cs-CZ" b="1" dirty="0" smtClean="0">
                <a:solidFill>
                  <a:srgbClr val="00B050"/>
                </a:solidFill>
              </a:rPr>
              <a:t>švestka, třešeň, mandloň, 				meruňka</a:t>
            </a:r>
            <a:endParaRPr lang="cs-CZ" b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 l="18900" t="67159" r="66925" b="9419"/>
          <a:stretch>
            <a:fillRect/>
          </a:stretch>
        </p:blipFill>
        <p:spPr>
          <a:xfrm>
            <a:off x="395536" y="2204864"/>
            <a:ext cx="2304256" cy="2232248"/>
          </a:xfrm>
          <a:prstGeom prst="rect">
            <a:avLst/>
          </a:prstGeom>
        </p:spPr>
      </p:pic>
      <p:cxnSp>
        <p:nvCxnSpPr>
          <p:cNvPr id="6" name="Přímá spojovací šipka 5"/>
          <p:cNvCxnSpPr/>
          <p:nvPr/>
        </p:nvCxnSpPr>
        <p:spPr>
          <a:xfrm>
            <a:off x="1259632" y="1772816"/>
            <a:ext cx="360040" cy="1008112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>
            <a:off x="2555776" y="2420888"/>
            <a:ext cx="1152128" cy="288032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 flipV="1">
            <a:off x="1475656" y="3429000"/>
            <a:ext cx="1584176" cy="72008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 flipV="1">
            <a:off x="1403648" y="3789040"/>
            <a:ext cx="720080" cy="1152128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707904" y="213285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slupka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3568" y="126876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dužnina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131840" y="3284984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semeno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23728" y="486916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pecka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36096" y="644404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Obr.33 </a:t>
            </a:r>
            <a:endParaRPr lang="cs-CZ" dirty="0"/>
          </a:p>
        </p:txBody>
      </p:sp>
      <p:pic>
        <p:nvPicPr>
          <p:cNvPr id="5122" name="Picture 2" descr="H:\113_PANA\Přípravy 1.C\dum\fotky\P113014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869160"/>
            <a:ext cx="2345899" cy="19888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B) nepravé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MALVICE	</a:t>
            </a:r>
            <a:r>
              <a:rPr lang="cs-CZ" b="1" dirty="0" smtClean="0"/>
              <a:t>vznik srůstem stěn spodního 			semeníku s dužnatou češulí</a:t>
            </a:r>
          </a:p>
          <a:p>
            <a:pPr>
              <a:buNone/>
            </a:pPr>
            <a:r>
              <a:rPr lang="cs-CZ" b="1" dirty="0" smtClean="0"/>
              <a:t>				češule = květní lůžko + spodní 			část květních obalů a tyčinek</a:t>
            </a:r>
          </a:p>
        </p:txBody>
      </p:sp>
      <p:pic>
        <p:nvPicPr>
          <p:cNvPr id="11" name="Picture 2" descr="Untitled-Scanned-05"/>
          <p:cNvPicPr>
            <a:picLocks noChangeAspect="1" noChangeArrowheads="1"/>
          </p:cNvPicPr>
          <p:nvPr/>
        </p:nvPicPr>
        <p:blipFill>
          <a:blip r:embed="rId2" cstate="print"/>
          <a:srcRect l="17371" t="18878" r="64107" b="57404"/>
          <a:stretch>
            <a:fillRect/>
          </a:stretch>
        </p:blipFill>
        <p:spPr bwMode="auto">
          <a:xfrm>
            <a:off x="251520" y="2996952"/>
            <a:ext cx="2808312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2" name="Přímá spojovací šipka 11"/>
          <p:cNvCxnSpPr/>
          <p:nvPr/>
        </p:nvCxnSpPr>
        <p:spPr>
          <a:xfrm flipH="1" flipV="1">
            <a:off x="1763688" y="4725144"/>
            <a:ext cx="360040" cy="1152128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 flipV="1">
            <a:off x="2915816" y="4437112"/>
            <a:ext cx="1296144" cy="144016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 flipV="1">
            <a:off x="2555776" y="4581128"/>
            <a:ext cx="648072" cy="792088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>
            <a:off x="2051720" y="3429000"/>
            <a:ext cx="1512168" cy="648072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283968" y="429309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slupka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563888" y="3212976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stěna semeníku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203848" y="515719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dužnina</a:t>
            </a:r>
            <a:endParaRPr lang="cs-CZ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123728" y="573325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semeno</a:t>
            </a:r>
            <a:endParaRPr lang="cs-CZ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148064" y="5589240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jabloň, hrušeň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59492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Obr.34 </a:t>
            </a:r>
            <a:endParaRPr lang="cs-CZ" dirty="0"/>
          </a:p>
        </p:txBody>
      </p:sp>
      <p:pic>
        <p:nvPicPr>
          <p:cNvPr id="53250" name="Picture 2" descr="H:\Biologie\Přípravy 1.C\dum\P112096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2088" y="468052"/>
            <a:ext cx="7308304" cy="54812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 češule		</a:t>
            </a:r>
            <a:endParaRPr lang="cs-CZ" sz="2800" b="1" dirty="0"/>
          </a:p>
        </p:txBody>
      </p:sp>
      <p:pic>
        <p:nvPicPr>
          <p:cNvPr id="4" name="Picture 2" descr="Untitled-Scanned-05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56375" t="15459" r="30660" b="62010"/>
          <a:stretch>
            <a:fillRect/>
          </a:stretch>
        </p:blipFill>
        <p:spPr bwMode="auto">
          <a:xfrm>
            <a:off x="323528" y="980728"/>
            <a:ext cx="2095867" cy="28441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 descr="E:\Pictures\do školy na prezentace\P107082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548680"/>
            <a:ext cx="3363838" cy="4485117"/>
          </a:xfrm>
          <a:prstGeom prst="rect">
            <a:avLst/>
          </a:prstGeom>
          <a:noFill/>
        </p:spPr>
      </p:pic>
      <p:cxnSp>
        <p:nvCxnSpPr>
          <p:cNvPr id="9" name="Přímá spojovací šipka 8"/>
          <p:cNvCxnSpPr/>
          <p:nvPr/>
        </p:nvCxnSpPr>
        <p:spPr>
          <a:xfrm flipH="1">
            <a:off x="1907704" y="1268760"/>
            <a:ext cx="1224136" cy="792088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4283968" y="1268760"/>
            <a:ext cx="1656184" cy="936104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827584" y="4509120"/>
            <a:ext cx="41764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růže šípková </a:t>
            </a:r>
            <a:r>
              <a:rPr lang="cs-CZ" sz="2800" b="1" dirty="0" smtClean="0"/>
              <a:t>- souplodí nažek ve zdužnatělé češuli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36096" y="508518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35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D:\113_PANA\Přípravy 1.C\dum\fotky\P113004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74764" y="1600200"/>
            <a:ext cx="3394472" cy="4525963"/>
          </a:xfrm>
          <a:prstGeom prst="rect">
            <a:avLst/>
          </a:prstGeom>
          <a:noFill/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95536" y="40466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2699792" y="3573016"/>
            <a:ext cx="1440160" cy="864096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1691680" y="3212976"/>
            <a:ext cx="9877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češule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60212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Picture 2" descr="Untitled-Scanned-05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47230" t="61214" r="40731" b="11511"/>
          <a:stretch>
            <a:fillRect/>
          </a:stretch>
        </p:blipFill>
        <p:spPr bwMode="auto">
          <a:xfrm>
            <a:off x="448747" y="908720"/>
            <a:ext cx="1530965" cy="27084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 descr="Untitled-Scanned-05"/>
          <p:cNvPicPr>
            <a:picLocks noChangeAspect="1" noChangeArrowheads="1"/>
          </p:cNvPicPr>
          <p:nvPr/>
        </p:nvPicPr>
        <p:blipFill>
          <a:blip r:embed="rId3" cstate="print"/>
          <a:srcRect l="48433" t="45901" r="44443" b="37497"/>
          <a:stretch>
            <a:fillRect/>
          </a:stretch>
        </p:blipFill>
        <p:spPr bwMode="auto">
          <a:xfrm>
            <a:off x="341727" y="3645024"/>
            <a:ext cx="1637985" cy="2981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šipka 6"/>
          <p:cNvCxnSpPr/>
          <p:nvPr/>
        </p:nvCxnSpPr>
        <p:spPr>
          <a:xfrm flipH="1">
            <a:off x="1763688" y="1916832"/>
            <a:ext cx="1080120" cy="72008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>
            <a:off x="1547664" y="2348880"/>
            <a:ext cx="1296144" cy="144016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>
            <a:off x="1187624" y="4941168"/>
            <a:ext cx="1800200" cy="72008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>
            <a:off x="1403648" y="3212976"/>
            <a:ext cx="1152128" cy="864096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779912" y="188640"/>
            <a:ext cx="4320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JAHODA = souplodí nažek na zdužnatělém květním lůžku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95936" y="5517232"/>
            <a:ext cx="40324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MALINA = souplodí peckoviček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915816" y="134076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nažka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915816" y="2132856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květní lůžko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627784" y="2996952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peckovička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987824" y="4797152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květní lůžko</a:t>
            </a:r>
            <a:endParaRPr lang="cs-CZ" sz="2400" b="1" dirty="0"/>
          </a:p>
        </p:txBody>
      </p:sp>
      <p:pic>
        <p:nvPicPr>
          <p:cNvPr id="6146" name="Picture 2" descr="H:\113_PANA\Přípravy 1.C\dum\fotky\P113017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1373600"/>
            <a:ext cx="2891561" cy="385560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7956376" y="521990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42 </a:t>
            </a:r>
            <a:endParaRPr lang="cs-CZ" dirty="0"/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3851920" y="1772816"/>
            <a:ext cx="2664296" cy="1440160"/>
          </a:xfrm>
          <a:prstGeom prst="straightConnector1">
            <a:avLst/>
          </a:prstGeom>
          <a:ln w="508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Úkoly k zamyšlení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 Na základě dosavadních vědomostí odvoďte rozdíl mezi pojmy SOUPLODÍ a PLODENSTVÍ</a:t>
            </a:r>
          </a:p>
          <a:p>
            <a:endParaRPr lang="cs-CZ" dirty="0" smtClean="0"/>
          </a:p>
          <a:p>
            <a:r>
              <a:rPr lang="cs-CZ" dirty="0" smtClean="0"/>
              <a:t>2. Jaký význam má oplodí? Porovnejte plody suché a dužnaté, uveďte konkrétní příklady. Na internetu vyhledejte způsoby rozšiřování plodů.</a:t>
            </a:r>
          </a:p>
          <a:p>
            <a:endParaRPr lang="cs-CZ" dirty="0" smtClean="0"/>
          </a:p>
          <a:p>
            <a:r>
              <a:rPr lang="cs-CZ" dirty="0" smtClean="0"/>
              <a:t>3. Jaké je využití plodů člověkem? </a:t>
            </a:r>
            <a:endParaRPr lang="cs-CZ" dirty="0"/>
          </a:p>
        </p:txBody>
      </p:sp>
      <p:sp>
        <p:nvSpPr>
          <p:cNvPr id="4" name="Tlačítko akce: Dopředu nebo Další 3">
            <a:hlinkClick r:id="rId2" action="ppaction://hlinksldjump" highlightClick="1"/>
          </p:cNvPr>
          <p:cNvSpPr/>
          <p:nvPr/>
        </p:nvSpPr>
        <p:spPr>
          <a:xfrm>
            <a:off x="8100392" y="2564904"/>
            <a:ext cx="504056" cy="50405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rId3" action="ppaction://hlinksldjump" highlightClick="1"/>
          </p:cNvPr>
          <p:cNvSpPr/>
          <p:nvPr/>
        </p:nvSpPr>
        <p:spPr>
          <a:xfrm>
            <a:off x="8172400" y="3933056"/>
            <a:ext cx="504056" cy="50405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556792"/>
            <a:ext cx="6995120" cy="4525963"/>
          </a:xfrm>
        </p:spPr>
        <p:txBody>
          <a:bodyPr/>
          <a:lstStyle/>
          <a:p>
            <a:r>
              <a:rPr lang="cs-CZ" dirty="0" smtClean="0"/>
              <a:t>1. SOUPLODÍ = soubor plodů vzniklých z jednoho květu, který obsahuje více pestíků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PLODENSTVÍ = soubor plodů vzniklých z květenství</a:t>
            </a:r>
            <a:endParaRPr lang="cs-CZ" dirty="0"/>
          </a:p>
        </p:txBody>
      </p:sp>
      <p:sp>
        <p:nvSpPr>
          <p:cNvPr id="4" name="Tlačítko akce: Zpět nebo Předchozí 3">
            <a:hlinkClick r:id="rId2" action="ppaction://hlinksldjump" highlightClick="1"/>
          </p:cNvPr>
          <p:cNvSpPr/>
          <p:nvPr/>
        </p:nvSpPr>
        <p:spPr>
          <a:xfrm>
            <a:off x="8244408" y="5013176"/>
            <a:ext cx="576064" cy="5040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Řešení </a:t>
            </a:r>
          </a:p>
        </p:txBody>
      </p:sp>
      <p:sp>
        <p:nvSpPr>
          <p:cNvPr id="39939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cs-CZ" b="1" dirty="0" smtClean="0"/>
              <a:t>2. Vítr (</a:t>
            </a:r>
            <a:r>
              <a:rPr lang="cs-CZ" b="1" dirty="0" err="1" smtClean="0"/>
              <a:t>anemochorie</a:t>
            </a:r>
            <a:r>
              <a:rPr lang="cs-CZ" b="1" dirty="0" smtClean="0"/>
              <a:t>) – chmýr (pampeliška),  				    křídlo (jasan, javor, lípa)</a:t>
            </a:r>
          </a:p>
          <a:p>
            <a:pPr eaLnBrk="1" hangingPunct="1"/>
            <a:r>
              <a:rPr lang="cs-CZ" b="1" dirty="0" smtClean="0"/>
              <a:t> Živočichové (</a:t>
            </a:r>
            <a:r>
              <a:rPr lang="cs-CZ" b="1" dirty="0" err="1" smtClean="0"/>
              <a:t>zoochorie</a:t>
            </a:r>
            <a:r>
              <a:rPr lang="cs-CZ" b="1" dirty="0" smtClean="0"/>
              <a:t>) – háčky (lopuch, 				               </a:t>
            </a:r>
            <a:r>
              <a:rPr lang="cs-CZ" b="1" dirty="0" err="1" smtClean="0"/>
              <a:t>dvouhrotec</a:t>
            </a:r>
            <a:r>
              <a:rPr lang="cs-CZ" b="1" dirty="0" smtClean="0"/>
              <a:t>, svízel)</a:t>
            </a:r>
          </a:p>
          <a:p>
            <a:pPr eaLnBrk="1" hangingPunct="1"/>
            <a:r>
              <a:rPr lang="cs-CZ" b="1" dirty="0" smtClean="0"/>
              <a:t> Voda – olše („šištičky“)</a:t>
            </a:r>
          </a:p>
          <a:p>
            <a:pPr eaLnBrk="1" hangingPunct="1"/>
            <a:r>
              <a:rPr lang="cs-CZ" b="1" dirty="0" smtClean="0"/>
              <a:t> Vlastní síly – netýkavka (fyzikální pohyby)</a:t>
            </a:r>
          </a:p>
          <a:p>
            <a:pPr eaLnBrk="1" hangingPunct="1"/>
            <a:r>
              <a:rPr lang="cs-CZ" b="1" dirty="0" smtClean="0"/>
              <a:t> Člověk</a:t>
            </a:r>
          </a:p>
          <a:p>
            <a:pPr eaLnBrk="1" hangingPunct="1"/>
            <a:r>
              <a:rPr lang="cs-CZ" b="1" dirty="0" smtClean="0"/>
              <a:t>(mravenci – </a:t>
            </a:r>
            <a:r>
              <a:rPr lang="cs-CZ" b="1" dirty="0" err="1" smtClean="0"/>
              <a:t>myrmekochorie</a:t>
            </a:r>
            <a:r>
              <a:rPr lang="cs-CZ" b="1" dirty="0" smtClean="0"/>
              <a:t> – vlaštovičník – tzv. masíčko)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3858"/>
            <a:ext cx="5194920" cy="72494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lopuch</a:t>
            </a:r>
            <a:endParaRPr lang="cs-CZ" sz="2800" b="1" dirty="0"/>
          </a:p>
        </p:txBody>
      </p:sp>
      <p:pic>
        <p:nvPicPr>
          <p:cNvPr id="4" name="Picture 2" descr="H:\113_PANA\Přípravy 1.C\dum\fotky\P113013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649906"/>
            <a:ext cx="4912419" cy="487543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948264" y="615601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47</a:t>
            </a:r>
            <a:endParaRPr lang="cs-CZ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olše lepkavá</a:t>
            </a:r>
            <a:endParaRPr lang="cs-CZ" sz="3600" dirty="0"/>
          </a:p>
        </p:txBody>
      </p:sp>
      <p:pic>
        <p:nvPicPr>
          <p:cNvPr id="8194" name="Picture 2" descr="H:\Biologie\Přípravy 1.C\dum\P112095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948264" y="615601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Helleborus_lividus_ho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620688"/>
            <a:ext cx="6463405" cy="48965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187624" y="5733256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Semena čemeřice s masíčkem</a:t>
            </a:r>
            <a:endParaRPr lang="cs-CZ" sz="2400" b="1" dirty="0"/>
          </a:p>
        </p:txBody>
      </p:sp>
      <p:cxnSp>
        <p:nvCxnSpPr>
          <p:cNvPr id="6" name="Přímá spojovací šipka 5"/>
          <p:cNvCxnSpPr/>
          <p:nvPr/>
        </p:nvCxnSpPr>
        <p:spPr>
          <a:xfrm flipH="1">
            <a:off x="4211960" y="4293096"/>
            <a:ext cx="720080" cy="1512168"/>
          </a:xfrm>
          <a:prstGeom prst="straightConnector1">
            <a:avLst/>
          </a:prstGeom>
          <a:ln w="508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084168" y="551723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37 </a:t>
            </a:r>
            <a:endParaRPr lang="cs-CZ" dirty="0"/>
          </a:p>
        </p:txBody>
      </p:sp>
      <p:sp>
        <p:nvSpPr>
          <p:cNvPr id="11" name="Tlačítko akce: Domů 10">
            <a:hlinkClick r:id="rId3" action="ppaction://hlinksldjump" highlightClick="1"/>
          </p:cNvPr>
          <p:cNvSpPr/>
          <p:nvPr/>
        </p:nvSpPr>
        <p:spPr>
          <a:xfrm>
            <a:off x="7812360" y="5805264"/>
            <a:ext cx="720080" cy="64807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Obr. 37: H</a:t>
            </a:r>
            <a:r>
              <a:rPr lang="cs-CZ" sz="1600" dirty="0" smtClean="0">
                <a:latin typeface="Calibri"/>
              </a:rPr>
              <a:t>Ö</a:t>
            </a:r>
            <a:r>
              <a:rPr lang="cs-CZ" sz="1600" dirty="0" smtClean="0"/>
              <a:t>GGEMEIER, </a:t>
            </a:r>
            <a:r>
              <a:rPr lang="cs-CZ" sz="1600" dirty="0" err="1" smtClean="0"/>
              <a:t>Annette</a:t>
            </a:r>
            <a:r>
              <a:rPr lang="cs-CZ" sz="1600" dirty="0" smtClean="0"/>
              <a:t>. </a:t>
            </a:r>
            <a:r>
              <a:rPr lang="cs-CZ" sz="1600" i="1" dirty="0" smtClean="0"/>
              <a:t>www.botanik-</a:t>
            </a:r>
            <a:r>
              <a:rPr lang="cs-CZ" sz="1600" i="1" dirty="0" err="1" smtClean="0"/>
              <a:t>bochum.de</a:t>
            </a:r>
            <a:r>
              <a:rPr lang="cs-CZ" sz="1600" i="1" dirty="0" smtClean="0"/>
              <a:t>/</a:t>
            </a:r>
            <a:r>
              <a:rPr lang="cs-CZ" sz="1600" dirty="0" smtClean="0"/>
              <a:t> [online]. [cit. 6.5.2013]. Dostupný na WWW: </a:t>
            </a:r>
            <a:r>
              <a:rPr lang="cs-CZ" sz="1600" dirty="0" err="1" smtClean="0"/>
              <a:t>bochum.de</a:t>
            </a:r>
            <a:r>
              <a:rPr lang="cs-CZ" sz="1600" dirty="0" smtClean="0"/>
              <a:t>/</a:t>
            </a:r>
            <a:r>
              <a:rPr lang="cs-CZ" sz="1600" dirty="0" err="1" smtClean="0"/>
              <a:t>html</a:t>
            </a:r>
            <a:r>
              <a:rPr lang="cs-CZ" sz="1600" dirty="0" smtClean="0"/>
              <a:t>/</a:t>
            </a:r>
            <a:r>
              <a:rPr lang="cs-CZ" sz="1600" dirty="0" err="1" smtClean="0"/>
              <a:t>pflanzenbilder</a:t>
            </a:r>
            <a:r>
              <a:rPr lang="cs-CZ" sz="1600" dirty="0" smtClean="0"/>
              <a:t>/jpg3/</a:t>
            </a:r>
            <a:r>
              <a:rPr lang="cs-CZ" sz="1600" dirty="0" err="1" smtClean="0"/>
              <a:t>Helleborus</a:t>
            </a:r>
            <a:r>
              <a:rPr lang="cs-CZ" sz="1600" dirty="0" smtClean="0"/>
              <a:t>_</a:t>
            </a:r>
            <a:r>
              <a:rPr lang="cs-CZ" sz="1600" dirty="0" err="1" smtClean="0"/>
              <a:t>lividus</a:t>
            </a:r>
            <a:r>
              <a:rPr lang="cs-CZ" sz="1600" dirty="0" smtClean="0"/>
              <a:t>_ho01.jpg</a:t>
            </a:r>
          </a:p>
          <a:p>
            <a:r>
              <a:rPr lang="cs-CZ" sz="1600" dirty="0" smtClean="0"/>
              <a:t>Obr. 1 –36, 38 - 47: archiv autorky</a:t>
            </a:r>
          </a:p>
          <a:p>
            <a:pPr>
              <a:buNone/>
            </a:pPr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1091</TotalTime>
  <Words>491</Words>
  <Application>Microsoft Office PowerPoint</Application>
  <PresentationFormat>Předvádění na obrazovce (4:3)</PresentationFormat>
  <Paragraphs>258</Paragraphs>
  <Slides>44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44</vt:i4>
      </vt:variant>
    </vt:vector>
  </HeadingPairs>
  <TitlesOfParts>
    <vt:vector size="45" baseType="lpstr">
      <vt:lpstr>Motiv sady Office</vt:lpstr>
      <vt:lpstr>Snímek 1</vt:lpstr>
      <vt:lpstr>Anotace </vt:lpstr>
      <vt:lpstr>PLODY</vt:lpstr>
      <vt:lpstr>Snímek 4</vt:lpstr>
      <vt:lpstr>Rozdělení plodů</vt:lpstr>
      <vt:lpstr>A) SUCHÉ a) pukavé</vt:lpstr>
      <vt:lpstr>Pivoňka souplodí měchýřků    </vt:lpstr>
      <vt:lpstr> Magnolie    protáhlé květní lůžko,               květní části vyrůstají na šroubovici </vt:lpstr>
      <vt:lpstr>Snímek 9</vt:lpstr>
      <vt:lpstr>Snímek 10</vt:lpstr>
      <vt:lpstr>Snímek 11</vt:lpstr>
      <vt:lpstr>Snímek 12</vt:lpstr>
      <vt:lpstr>Snímek 13</vt:lpstr>
      <vt:lpstr>Snímek 14</vt:lpstr>
      <vt:lpstr>Mák setý     </vt:lpstr>
      <vt:lpstr>Tobolka tulipánu</vt:lpstr>
      <vt:lpstr>Tobolka kosatce    3 plodolisty    </vt:lpstr>
      <vt:lpstr>A) SUCHÉ b) nepukavé</vt:lpstr>
      <vt:lpstr>plodenství nažek s chmýrem                kozí brada   </vt:lpstr>
      <vt:lpstr>nažky v číšce</vt:lpstr>
      <vt:lpstr>plodenství nažek slunečnice roční</vt:lpstr>
      <vt:lpstr> </vt:lpstr>
      <vt:lpstr>Snímek 23</vt:lpstr>
      <vt:lpstr>Snímek 24</vt:lpstr>
      <vt:lpstr>kukuřice </vt:lpstr>
      <vt:lpstr>A) Suché c) Poltivé - v době zralosti se rozpadají na jednosemenné části</vt:lpstr>
      <vt:lpstr>Snímek 27</vt:lpstr>
      <vt:lpstr>Snímek 28</vt:lpstr>
      <vt:lpstr>Snímek 29</vt:lpstr>
      <vt:lpstr>B) DUŽNATÉ</vt:lpstr>
      <vt:lpstr>Rulík zlomocný</vt:lpstr>
      <vt:lpstr> </vt:lpstr>
      <vt:lpstr>Snímek 33</vt:lpstr>
      <vt:lpstr>Snímek 34</vt:lpstr>
      <vt:lpstr> češule  </vt:lpstr>
      <vt:lpstr>Snímek 36</vt:lpstr>
      <vt:lpstr>Snímek 37</vt:lpstr>
      <vt:lpstr>Úkoly k zamyšlení</vt:lpstr>
      <vt:lpstr>Řešení </vt:lpstr>
      <vt:lpstr>Řešení </vt:lpstr>
      <vt:lpstr>lopuch</vt:lpstr>
      <vt:lpstr>olše lepkavá</vt:lpstr>
      <vt:lpstr>Snímek 43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uživatel</cp:lastModifiedBy>
  <cp:revision>80</cp:revision>
  <dcterms:created xsi:type="dcterms:W3CDTF">2013-04-29T18:13:12Z</dcterms:created>
  <dcterms:modified xsi:type="dcterms:W3CDTF">2013-05-29T19:30:43Z</dcterms:modified>
</cp:coreProperties>
</file>