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80" r:id="rId13"/>
    <p:sldId id="266" r:id="rId14"/>
    <p:sldId id="267" r:id="rId15"/>
    <p:sldId id="271" r:id="rId16"/>
    <p:sldId id="270" r:id="rId17"/>
    <p:sldId id="279" r:id="rId18"/>
    <p:sldId id="272" r:id="rId19"/>
    <p:sldId id="276" r:id="rId20"/>
    <p:sldId id="275" r:id="rId21"/>
    <p:sldId id="277" r:id="rId22"/>
    <p:sldId id="273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84" autoAdjust="0"/>
    <p:restoredTop sz="94660"/>
  </p:normalViewPr>
  <p:slideViewPr>
    <p:cSldViewPr>
      <p:cViewPr varScale="1">
        <p:scale>
          <a:sx n="67" d="100"/>
          <a:sy n="67" d="100"/>
        </p:scale>
        <p:origin x="-90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A63E1E-BFCF-4553-A1D1-4225776800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40BDF-F097-4C23-9658-F355B68134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2B5CAD5-C927-41B6-97E4-E97CEC2ED93E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4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VY_32_INOVACE_01C_08_Laboratorní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práce – květ, květenství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Prezentace, pracovní listy</a:t>
            </a:r>
          </a:p>
          <a:p>
            <a:r>
              <a:rPr lang="cs-CZ" sz="2800" dirty="0" smtClean="0"/>
              <a:t>Cíl: </a:t>
            </a:r>
          </a:p>
          <a:p>
            <a:r>
              <a:rPr lang="cs-CZ" sz="2800" dirty="0" smtClean="0"/>
              <a:t>Praktické určování typů květenství u konkrétních rostlin</a:t>
            </a:r>
          </a:p>
          <a:p>
            <a:r>
              <a:rPr lang="cs-CZ" sz="2800" dirty="0" smtClean="0"/>
              <a:t>Popis květů, sestavení květního vzorce</a:t>
            </a:r>
          </a:p>
          <a:p>
            <a:r>
              <a:rPr lang="cs-CZ" sz="2800" dirty="0" smtClean="0"/>
              <a:t>Žáci s využitím literatury pozorované rostliny zařadí do čeledi (následné využití v učivu o systému krytosemenných rostlin – typické znaky čeledí, rostliny)</a:t>
            </a:r>
          </a:p>
          <a:p>
            <a:r>
              <a:rPr lang="cs-CZ" sz="2800" dirty="0" smtClean="0"/>
              <a:t>Součástí DUM je řešení, hodnocení práce a fotodokumentace. K úkolům lze využít jiné dostupné rostliny. </a:t>
            </a:r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Laboratorní práce: květ, květenství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Téma: KVĚT, 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Úkol 1: Proveďte rozbor květenství 			        pampelišky lékařské a sedmikrásky   	        obecné. </a:t>
            </a:r>
          </a:p>
          <a:p>
            <a:r>
              <a:rPr lang="cs-CZ" dirty="0" smtClean="0"/>
              <a:t>O jaké květenství se jedná? Čím se květenství obou rostlin liší? Nakreslete a popište květ </a:t>
            </a:r>
          </a:p>
          <a:p>
            <a:r>
              <a:rPr lang="cs-CZ" dirty="0" smtClean="0"/>
              <a:t> a) trubkovitý</a:t>
            </a:r>
          </a:p>
          <a:p>
            <a:r>
              <a:rPr lang="cs-CZ" dirty="0" smtClean="0"/>
              <a:t> b) jazykovitý</a:t>
            </a:r>
          </a:p>
          <a:p>
            <a:r>
              <a:rPr lang="cs-CZ" dirty="0" smtClean="0"/>
              <a:t>Rostliny zařaďte do čeledi</a:t>
            </a:r>
          </a:p>
          <a:p>
            <a:r>
              <a:rPr lang="cs-CZ" dirty="0" smtClean="0"/>
              <a:t>Využijte literaturu: </a:t>
            </a:r>
            <a:r>
              <a:rPr lang="cs-CZ" dirty="0" err="1" smtClean="0"/>
              <a:t>Jakrlová</a:t>
            </a:r>
            <a:r>
              <a:rPr lang="cs-CZ" dirty="0" smtClean="0"/>
              <a:t> J., Kincl L., Kincl. M.: biologie rostlin, Fortuna, Praha 2006</a:t>
            </a:r>
          </a:p>
          <a:p>
            <a:r>
              <a:rPr lang="cs-CZ" dirty="0" smtClean="0"/>
              <a:t>Stereomikroskop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Úkol 2: Určete typ květenství ptačince  	  	       velkokvětého, nakreslete.</a:t>
            </a:r>
          </a:p>
          <a:p>
            <a:r>
              <a:rPr lang="cs-CZ" dirty="0" smtClean="0"/>
              <a:t>Nakreslete květ, napište květní vzorec. Do jaké čeledi ptačinec patří? Vyhledejte další dvě rostliny této čeledi.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Úkol 3: Nakreslete květ hluchavky (nachová, skvrnitá, žlutá, bílá) – celý, po odstranění koruny, pohled do kalichu.</a:t>
            </a:r>
          </a:p>
          <a:p>
            <a:r>
              <a:rPr lang="cs-CZ" dirty="0" smtClean="0"/>
              <a:t>Napište jeho květní vzorec. Hluchavku zařaďte do čeledi. Popište další typické znaky rostlin této čeledi.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 1: </a:t>
            </a:r>
          </a:p>
          <a:p>
            <a:r>
              <a:rPr lang="cs-CZ" dirty="0" smtClean="0"/>
              <a:t>Květenství – úbor, listeny tvoří zákrov</a:t>
            </a:r>
          </a:p>
          <a:p>
            <a:r>
              <a:rPr lang="cs-CZ" dirty="0" smtClean="0"/>
              <a:t>Typické květenství čeledi </a:t>
            </a:r>
            <a:r>
              <a:rPr lang="cs-CZ" dirty="0" err="1" smtClean="0"/>
              <a:t>hvězdnicovité</a:t>
            </a:r>
            <a:endParaRPr lang="cs-CZ" dirty="0" smtClean="0"/>
          </a:p>
          <a:p>
            <a:r>
              <a:rPr lang="cs-CZ" dirty="0" smtClean="0"/>
              <a:t>Smetanka - úbor pouze z jazykovitých květů</a:t>
            </a:r>
          </a:p>
          <a:p>
            <a:r>
              <a:rPr lang="cs-CZ" dirty="0" smtClean="0"/>
              <a:t>Sedmikráska –po obvodu jazykovité květy, uprostřed terč z květů trubkovitých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113_PANA\Přípravy 1.C\dum\fotky\P11300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692696"/>
            <a:ext cx="5086578" cy="57168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				Sedmikráska: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78092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Květy trubkovité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400506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Květy jazykovité</a:t>
            </a:r>
            <a:endParaRPr lang="cs-CZ" sz="2400" b="1" dirty="0"/>
          </a:p>
        </p:txBody>
      </p:sp>
      <p:cxnSp>
        <p:nvCxnSpPr>
          <p:cNvPr id="10" name="Přímá spojovací šipka 9"/>
          <p:cNvCxnSpPr/>
          <p:nvPr/>
        </p:nvCxnSpPr>
        <p:spPr>
          <a:xfrm flipH="1" flipV="1">
            <a:off x="3707904" y="4005064"/>
            <a:ext cx="1512168" cy="36004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915816" y="3140968"/>
            <a:ext cx="2232248" cy="2160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D:\113_PANA\Přípravy 1.C\dum\fotky\P10103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429000"/>
            <a:ext cx="4320479" cy="3240359"/>
          </a:xfrm>
          <a:prstGeom prst="rect">
            <a:avLst/>
          </a:prstGeom>
          <a:noFill/>
        </p:spPr>
      </p:pic>
      <p:pic>
        <p:nvPicPr>
          <p:cNvPr id="4098" name="Picture 2" descr="D:\113_PANA\Přípravy 1.C\dum\fotky\P11300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4967288" cy="4645077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 flipH="1">
            <a:off x="3275856" y="1844824"/>
            <a:ext cx="3312368" cy="5040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660232" y="148478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zákrov</a:t>
            </a:r>
            <a:endParaRPr lang="cs-CZ" sz="24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4" descr="D:\113_PANA\P11300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49124" r="28136"/>
          <a:stretch>
            <a:fillRect/>
          </a:stretch>
        </p:blipFill>
        <p:spPr bwMode="auto">
          <a:xfrm>
            <a:off x="3851920" y="1628800"/>
            <a:ext cx="4070521" cy="37268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23928" y="5445224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Květy jazykovité, souměrné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22920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Květy trubkovité, pravidelné</a:t>
            </a:r>
            <a:endParaRPr lang="cs-CZ" sz="2400" b="1" dirty="0"/>
          </a:p>
        </p:txBody>
      </p:sp>
      <p:pic>
        <p:nvPicPr>
          <p:cNvPr id="1026" name="Picture 2" descr="D:\113_PANA\Přípravy 1.C\dum\fotky\P11300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56992"/>
            <a:ext cx="3418866" cy="1925568"/>
          </a:xfrm>
          <a:prstGeom prst="rect">
            <a:avLst/>
          </a:prstGeom>
          <a:noFill/>
        </p:spPr>
      </p:pic>
      <p:pic>
        <p:nvPicPr>
          <p:cNvPr id="1027" name="Picture 3" descr="D:\113_PANA\Přípravy 1.C\dum\fotky\P1130031.JPG"/>
          <p:cNvPicPr>
            <a:picLocks noChangeAspect="1" noChangeArrowheads="1"/>
          </p:cNvPicPr>
          <p:nvPr/>
        </p:nvPicPr>
        <p:blipFill>
          <a:blip r:embed="rId4" cstate="print"/>
          <a:srcRect l="13586" r="45656" b="51777"/>
          <a:stretch>
            <a:fillRect/>
          </a:stretch>
        </p:blipFill>
        <p:spPr bwMode="auto">
          <a:xfrm>
            <a:off x="482704" y="620688"/>
            <a:ext cx="2865160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Pampeliška </a:t>
            </a:r>
            <a:endParaRPr lang="cs-CZ" sz="3200" b="1" dirty="0"/>
          </a:p>
        </p:txBody>
      </p:sp>
      <p:pic>
        <p:nvPicPr>
          <p:cNvPr id="3074" name="Picture 2" descr="D:\113_PANA\P113000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8116" t="13333" r="13134"/>
          <a:stretch>
            <a:fillRect/>
          </a:stretch>
        </p:blipFill>
        <p:spPr bwMode="auto">
          <a:xfrm>
            <a:off x="-36512" y="1196752"/>
            <a:ext cx="4536504" cy="3744416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flipH="1">
            <a:off x="4139952" y="1988840"/>
            <a:ext cx="2016224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300192" y="177281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Květy jazykovité</a:t>
            </a:r>
            <a:endParaRPr lang="cs-CZ" sz="2400" b="1" dirty="0"/>
          </a:p>
        </p:txBody>
      </p:sp>
      <p:pic>
        <p:nvPicPr>
          <p:cNvPr id="1026" name="Picture 2" descr="D:\113_PANA\Přípravy 1.C\dum\fotky\fotky zpočítače\P412098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5613" y="2780928"/>
            <a:ext cx="4878387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D:\113_PANA\Přípravy 1.C\dum\fotky\P113002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16678"/>
            <a:ext cx="4896544" cy="57246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335699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zákrov</a:t>
            </a:r>
            <a:endParaRPr lang="cs-CZ" sz="2400" b="1" dirty="0"/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1403648" y="3356992"/>
            <a:ext cx="3240360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Blizna</a:t>
            </a:r>
          </a:p>
          <a:p>
            <a:r>
              <a:rPr lang="cs-CZ" dirty="0" smtClean="0"/>
              <a:t>Prašníky </a:t>
            </a:r>
          </a:p>
          <a:p>
            <a:r>
              <a:rPr lang="cs-CZ" dirty="0" smtClean="0"/>
              <a:t>Koruna</a:t>
            </a:r>
          </a:p>
          <a:p>
            <a:endParaRPr lang="cs-CZ" dirty="0" smtClean="0"/>
          </a:p>
          <a:p>
            <a:r>
              <a:rPr lang="cs-CZ" dirty="0" smtClean="0"/>
              <a:t>Chmýr (přeměněný kalich)</a:t>
            </a:r>
          </a:p>
          <a:p>
            <a:endParaRPr lang="cs-CZ" dirty="0" smtClean="0"/>
          </a:p>
          <a:p>
            <a:r>
              <a:rPr lang="cs-CZ" dirty="0" smtClean="0"/>
              <a:t>Spodní semeník</a:t>
            </a:r>
            <a:endParaRPr lang="cs-CZ" dirty="0"/>
          </a:p>
        </p:txBody>
      </p:sp>
      <p:pic>
        <p:nvPicPr>
          <p:cNvPr id="6" name="Picture 3" descr="D:\113_PANA\P1130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4257948" y="1726828"/>
            <a:ext cx="5603875" cy="3103563"/>
          </a:xfrm>
          <a:prstGeom prst="rect">
            <a:avLst/>
          </a:prstGeom>
          <a:noFill/>
        </p:spPr>
      </p:pic>
      <p:pic>
        <p:nvPicPr>
          <p:cNvPr id="31" name="Picture 3" descr="D:\113_PANA\P1130016.JPG"/>
          <p:cNvPicPr>
            <a:picLocks noChangeAspect="1" noChangeArrowheads="1"/>
          </p:cNvPicPr>
          <p:nvPr/>
        </p:nvPicPr>
        <p:blipFill>
          <a:blip r:embed="rId3" cstate="print"/>
          <a:srcRect l="62955"/>
          <a:stretch>
            <a:fillRect/>
          </a:stretch>
        </p:blipFill>
        <p:spPr bwMode="auto">
          <a:xfrm>
            <a:off x="5436096" y="299979"/>
            <a:ext cx="3479840" cy="6009341"/>
          </a:xfrm>
          <a:prstGeom prst="rect">
            <a:avLst/>
          </a:prstGeom>
          <a:noFill/>
        </p:spPr>
      </p:pic>
      <p:cxnSp>
        <p:nvCxnSpPr>
          <p:cNvPr id="23" name="Přímá spojovací šipka 22"/>
          <p:cNvCxnSpPr/>
          <p:nvPr/>
        </p:nvCxnSpPr>
        <p:spPr>
          <a:xfrm>
            <a:off x="2339752" y="2492896"/>
            <a:ext cx="4536504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2051720" y="1916832"/>
            <a:ext cx="4608512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627784" y="2780928"/>
            <a:ext cx="4752528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5292080" y="3933056"/>
            <a:ext cx="1080120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563888" y="5373216"/>
            <a:ext cx="345638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 2:</a:t>
            </a:r>
          </a:p>
          <a:p>
            <a:r>
              <a:rPr lang="cs-CZ" dirty="0" smtClean="0"/>
              <a:t>Květenství – vidlan</a:t>
            </a:r>
          </a:p>
          <a:p>
            <a:r>
              <a:rPr lang="cs-CZ" dirty="0" smtClean="0"/>
              <a:t>Čeleď - </a:t>
            </a:r>
            <a:r>
              <a:rPr lang="cs-CZ" dirty="0" err="1" smtClean="0"/>
              <a:t>silenkovité</a:t>
            </a:r>
            <a:r>
              <a:rPr lang="cs-CZ" dirty="0" smtClean="0"/>
              <a:t> </a:t>
            </a:r>
          </a:p>
          <a:p>
            <a:r>
              <a:rPr lang="cs-CZ" dirty="0" smtClean="0"/>
              <a:t>Knotovka bílá</a:t>
            </a:r>
          </a:p>
          <a:p>
            <a:r>
              <a:rPr lang="cs-CZ" dirty="0" smtClean="0"/>
              <a:t>Silenka nadmutá</a:t>
            </a:r>
          </a:p>
          <a:p>
            <a:r>
              <a:rPr lang="cs-CZ" dirty="0" smtClean="0"/>
              <a:t>Hvozdík kartouzek</a:t>
            </a:r>
          </a:p>
          <a:p>
            <a:r>
              <a:rPr lang="cs-CZ" dirty="0" smtClean="0"/>
              <a:t>Kohoutek luční</a:t>
            </a:r>
          </a:p>
          <a:p>
            <a:endParaRPr lang="cs-CZ" dirty="0"/>
          </a:p>
        </p:txBody>
      </p:sp>
      <p:pic>
        <p:nvPicPr>
          <p:cNvPr id="7" name="Picture 4" descr="D:\113_PANA\Přípravy 1.C\dum\fotky\P10807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836712"/>
            <a:ext cx="4241497" cy="5655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/>
              <a:t>O</a:t>
            </a:r>
            <a:r>
              <a:rPr lang="cs-CZ" sz="2400" b="1" dirty="0" err="1" smtClean="0"/>
              <a:t>o</a:t>
            </a:r>
            <a:r>
              <a:rPr lang="cs-CZ" sz="2400" b="1" dirty="0" err="1" smtClean="0"/>
              <a:t>boupohlavný</a:t>
            </a:r>
            <a:r>
              <a:rPr lang="cs-CZ" sz="2400" b="1" dirty="0" smtClean="0"/>
              <a:t>, pravidelný, K 5 C 5 A 10 G(5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  <p:pic>
        <p:nvPicPr>
          <p:cNvPr id="6146" name="Picture 2" descr="D:\113_PANA\Přípravy 1.C\dum\fotky\P10807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484784"/>
            <a:ext cx="6034617" cy="4525963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6876256" y="1052736"/>
            <a:ext cx="360040" cy="0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knotovka bílá			silenka nadmutá</a:t>
            </a:r>
            <a:endParaRPr lang="cs-CZ" sz="3200" dirty="0"/>
          </a:p>
        </p:txBody>
      </p:sp>
      <p:pic>
        <p:nvPicPr>
          <p:cNvPr id="5122" name="Picture 2" descr="D:\113_PANA\Přípravy 1.C\dum\fotky\P101048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00808"/>
            <a:ext cx="3394472" cy="4525963"/>
          </a:xfrm>
          <a:prstGeom prst="rect">
            <a:avLst/>
          </a:prstGeom>
          <a:noFill/>
        </p:spPr>
      </p:pic>
      <p:pic>
        <p:nvPicPr>
          <p:cNvPr id="5123" name="Picture 3" descr="D:\113_PANA\Přípravy 1.C\dum\fotky\P10903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340768"/>
            <a:ext cx="3726533" cy="4968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hvozdík kropenatý</a:t>
            </a:r>
            <a:endParaRPr lang="cs-CZ" dirty="0"/>
          </a:p>
        </p:txBody>
      </p:sp>
      <p:pic>
        <p:nvPicPr>
          <p:cNvPr id="1026" name="Picture 2" descr="D:\113_PANA\Přípravy 1.C\dum\fotky\P100055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129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Úkol 3: </a:t>
            </a:r>
            <a:r>
              <a:rPr lang="cs-CZ" sz="3200" dirty="0" err="1" smtClean="0"/>
              <a:t>hluchavkovité</a:t>
            </a:r>
            <a:r>
              <a:rPr lang="cs-CZ" sz="3200" dirty="0" smtClean="0"/>
              <a:t>: čtyřhranná lodyha, vstřícné listy</a:t>
            </a:r>
            <a:endParaRPr lang="cs-CZ" sz="3200" dirty="0"/>
          </a:p>
        </p:txBody>
      </p:sp>
      <p:pic>
        <p:nvPicPr>
          <p:cNvPr id="7173" name="Picture 5" descr="D:\113_PANA\Přípravy 1.C\dum\fotky\P108070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24962" r="16199"/>
          <a:stretch>
            <a:fillRect/>
          </a:stretch>
        </p:blipFill>
        <p:spPr bwMode="auto">
          <a:xfrm>
            <a:off x="251520" y="1484784"/>
            <a:ext cx="3526727" cy="4495409"/>
          </a:xfrm>
          <a:prstGeom prst="rect">
            <a:avLst/>
          </a:prstGeom>
          <a:noFill/>
        </p:spPr>
      </p:pic>
      <p:pic>
        <p:nvPicPr>
          <p:cNvPr id="7177" name="Picture 9" descr="D:\113_PANA\P113000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560290"/>
            <a:ext cx="4326632" cy="3244974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220072" y="155679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Hluchavka žlutá</a:t>
            </a:r>
            <a:endParaRPr lang="cs-CZ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Oboupohlavný</a:t>
            </a:r>
            <a:r>
              <a:rPr lang="cs-CZ" sz="2800" dirty="0" smtClean="0"/>
              <a:t>, souměrný, K(5) C(5) A4 G(2)</a:t>
            </a:r>
            <a:endParaRPr lang="cs-CZ" sz="2800" dirty="0"/>
          </a:p>
        </p:txBody>
      </p:sp>
      <p:pic>
        <p:nvPicPr>
          <p:cNvPr id="7" name="Picture 7" descr="D:\113_PANA\P113001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311" y="1600200"/>
            <a:ext cx="3630378" cy="4525963"/>
          </a:xfrm>
          <a:prstGeom prst="rect">
            <a:avLst/>
          </a:prstGeom>
          <a:noFill/>
        </p:spPr>
      </p:pic>
      <p:pic>
        <p:nvPicPr>
          <p:cNvPr id="10242" name="Picture 2" descr="D:\113_PANA\P113001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6767" y="1600200"/>
            <a:ext cx="3121465" cy="4525963"/>
          </a:xfrm>
          <a:prstGeom prst="rect">
            <a:avLst/>
          </a:prstGeom>
          <a:noFill/>
        </p:spPr>
      </p:pic>
      <p:cxnSp>
        <p:nvCxnSpPr>
          <p:cNvPr id="9" name="Přímá spojovací čára 8"/>
          <p:cNvCxnSpPr/>
          <p:nvPr/>
        </p:nvCxnSpPr>
        <p:spPr>
          <a:xfrm>
            <a:off x="7308304" y="1052736"/>
            <a:ext cx="360040" cy="0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8" descr="D:\113_PANA\P113001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915767" y="1600200"/>
            <a:ext cx="3121465" cy="4525963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88640"/>
            <a:ext cx="4038600" cy="5937523"/>
          </a:xfrm>
        </p:spPr>
        <p:txBody>
          <a:bodyPr/>
          <a:lstStyle/>
          <a:p>
            <a:r>
              <a:rPr lang="cs-CZ" dirty="0" smtClean="0"/>
              <a:t>Hluchavka bílá</a:t>
            </a:r>
            <a:endParaRPr lang="cs-CZ" dirty="0"/>
          </a:p>
        </p:txBody>
      </p:sp>
      <p:pic>
        <p:nvPicPr>
          <p:cNvPr id="6" name="Picture 6" descr="D:\113_PANA\P1130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340890"/>
            <a:ext cx="3960440" cy="610792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835696" y="5517232"/>
            <a:ext cx="25188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Hluchavka skvrnitá</a:t>
            </a:r>
            <a:endParaRPr lang="cs-CZ" sz="2400" dirty="0"/>
          </a:p>
        </p:txBody>
      </p:sp>
      <p:pic>
        <p:nvPicPr>
          <p:cNvPr id="1026" name="Picture 2" descr="D:\113_PANA\Přípravy 1.C\dum\fotky\P113006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83267" y="692696"/>
            <a:ext cx="4300335" cy="5400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Hluchavka bílá</a:t>
            </a:r>
            <a:endParaRPr lang="cs-CZ" sz="3200" dirty="0"/>
          </a:p>
        </p:txBody>
      </p:sp>
      <p:pic>
        <p:nvPicPr>
          <p:cNvPr id="9218" name="Picture 2" descr="D:\113_PANA\Přípravy 1.C\dum\fotky\P101038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</p:spPr>
      </p:pic>
      <p:pic>
        <p:nvPicPr>
          <p:cNvPr id="9219" name="Picture 3" descr="D:\113_PANA\Přípravy 1.C\dum\fotky\P101038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Konopice </a:t>
            </a:r>
            <a:endParaRPr lang="cs-CZ" sz="3200" dirty="0"/>
          </a:p>
        </p:txBody>
      </p:sp>
      <p:pic>
        <p:nvPicPr>
          <p:cNvPr id="8194" name="Picture 2" descr="D:\113_PANA\Přípravy 1.C\dum\fotky\P100027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použité obrázky jsou z archivu autorky</a:t>
            </a:r>
          </a:p>
          <a:p>
            <a:r>
              <a:rPr lang="cs-CZ" dirty="0" smtClean="0"/>
              <a:t>L. Kincl, M. Kincl, J. </a:t>
            </a:r>
            <a:r>
              <a:rPr lang="cs-CZ" dirty="0" err="1" smtClean="0"/>
              <a:t>Jarklová</a:t>
            </a:r>
            <a:r>
              <a:rPr lang="cs-CZ" dirty="0" smtClean="0"/>
              <a:t>: Biologie rostlin pro první ročník gymnázií, Fortuna, Praha 2006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345</Words>
  <Application>Microsoft Office PowerPoint</Application>
  <PresentationFormat>Předvádění na obrazovce (4:3)</PresentationFormat>
  <Paragraphs>77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Anotace </vt:lpstr>
      <vt:lpstr>Laboratorní práce: květ, květenství</vt:lpstr>
      <vt:lpstr>Téma: KVĚT, KVĚTENSTVÍ</vt:lpstr>
      <vt:lpstr>Snímek 5</vt:lpstr>
      <vt:lpstr>Snímek 6</vt:lpstr>
      <vt:lpstr>Řešení </vt:lpstr>
      <vt:lpstr>Snímek 8</vt:lpstr>
      <vt:lpstr>Snímek 9</vt:lpstr>
      <vt:lpstr>Snímek 10</vt:lpstr>
      <vt:lpstr>Pampeliška </vt:lpstr>
      <vt:lpstr>Snímek 12</vt:lpstr>
      <vt:lpstr>Snímek 13</vt:lpstr>
      <vt:lpstr>Snímek 14</vt:lpstr>
      <vt:lpstr>Ooboupohlavný, pravidelný, K 5 C 5 A 10 G(5)</vt:lpstr>
      <vt:lpstr>knotovka bílá   silenka nadmutá</vt:lpstr>
      <vt:lpstr>hvozdík kropenatý</vt:lpstr>
      <vt:lpstr>Úkol 3: hluchavkovité: čtyřhranná lodyha, vstřícné listy</vt:lpstr>
      <vt:lpstr>Oboupohlavný, souměrný, K(5) C(5) A4 G(2)</vt:lpstr>
      <vt:lpstr>Snímek 20</vt:lpstr>
      <vt:lpstr>Hluchavka bílá</vt:lpstr>
      <vt:lpstr>Konopice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25</cp:revision>
  <dcterms:created xsi:type="dcterms:W3CDTF">2013-05-08T18:28:54Z</dcterms:created>
  <dcterms:modified xsi:type="dcterms:W3CDTF">2013-05-26T08:59:19Z</dcterms:modified>
</cp:coreProperties>
</file>