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7" r:id="rId5"/>
    <p:sldId id="258" r:id="rId6"/>
    <p:sldId id="261" r:id="rId7"/>
    <p:sldId id="259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4714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786738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107354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0955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16819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966827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54916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59815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16179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0823418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042742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36855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5FB40-3749-42C9-A05D-E066CFF3A319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62129-C95C-4D61-9CF4-62E1EA7482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726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jpeg"/><Relationship Id="rId10" Type="http://schemas.openxmlformats.org/officeDocument/2006/relationships/image" Target="../media/image10.gi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Název školy: </a:t>
            </a:r>
          </a:p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Základní škola a Mateřská škola Bečváry, okres Kolín</a:t>
            </a:r>
          </a:p>
          <a:p>
            <a:pPr marL="0" indent="0" algn="ctr">
              <a:buNone/>
            </a:pPr>
            <a:r>
              <a:rPr lang="cs-CZ" dirty="0">
                <a:latin typeface="Comic Sans MS" pitchFamily="66" charset="0"/>
              </a:rPr>
              <a:t>Autor: Mgr. Simona </a:t>
            </a:r>
            <a:r>
              <a:rPr lang="cs-CZ" dirty="0" err="1" smtClean="0">
                <a:latin typeface="Comic Sans MS" pitchFamily="66" charset="0"/>
              </a:rPr>
              <a:t>Zalabáková</a:t>
            </a:r>
            <a:endParaRPr lang="cs-CZ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Datum </a:t>
            </a:r>
            <a:r>
              <a:rPr lang="cs-CZ" dirty="0">
                <a:latin typeface="Comic Sans MS" pitchFamily="66" charset="0"/>
              </a:rPr>
              <a:t>tvorby</a:t>
            </a:r>
            <a:r>
              <a:rPr lang="cs-CZ" dirty="0" smtClean="0">
                <a:latin typeface="Comic Sans MS" pitchFamily="66" charset="0"/>
              </a:rPr>
              <a:t>: 20.10. 2011</a:t>
            </a: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Název materiálu: </a:t>
            </a:r>
          </a:p>
          <a:p>
            <a:pPr marL="0" indent="0" algn="ctr">
              <a:buNone/>
            </a:pPr>
            <a:r>
              <a:rPr lang="cs-CZ" dirty="0" smtClean="0">
                <a:latin typeface="Comic Sans MS" pitchFamily="66" charset="0"/>
              </a:rPr>
              <a:t>VY_32_INOVACE_01_VYJMENOVANÁ </a:t>
            </a:r>
            <a:r>
              <a:rPr lang="cs-CZ" dirty="0">
                <a:latin typeface="Comic Sans MS" pitchFamily="66" charset="0"/>
              </a:rPr>
              <a:t>SLOVA PO 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560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>
                <a:latin typeface="Comic Sans MS" pitchFamily="66" charset="0"/>
              </a:rPr>
              <a:t>Anotace:</a:t>
            </a:r>
          </a:p>
          <a:p>
            <a:pPr marL="0" indent="0">
              <a:buNone/>
            </a:pPr>
            <a:endParaRPr lang="cs-CZ" u="sng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  <a:cs typeface="Calibri" pitchFamily="34" charset="0"/>
              </a:rPr>
              <a:t>DUM je určen pro žáky 3. ročníku</a:t>
            </a:r>
          </a:p>
          <a:p>
            <a:r>
              <a:rPr lang="cs-CZ" dirty="0" smtClean="0">
                <a:latin typeface="Comic Sans MS" pitchFamily="66" charset="0"/>
                <a:cs typeface="Calibri" pitchFamily="34" charset="0"/>
              </a:rPr>
              <a:t>materiál slouží jako prezentace </a:t>
            </a:r>
          </a:p>
          <a:p>
            <a:r>
              <a:rPr lang="cs-CZ" dirty="0" smtClean="0">
                <a:latin typeface="Comic Sans MS" pitchFamily="66" charset="0"/>
                <a:cs typeface="Calibri" pitchFamily="34" charset="0"/>
              </a:rPr>
              <a:t>žáci se seznamují s vyjmenovanými slovy po B</a:t>
            </a:r>
          </a:p>
          <a:p>
            <a:r>
              <a:rPr lang="cs-CZ" dirty="0" smtClean="0">
                <a:latin typeface="Comic Sans MS" pitchFamily="66" charset="0"/>
                <a:cs typeface="Calibri" pitchFamily="34" charset="0"/>
              </a:rPr>
              <a:t>žáci správně přiřazují vyjmenovaná slova k obrázkům</a:t>
            </a:r>
          </a:p>
          <a:p>
            <a:r>
              <a:rPr lang="cs-CZ" dirty="0">
                <a:latin typeface="Comic Sans MS" pitchFamily="66" charset="0"/>
                <a:cs typeface="Calibri" pitchFamily="34" charset="0"/>
              </a:rPr>
              <a:t>žáci doplňují vyjmenovaná slova</a:t>
            </a:r>
          </a:p>
          <a:p>
            <a:pPr marL="0" indent="0">
              <a:buNone/>
            </a:pPr>
            <a:endParaRPr lang="cs-CZ" dirty="0">
              <a:latin typeface="Comic Sans MS" pitchFamily="66" charset="0"/>
              <a:cs typeface="Calibri" pitchFamily="34" charset="0"/>
            </a:endParaRPr>
          </a:p>
          <a:p>
            <a:endParaRPr lang="cs-CZ" dirty="0" smtClean="0">
              <a:latin typeface="Comic Sans MS" pitchFamily="66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243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2852"/>
            <a:ext cx="7772400" cy="3286148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latin typeface="Comic Sans MS" pitchFamily="66" charset="0"/>
              </a:rPr>
              <a:t/>
            </a:r>
            <a:br>
              <a:rPr lang="cs-CZ" sz="4000" b="1" dirty="0" smtClean="0">
                <a:latin typeface="Comic Sans MS" pitchFamily="66" charset="0"/>
              </a:rPr>
            </a:br>
            <a:r>
              <a:rPr lang="cs-CZ" sz="4000" b="1" dirty="0" smtClean="0">
                <a:latin typeface="Comic Sans MS" pitchFamily="66" charset="0"/>
              </a:rPr>
              <a:t>Vyjmenovaná slova</a:t>
            </a:r>
            <a:br>
              <a:rPr lang="cs-CZ" sz="4000" b="1" dirty="0" smtClean="0">
                <a:latin typeface="Comic Sans MS" pitchFamily="66" charset="0"/>
              </a:rPr>
            </a:br>
            <a:r>
              <a:rPr lang="cs-CZ" sz="4000" b="1" dirty="0" smtClean="0">
                <a:latin typeface="Comic Sans MS" pitchFamily="66" charset="0"/>
              </a:rPr>
              <a:t>po</a:t>
            </a:r>
            <a:br>
              <a:rPr lang="cs-CZ" sz="4000" b="1" dirty="0" smtClean="0">
                <a:latin typeface="Comic Sans MS" pitchFamily="66" charset="0"/>
              </a:rPr>
            </a:br>
            <a:r>
              <a:rPr lang="cs-CZ" sz="4000" b="1" dirty="0" smtClean="0">
                <a:latin typeface="Comic Sans MS" pitchFamily="66" charset="0"/>
              </a:rPr>
              <a:t/>
            </a:r>
            <a:br>
              <a:rPr lang="cs-CZ" sz="4000" b="1" dirty="0" smtClean="0">
                <a:latin typeface="Comic Sans MS" pitchFamily="66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Comic Sans MS" pitchFamily="66" charset="0"/>
              </a:rPr>
              <a:t>B</a:t>
            </a:r>
            <a:r>
              <a:rPr lang="cs-CZ" sz="6600" b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cs-CZ" sz="6600" b="1" dirty="0" smtClean="0">
                <a:solidFill>
                  <a:srgbClr val="0070C0"/>
                </a:solidFill>
                <a:latin typeface="Comic Sans MS" pitchFamily="66" charset="0"/>
              </a:rPr>
            </a:br>
            <a:endParaRPr lang="cs-CZ" sz="4800" b="1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88840"/>
            <a:ext cx="6400800" cy="1752600"/>
          </a:xfrm>
        </p:spPr>
        <p:txBody>
          <a:bodyPr>
            <a:normAutofit/>
          </a:bodyPr>
          <a:lstStyle/>
          <a:p>
            <a:endParaRPr lang="cs-CZ" sz="4800" b="1" dirty="0">
              <a:solidFill>
                <a:srgbClr val="0070C0"/>
              </a:solidFill>
              <a:latin typeface="Comic Sans MS" pitchFamily="66" charset="0"/>
            </a:endParaRPr>
          </a:p>
          <a:p>
            <a:endParaRPr lang="cs-CZ" sz="4800" b="1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endParaRPr lang="cs-CZ" sz="48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1979640" y="4941000"/>
            <a:ext cx="5406840" cy="1045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07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112568"/>
          </a:xfrm>
          <a:noFill/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  <a:t>B, f, l ,m, p, s, v, z </a:t>
            </a:r>
            <a:r>
              <a:rPr lang="cs-CZ" sz="3600" b="1" dirty="0" smtClean="0">
                <a:latin typeface="Comic Sans MS" pitchFamily="66" charset="0"/>
              </a:rPr>
              <a:t>jsou obojetné souhlásky a píšeme po nich měkké i-í nebo tvrdé y-ý. Po vyjmenovaných slovech a slovech k nim příbuzných píšeme vždy tvrdé y -ý</a:t>
            </a:r>
            <a: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cs-CZ" sz="3600" dirty="0">
                <a:latin typeface="Comic Sans MS" pitchFamily="66" charset="0"/>
              </a:rPr>
              <a:t/>
            </a:r>
            <a:br>
              <a:rPr lang="cs-CZ" sz="3600" dirty="0">
                <a:latin typeface="Comic Sans MS" pitchFamily="66" charset="0"/>
              </a:rPr>
            </a:br>
            <a:endParaRPr lang="cs-CZ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03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5145435"/>
          </a:xfrm>
          <a:noFill/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800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4800" dirty="0" smtClean="0">
                <a:latin typeface="Comic Sans MS" pitchFamily="66" charset="0"/>
              </a:rPr>
              <a:t>Být – bydlit – obyvatel – byt – příbytek – nábytek – dobytek - obyčej – bystrý – bylina – kobyla – býk - Přibyslav</a:t>
            </a:r>
            <a:endParaRPr lang="cs-CZ" sz="4800" dirty="0" smtClean="0"/>
          </a:p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26587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Přiřaď vyjmenovaná slova k daným obrázkům.</a:t>
            </a:r>
            <a:endParaRPr lang="cs-CZ" sz="2400" b="1" dirty="0">
              <a:latin typeface="Comic Sans MS" pitchFamily="66" charset="0"/>
            </a:endParaRPr>
          </a:p>
        </p:txBody>
      </p:sp>
      <p:pic>
        <p:nvPicPr>
          <p:cNvPr id="1034" name="Picture 10" descr="C:\Users\Honza\AppData\Local\Microsoft\Windows\Temporary Internet Files\Content.IE5\AUH5WAU9\MC900083465[1]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1126633" cy="1070644"/>
          </a:xfrm>
          <a:prstGeom prst="rect">
            <a:avLst/>
          </a:prstGeom>
          <a:noFill/>
        </p:spPr>
      </p:pic>
      <p:pic>
        <p:nvPicPr>
          <p:cNvPr id="1028" name="Picture 4" descr="C:\Users\Honza\AppData\Local\Microsoft\Windows\Temporary Internet Files\Content.IE5\MYFEWB1N\MP9004031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7353" y="714356"/>
            <a:ext cx="1217372" cy="803656"/>
          </a:xfrm>
          <a:prstGeom prst="rect">
            <a:avLst/>
          </a:prstGeom>
          <a:noFill/>
        </p:spPr>
      </p:pic>
      <p:pic>
        <p:nvPicPr>
          <p:cNvPr id="1029" name="Picture 5" descr="C:\Users\Honza\AppData\Local\Microsoft\Windows\Temporary Internet Files\Content.IE5\9U9P259F\MC90023030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4143380"/>
            <a:ext cx="1177235" cy="1039848"/>
          </a:xfrm>
          <a:prstGeom prst="rect">
            <a:avLst/>
          </a:prstGeom>
          <a:noFill/>
        </p:spPr>
      </p:pic>
      <p:pic>
        <p:nvPicPr>
          <p:cNvPr id="1030" name="Picture 6" descr="C:\Users\Honza\AppData\Local\Microsoft\Windows\Temporary Internet Files\Content.IE5\9U9P259F\MC90043238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2100852"/>
            <a:ext cx="979787" cy="1128714"/>
          </a:xfrm>
          <a:prstGeom prst="rect">
            <a:avLst/>
          </a:prstGeom>
          <a:noFill/>
        </p:spPr>
      </p:pic>
      <p:pic>
        <p:nvPicPr>
          <p:cNvPr id="1031" name="Picture 7" descr="C:\Users\Honza\AppData\Local\Microsoft\Windows\Temporary Internet Files\Content.IE5\AUH5WAU9\MC900013344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678" y="4714884"/>
            <a:ext cx="802845" cy="1337366"/>
          </a:xfrm>
          <a:prstGeom prst="rect">
            <a:avLst/>
          </a:prstGeom>
          <a:noFill/>
        </p:spPr>
      </p:pic>
      <p:pic>
        <p:nvPicPr>
          <p:cNvPr id="1032" name="Picture 8" descr="C:\Users\Honza\AppData\Local\Microsoft\Windows\Temporary Internet Files\Content.IE5\9U9P259F\MC90029721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714356"/>
            <a:ext cx="1357322" cy="802530"/>
          </a:xfrm>
          <a:prstGeom prst="rect">
            <a:avLst/>
          </a:prstGeom>
          <a:noFill/>
        </p:spPr>
      </p:pic>
      <p:pic>
        <p:nvPicPr>
          <p:cNvPr id="1033" name="Picture 9" descr="C:\Users\Honza\AppData\Local\Microsoft\Windows\Temporary Internet Files\Content.IE5\ZZWE0WRA\MC900360908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4357694"/>
            <a:ext cx="833384" cy="1046760"/>
          </a:xfrm>
          <a:prstGeom prst="rect">
            <a:avLst/>
          </a:prstGeom>
          <a:noFill/>
        </p:spPr>
      </p:pic>
      <p:pic>
        <p:nvPicPr>
          <p:cNvPr id="1035" name="Picture 11" descr="C:\Users\Honza\AppData\Local\Microsoft\Windows\Temporary Internet Files\Content.IE5\AUH5WAU9\MC900435773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43372" y="3571876"/>
            <a:ext cx="800592" cy="150019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036" name="Picture 12" descr="C:\Users\Honza\AppData\Local\Microsoft\Windows\Temporary Internet Files\Content.IE5\AUH5WAU9\MM900178313[1]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286248" y="3214686"/>
            <a:ext cx="380998" cy="380998"/>
          </a:xfrm>
          <a:prstGeom prst="rect">
            <a:avLst/>
          </a:prstGeom>
          <a:noFill/>
        </p:spPr>
      </p:pic>
      <p:pic>
        <p:nvPicPr>
          <p:cNvPr id="1037" name="Picture 13" descr="C:\Users\Honza\AppData\Local\Microsoft\Windows\Temporary Internet Files\Content.IE5\MYFEWB1N\MC900030173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86248" y="857232"/>
            <a:ext cx="601675" cy="1906524"/>
          </a:xfrm>
          <a:prstGeom prst="rect">
            <a:avLst/>
          </a:prstGeom>
          <a:noFill/>
        </p:spPr>
      </p:pic>
      <p:pic>
        <p:nvPicPr>
          <p:cNvPr id="1038" name="Picture 14" descr="C:\Users\Honza\AppData\Local\Microsoft\Windows\Temporary Internet Files\Content.IE5\AUH5WAU9\MC900235199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429256" y="5214950"/>
            <a:ext cx="1235551" cy="1000561"/>
          </a:xfrm>
          <a:prstGeom prst="rect">
            <a:avLst/>
          </a:prstGeom>
          <a:noFill/>
        </p:spPr>
      </p:pic>
      <p:pic>
        <p:nvPicPr>
          <p:cNvPr id="1039" name="Picture 15" descr="C:\Users\Honza\AppData\Local\Microsoft\Windows\Temporary Internet Files\Content.IE5\AUH5WAU9\MC900326490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643570" y="2246271"/>
            <a:ext cx="1030383" cy="733345"/>
          </a:xfrm>
          <a:prstGeom prst="rect">
            <a:avLst/>
          </a:prstGeom>
          <a:noFill/>
        </p:spPr>
      </p:pic>
      <p:pic>
        <p:nvPicPr>
          <p:cNvPr id="1040" name="Picture 16" descr="C:\Users\Honza\AppData\Local\Microsoft\Windows\Temporary Internet Files\Content.IE5\MYFEWB1N\MC900434371[1].wm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480100" y="3382965"/>
            <a:ext cx="1357322" cy="1078356"/>
          </a:xfrm>
          <a:prstGeom prst="rect">
            <a:avLst/>
          </a:prstGeom>
          <a:noFill/>
        </p:spPr>
      </p:pic>
      <p:pic>
        <p:nvPicPr>
          <p:cNvPr id="1041" name="Picture 17" descr="C:\Users\Honza\AppData\Local\Microsoft\Windows\Temporary Internet Files\Content.IE5\9U9P259F\MP900401422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57158" y="2571744"/>
            <a:ext cx="928694" cy="928694"/>
          </a:xfrm>
          <a:prstGeom prst="rect">
            <a:avLst/>
          </a:prstGeom>
          <a:noFill/>
        </p:spPr>
      </p:pic>
      <p:sp>
        <p:nvSpPr>
          <p:cNvPr id="40" name="Obdélník 39"/>
          <p:cNvSpPr/>
          <p:nvPr/>
        </p:nvSpPr>
        <p:spPr>
          <a:xfrm>
            <a:off x="7786710" y="642918"/>
            <a:ext cx="1000132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obyvatel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7786710" y="4857760"/>
            <a:ext cx="1071570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7786710" y="6286520"/>
            <a:ext cx="1000132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nábytek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7786710" y="5357826"/>
            <a:ext cx="1143008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příbytek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7786710" y="3286124"/>
            <a:ext cx="1071570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obyčej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7786710" y="2786058"/>
            <a:ext cx="1071570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bydlit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7786710" y="1071546"/>
            <a:ext cx="1071570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dobytek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7786710" y="2357430"/>
            <a:ext cx="1071570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být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7786710" y="1928802"/>
            <a:ext cx="1214446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bystrý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7786710" y="3714752"/>
            <a:ext cx="1214446" cy="4286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bylina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7786710" y="5786454"/>
            <a:ext cx="1143008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kobyla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7786710" y="1500174"/>
            <a:ext cx="1143008" cy="35719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býk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7786710" y="4286256"/>
            <a:ext cx="1214446" cy="4286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Přibyslav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>Doplň chybějící vyjmenovaná slova.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endParaRPr lang="cs-CZ" dirty="0" smtClean="0">
              <a:latin typeface="Comic Sans MS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cs-CZ" dirty="0" smtClean="0">
                <a:latin typeface="Comic Sans MS" pitchFamily="66" charset="0"/>
              </a:rPr>
              <a:t>Být - _________ - obyvatel – byt - ___________ </a:t>
            </a:r>
            <a:r>
              <a:rPr lang="cs-CZ" smtClean="0">
                <a:latin typeface="Comic Sans MS" pitchFamily="66" charset="0"/>
              </a:rPr>
              <a:t>- nábytek - </a:t>
            </a:r>
            <a:r>
              <a:rPr lang="cs-CZ" dirty="0" smtClean="0">
                <a:latin typeface="Comic Sans MS" pitchFamily="66" charset="0"/>
              </a:rPr>
              <a:t>__________ - obyčej - __________ - bylina – kobyla - _________ - ___________</a:t>
            </a:r>
          </a:p>
          <a:p>
            <a:pPr marL="0" indent="0" algn="ctr">
              <a:lnSpc>
                <a:spcPct val="150000"/>
              </a:lnSpc>
              <a:buNone/>
            </a:pP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01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řešení</a:t>
            </a:r>
            <a:endParaRPr lang="cs-CZ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>
                <a:latin typeface="Comic Sans MS" pitchFamily="66" charset="0"/>
              </a:rPr>
              <a:t>Být – bydlit – obyvatel – byt – příbytek – nábytek – dobytek - obyčej – bystrý – bylina – kobyla – býk - Přibyslav</a:t>
            </a:r>
            <a:endParaRPr lang="cs-CZ" sz="3600" dirty="0"/>
          </a:p>
          <a:p>
            <a:pPr marL="0" indent="0" algn="ctr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6977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536504"/>
          </a:xfrm>
        </p:spPr>
        <p:txBody>
          <a:bodyPr>
            <a:normAutofit/>
          </a:bodyPr>
          <a:lstStyle/>
          <a:p>
            <a:pPr algn="l"/>
            <a:r>
              <a:rPr lang="cs-CZ" sz="3200" dirty="0">
                <a:latin typeface="Comic Sans MS" pitchFamily="66" charset="0"/>
              </a:rPr>
              <a:t>Použité zdroje:</a:t>
            </a:r>
            <a:br>
              <a:rPr lang="cs-CZ" sz="3200" dirty="0">
                <a:latin typeface="Comic Sans MS" pitchFamily="66" charset="0"/>
              </a:rPr>
            </a:br>
            <a:r>
              <a:rPr lang="cs-CZ" sz="3200" dirty="0">
                <a:latin typeface="Comic Sans MS" pitchFamily="66" charset="0"/>
              </a:rPr>
              <a:t/>
            </a:r>
            <a:br>
              <a:rPr lang="cs-CZ" sz="3200" dirty="0">
                <a:latin typeface="Comic Sans MS" pitchFamily="66" charset="0"/>
              </a:rPr>
            </a:br>
            <a:r>
              <a:rPr lang="cs-CZ" sz="2800" dirty="0">
                <a:latin typeface="Comic Sans MS" pitchFamily="66" charset="0"/>
              </a:rPr>
              <a:t>Obrázky byly použity z programu Microsoft Word 2007 – kliparty.</a:t>
            </a:r>
            <a:br>
              <a:rPr lang="cs-CZ" sz="2800" dirty="0">
                <a:latin typeface="Comic Sans MS" pitchFamily="66" charset="0"/>
              </a:rPr>
            </a:br>
            <a:endParaRPr lang="cs-CZ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84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132</TotalTime>
  <Words>161</Words>
  <Application>Microsoft Office PowerPoint</Application>
  <PresentationFormat>Předvádění na obrazovce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 Vyjmenovaná slova po  B </vt:lpstr>
      <vt:lpstr>  B, f, l ,m, p, s, v, z jsou obojetné souhlásky a píšeme po nich měkké i-í nebo tvrdé y-ý. Po vyjmenovaných slovech a slovech k nim příbuzných píšeme vždy tvrdé y -ý  </vt:lpstr>
      <vt:lpstr>Prezentace aplikace PowerPoint</vt:lpstr>
      <vt:lpstr>Přiřaď vyjmenovaná slova k daným obrázkům.</vt:lpstr>
      <vt:lpstr>Doplň chybějící vyjmenovaná slova.</vt:lpstr>
      <vt:lpstr>řešení</vt:lpstr>
      <vt:lpstr>Použité zdroje:  Obrázky byly použity z programu Microsoft Word 2007 – kliparty.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</dc:title>
  <dc:creator>pc1</dc:creator>
  <cp:lastModifiedBy>pc1</cp:lastModifiedBy>
  <cp:revision>34</cp:revision>
  <dcterms:created xsi:type="dcterms:W3CDTF">2011-03-20T19:51:18Z</dcterms:created>
  <dcterms:modified xsi:type="dcterms:W3CDTF">2013-01-02T13:11:36Z</dcterms:modified>
</cp:coreProperties>
</file>