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305" r:id="rId11"/>
    <p:sldId id="288" r:id="rId12"/>
    <p:sldId id="293" r:id="rId13"/>
    <p:sldId id="297" r:id="rId14"/>
    <p:sldId id="266" r:id="rId15"/>
    <p:sldId id="265" r:id="rId16"/>
    <p:sldId id="282" r:id="rId17"/>
    <p:sldId id="301" r:id="rId18"/>
    <p:sldId id="268" r:id="rId19"/>
    <p:sldId id="267" r:id="rId20"/>
    <p:sldId id="269" r:id="rId21"/>
    <p:sldId id="270" r:id="rId22"/>
    <p:sldId id="272" r:id="rId23"/>
    <p:sldId id="271" r:id="rId24"/>
    <p:sldId id="302" r:id="rId25"/>
    <p:sldId id="289" r:id="rId26"/>
    <p:sldId id="290" r:id="rId27"/>
    <p:sldId id="274" r:id="rId28"/>
    <p:sldId id="287" r:id="rId29"/>
    <p:sldId id="309" r:id="rId30"/>
    <p:sldId id="275" r:id="rId31"/>
    <p:sldId id="278" r:id="rId32"/>
    <p:sldId id="291" r:id="rId33"/>
    <p:sldId id="304" r:id="rId34"/>
    <p:sldId id="279" r:id="rId35"/>
    <p:sldId id="308" r:id="rId36"/>
    <p:sldId id="276" r:id="rId37"/>
    <p:sldId id="292" r:id="rId38"/>
    <p:sldId id="280" r:id="rId39"/>
    <p:sldId id="277" r:id="rId40"/>
    <p:sldId id="296" r:id="rId41"/>
    <p:sldId id="299" r:id="rId42"/>
    <p:sldId id="294" r:id="rId43"/>
    <p:sldId id="295" r:id="rId44"/>
    <p:sldId id="298" r:id="rId45"/>
    <p:sldId id="284" r:id="rId46"/>
    <p:sldId id="303" r:id="rId47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2919" autoAdjust="0"/>
  </p:normalViewPr>
  <p:slideViewPr>
    <p:cSldViewPr>
      <p:cViewPr varScale="1">
        <p:scale>
          <a:sx n="66" d="100"/>
          <a:sy n="66" d="100"/>
        </p:scale>
        <p:origin x="-64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BBF301-BDF2-42E5-ADB6-F41EFEE0B0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41177-50D8-46F5-8E13-8B111ED35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890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141177-50D8-46F5-8E13-8B111ED35C4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z/url?sa=i&amp;rct=j&amp;q=&amp;esrc=s&amp;frm=1&amp;source=images&amp;cd=&amp;cad=rja&amp;docid=zJL42Y7MvmcF4M&amp;tbnid=JubWhmfXlU0D-M:&amp;ved=0CAUQjRw&amp;url=http://plotyzive.cz/tvary-zivych-plotu/&amp;ei=j16JUeXTCcXB0gXjrICwCg&amp;bvm=bv.46226182,d.ZG4&amp;psig=AFQjCNG2HP19Aj44D4e1SS-TPGRjJsVBtA&amp;ust=1368043524879814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ozahrade.webnode.cz/system_preview_detail_200000092-1a9381b75d/naklada&#269;ka.jpg" TargetMode="External"/><Relationship Id="rId2" Type="http://schemas.openxmlformats.org/officeDocument/2006/relationships/hyperlink" Target="http://www.botanika.upol.cz/atlasy/anatomie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il.vukoz.cz/__C1256D3B006880D8.nsf/$pid/VUKITF16ANBI/$FILE/in-vitro-kultury-l%C3%BDkovce-vo.jpg" TargetMode="External"/><Relationship Id="rId5" Type="http://schemas.openxmlformats.org/officeDocument/2006/relationships/hyperlink" Target="http://www.ireceptar.cz/res/data/095/011671.jpg" TargetMode="External"/><Relationship Id="rId4" Type="http://schemas.openxmlformats.org/officeDocument/2006/relationships/hyperlink" Target="http://skolakov3a.sweb.cz/PRVOUKA/rostliny2/rostlina.gif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dendro.mojzisek.cz/obr2/list_plot.jpg" TargetMode="External"/><Relationship Id="rId2" Type="http://schemas.openxmlformats.org/officeDocument/2006/relationships/hyperlink" Target="http://plotyzive.cz/files/zive-ploty-0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VY_32_INOVACE_01C_11_Růst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rostlin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 části o růstu navázat na znalosti o buňce (dělivý a prodlužovací růst), stavbu kořene (růstové zóny).</a:t>
            </a:r>
          </a:p>
          <a:p>
            <a:r>
              <a:rPr lang="cs-CZ" sz="2800" dirty="0" smtClean="0"/>
              <a:t>V části o faktorech růstu využít motivační otázky a navázat na zkušenosti žáků. Odpovědi žáci doplňují na interaktivní tabuli. </a:t>
            </a:r>
          </a:p>
          <a:p>
            <a:r>
              <a:rPr lang="cs-CZ" sz="2800" dirty="0" smtClean="0"/>
              <a:t>Chemická struktura hormonů bude probírána ve 4. ročníku v chemii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RŮST ROSTLIN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RŮST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jeden z nápadných projevů života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 nevratné zvětšování objemu a hmotnosti       spojené se změnami tvaru a vnitřního uspořádání orgánů (diferenciací)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růst neomezený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podstata některých pohybů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1. Typy růstu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07901"/>
            <a:ext cx="8229600" cy="5145435"/>
          </a:xfrm>
        </p:spPr>
        <p:txBody>
          <a:bodyPr/>
          <a:lstStyle/>
          <a:p>
            <a:r>
              <a:rPr lang="cs-CZ" b="1" dirty="0" smtClean="0"/>
              <a:t>3 růstové fáze = 3 typy růstu: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ZÁRODEČNÝ (embryonální)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PRODLUŽOVACÍ (elongační)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ROZLIŠOVACÍ (diferenciační)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2276872"/>
            <a:ext cx="648072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6084168" y="3429000"/>
            <a:ext cx="720080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6084168" y="4509120"/>
            <a:ext cx="648072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ZÁRODEČNÝ (embryonální</a:t>
            </a:r>
            <a:r>
              <a:rPr lang="cs-CZ" b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= dělivý růst , MERISTÉMY</a:t>
            </a:r>
          </a:p>
          <a:p>
            <a:r>
              <a:rPr lang="cs-CZ" b="1" dirty="0" smtClean="0"/>
              <a:t>Mitóza – zvětšuje se počet buněk</a:t>
            </a:r>
          </a:p>
          <a:p>
            <a:r>
              <a:rPr lang="cs-CZ" b="1" dirty="0" smtClean="0"/>
              <a:t>Nárůst cytoplazmy</a:t>
            </a:r>
          </a:p>
          <a:p>
            <a:pPr>
              <a:buNone/>
            </a:pPr>
            <a:r>
              <a:rPr lang="cs-CZ" b="1" dirty="0" smtClean="0"/>
              <a:t>					</a:t>
            </a:r>
            <a:endParaRPr lang="cs-CZ" b="1" dirty="0"/>
          </a:p>
        </p:txBody>
      </p:sp>
      <p:grpSp>
        <p:nvGrpSpPr>
          <p:cNvPr id="36" name="Skupina 35"/>
          <p:cNvGrpSpPr/>
          <p:nvPr/>
        </p:nvGrpSpPr>
        <p:grpSpPr>
          <a:xfrm>
            <a:off x="2987824" y="3284984"/>
            <a:ext cx="3528392" cy="2520280"/>
            <a:chOff x="2987824" y="3284984"/>
            <a:chExt cx="3528392" cy="2520280"/>
          </a:xfrm>
        </p:grpSpPr>
        <p:grpSp>
          <p:nvGrpSpPr>
            <p:cNvPr id="6" name="Skupina 5"/>
            <p:cNvGrpSpPr/>
            <p:nvPr/>
          </p:nvGrpSpPr>
          <p:grpSpPr>
            <a:xfrm>
              <a:off x="4499992" y="3284984"/>
              <a:ext cx="432048" cy="432048"/>
              <a:chOff x="4427984" y="3356992"/>
              <a:chExt cx="432048" cy="432048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Elipsa 4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3635896" y="4293096"/>
              <a:ext cx="432048" cy="432048"/>
              <a:chOff x="4427984" y="3356992"/>
              <a:chExt cx="432048" cy="432048"/>
            </a:xfrm>
          </p:grpSpPr>
          <p:sp>
            <p:nvSpPr>
              <p:cNvPr id="8" name="Obdélník 7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Elipsa 8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2987824" y="5373216"/>
              <a:ext cx="432048" cy="432048"/>
              <a:chOff x="4427984" y="3356992"/>
              <a:chExt cx="432048" cy="432048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Elipsa 11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>
              <a:off x="4355976" y="5373216"/>
              <a:ext cx="432048" cy="432048"/>
              <a:chOff x="4427984" y="3356992"/>
              <a:chExt cx="432048" cy="432048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Elipsa 14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5076056" y="5373216"/>
              <a:ext cx="432048" cy="432048"/>
              <a:chOff x="4427984" y="3356992"/>
              <a:chExt cx="432048" cy="432048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Elipsa 17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6084168" y="5373216"/>
              <a:ext cx="432048" cy="432048"/>
              <a:chOff x="4427984" y="3356992"/>
              <a:chExt cx="432048" cy="432048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Elipsa 20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5364088" y="4293096"/>
              <a:ext cx="432048" cy="432048"/>
              <a:chOff x="4427984" y="3356992"/>
              <a:chExt cx="432048" cy="432048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4427984" y="3356992"/>
                <a:ext cx="432048" cy="43204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Elipsa 23"/>
              <p:cNvSpPr/>
              <p:nvPr/>
            </p:nvSpPr>
            <p:spPr>
              <a:xfrm>
                <a:off x="4499992" y="3429000"/>
                <a:ext cx="288032" cy="288032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28"/>
            <p:cNvGrpSpPr/>
            <p:nvPr/>
          </p:nvGrpSpPr>
          <p:grpSpPr>
            <a:xfrm>
              <a:off x="4139952" y="3717032"/>
              <a:ext cx="1152128" cy="648072"/>
              <a:chOff x="7164288" y="3140968"/>
              <a:chExt cx="1152128" cy="648072"/>
            </a:xfrm>
          </p:grpSpPr>
          <p:cxnSp>
            <p:nvCxnSpPr>
              <p:cNvPr id="26" name="Přímá spojovací šipka 25"/>
              <p:cNvCxnSpPr/>
              <p:nvPr/>
            </p:nvCxnSpPr>
            <p:spPr>
              <a:xfrm>
                <a:off x="7740352" y="3140968"/>
                <a:ext cx="576064" cy="648072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šipka 26"/>
              <p:cNvCxnSpPr/>
              <p:nvPr/>
            </p:nvCxnSpPr>
            <p:spPr>
              <a:xfrm flipH="1">
                <a:off x="7164288" y="3140968"/>
                <a:ext cx="512440" cy="639688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9"/>
            <p:cNvGrpSpPr/>
            <p:nvPr/>
          </p:nvGrpSpPr>
          <p:grpSpPr>
            <a:xfrm>
              <a:off x="3347864" y="4725144"/>
              <a:ext cx="1152128" cy="648072"/>
              <a:chOff x="7164288" y="3140968"/>
              <a:chExt cx="1152128" cy="648072"/>
            </a:xfrm>
          </p:grpSpPr>
          <p:cxnSp>
            <p:nvCxnSpPr>
              <p:cNvPr id="31" name="Přímá spojovací šipka 30"/>
              <p:cNvCxnSpPr/>
              <p:nvPr/>
            </p:nvCxnSpPr>
            <p:spPr>
              <a:xfrm>
                <a:off x="7740352" y="3140968"/>
                <a:ext cx="576064" cy="648072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šipka 31"/>
              <p:cNvCxnSpPr/>
              <p:nvPr/>
            </p:nvCxnSpPr>
            <p:spPr>
              <a:xfrm flipH="1">
                <a:off x="7164288" y="3140968"/>
                <a:ext cx="512440" cy="639688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32"/>
            <p:cNvGrpSpPr/>
            <p:nvPr/>
          </p:nvGrpSpPr>
          <p:grpSpPr>
            <a:xfrm>
              <a:off x="5076056" y="4725144"/>
              <a:ext cx="1152128" cy="648072"/>
              <a:chOff x="7164288" y="3140968"/>
              <a:chExt cx="1152128" cy="648072"/>
            </a:xfrm>
          </p:grpSpPr>
          <p:cxnSp>
            <p:nvCxnSpPr>
              <p:cNvPr id="34" name="Přímá spojovací šipka 33"/>
              <p:cNvCxnSpPr/>
              <p:nvPr/>
            </p:nvCxnSpPr>
            <p:spPr>
              <a:xfrm>
                <a:off x="7740352" y="3140968"/>
                <a:ext cx="576064" cy="648072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šipka 34"/>
              <p:cNvCxnSpPr/>
              <p:nvPr/>
            </p:nvCxnSpPr>
            <p:spPr>
              <a:xfrm flipH="1">
                <a:off x="7164288" y="3140968"/>
                <a:ext cx="512440" cy="639688"/>
              </a:xfrm>
              <a:prstGeom prst="straightConnector1">
                <a:avLst/>
              </a:prstGeom>
              <a:ln w="4762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7" name="Tlačítko akce: Domů 36">
            <a:hlinkClick r:id="rId2" action="ppaction://hlinksldjump" highlightClick="1"/>
          </p:cNvPr>
          <p:cNvSpPr/>
          <p:nvPr/>
        </p:nvSpPr>
        <p:spPr>
          <a:xfrm>
            <a:off x="7956376" y="5949280"/>
            <a:ext cx="648072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PRODLUŽOVACÍ (elongační)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Zvětšuje se objem buněk</a:t>
            </a:r>
          </a:p>
          <a:p>
            <a:r>
              <a:rPr lang="cs-CZ" b="1" dirty="0" smtClean="0"/>
              <a:t>Plošný růst buněčné stěny – zvětšuje se vakuola, množství cytoplazmy se nezvětšuje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1259632" y="4005064"/>
            <a:ext cx="720080" cy="770384"/>
            <a:chOff x="1259632" y="4005064"/>
            <a:chExt cx="720080" cy="770384"/>
          </a:xfrm>
        </p:grpSpPr>
        <p:sp>
          <p:nvSpPr>
            <p:cNvPr id="4" name="Obdélník 3"/>
            <p:cNvSpPr/>
            <p:nvPr/>
          </p:nvSpPr>
          <p:spPr>
            <a:xfrm>
              <a:off x="1259632" y="4005064"/>
              <a:ext cx="720080" cy="7703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Elipsa 4"/>
            <p:cNvSpPr/>
            <p:nvPr/>
          </p:nvSpPr>
          <p:spPr>
            <a:xfrm>
              <a:off x="1403648" y="4149080"/>
              <a:ext cx="432048" cy="43204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" name="Přímá spojovací šipka 7"/>
          <p:cNvCxnSpPr/>
          <p:nvPr/>
        </p:nvCxnSpPr>
        <p:spPr>
          <a:xfrm>
            <a:off x="2339752" y="4365104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076056" y="4365104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6084168" y="4005064"/>
            <a:ext cx="2376264" cy="100811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3848" y="3933056"/>
            <a:ext cx="1512168" cy="108012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707904" y="4293096"/>
            <a:ext cx="432048" cy="43204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236296" y="4725144"/>
            <a:ext cx="864096" cy="21602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9795555">
            <a:off x="4139952" y="4149080"/>
            <a:ext cx="504056" cy="2160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2014295">
            <a:off x="4139952" y="4581128"/>
            <a:ext cx="504056" cy="2160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6720000">
            <a:off x="3345536" y="4150650"/>
            <a:ext cx="223596" cy="475511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228184" y="4149080"/>
            <a:ext cx="208823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52292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jádro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530120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centrální vakuola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585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vakuoly</a:t>
            </a:r>
            <a:endParaRPr lang="cs-CZ" sz="2400" b="1" dirty="0"/>
          </a:p>
        </p:txBody>
      </p:sp>
      <p:cxnSp>
        <p:nvCxnSpPr>
          <p:cNvPr id="25" name="Přímá spojovací šipka 24"/>
          <p:cNvCxnSpPr>
            <a:stCxn id="21" idx="0"/>
            <a:endCxn id="5" idx="4"/>
          </p:cNvCxnSpPr>
          <p:nvPr/>
        </p:nvCxnSpPr>
        <p:spPr>
          <a:xfrm flipV="1">
            <a:off x="1439652" y="4581128"/>
            <a:ext cx="18002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endCxn id="18" idx="6"/>
          </p:cNvCxnSpPr>
          <p:nvPr/>
        </p:nvCxnSpPr>
        <p:spPr>
          <a:xfrm flipH="1" flipV="1">
            <a:off x="3415453" y="4492063"/>
            <a:ext cx="148435" cy="102516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4139952" y="4725144"/>
            <a:ext cx="18002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6660232" y="4725144"/>
            <a:ext cx="18002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lačítko akce: Domů 23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576064" cy="62068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ROZLIŠOVACÍ (diferenciační)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Kvalitativní změny – stavební a funkční specializace v rámci pletiv</a:t>
            </a:r>
          </a:p>
          <a:p>
            <a:r>
              <a:rPr lang="cs-CZ" b="1" dirty="0" smtClean="0"/>
              <a:t>(např. tloustnutí a změny buněčné stěny)</a:t>
            </a:r>
            <a:endParaRPr lang="cs-CZ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1259632" y="4005064"/>
            <a:ext cx="720080" cy="770384"/>
            <a:chOff x="1259632" y="4005064"/>
            <a:chExt cx="720080" cy="770384"/>
          </a:xfrm>
        </p:grpSpPr>
        <p:sp>
          <p:nvSpPr>
            <p:cNvPr id="7" name="Obdélník 6"/>
            <p:cNvSpPr/>
            <p:nvPr/>
          </p:nvSpPr>
          <p:spPr>
            <a:xfrm>
              <a:off x="1259632" y="4005064"/>
              <a:ext cx="720080" cy="7703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1403648" y="4149080"/>
              <a:ext cx="432048" cy="43204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2" name="Přímá spojovací šipka 11"/>
          <p:cNvCxnSpPr/>
          <p:nvPr/>
        </p:nvCxnSpPr>
        <p:spPr>
          <a:xfrm>
            <a:off x="2339752" y="4365104"/>
            <a:ext cx="6480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4067944" y="3068960"/>
            <a:ext cx="22098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3851920" y="57332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364502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cévice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01317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meristém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2. Faktory růstu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a) vnější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SVĚTLO </a:t>
            </a:r>
            <a:r>
              <a:rPr lang="cs-CZ" b="1" dirty="0" smtClean="0"/>
              <a:t>– fotosyntéza – zdroj energie</a:t>
            </a:r>
          </a:p>
          <a:p>
            <a:pPr>
              <a:buNone/>
            </a:pPr>
            <a:r>
              <a:rPr lang="cs-CZ" b="1" dirty="0" smtClean="0"/>
              <a:t>		        -   brzdí prodlužovací růst</a:t>
            </a:r>
          </a:p>
          <a:p>
            <a:pPr>
              <a:buNone/>
            </a:pPr>
            <a:r>
              <a:rPr lang="cs-CZ" b="1" dirty="0" smtClean="0"/>
              <a:t>Rostliny rostoucí ve tmě - </a:t>
            </a:r>
            <a:r>
              <a:rPr lang="cs-CZ" b="1" dirty="0" smtClean="0">
                <a:solidFill>
                  <a:srgbClr val="C00000"/>
                </a:solidFill>
              </a:rPr>
              <a:t>etiolované: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     křehké (nemají mechanická pletiva)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    	protáhlé, malé listy (rychlý prodlužovací růst)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	světle žluté (bez chlorofylu)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B050"/>
                </a:solidFill>
              </a:rPr>
              <a:t>? Uveďte příklady, praktické využití</a:t>
            </a:r>
            <a:endParaRPr lang="cs-CZ" sz="48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klíčen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348755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klíčení206"/>
          <p:cNvPicPr>
            <a:picLocks noChangeAspect="1" noChangeArrowheads="1"/>
          </p:cNvPicPr>
          <p:nvPr/>
        </p:nvPicPr>
        <p:blipFill>
          <a:blip r:embed="rId3" cstate="print"/>
          <a:srcRect b="6046"/>
          <a:stretch>
            <a:fillRect/>
          </a:stretch>
        </p:blipFill>
        <p:spPr bwMode="auto">
          <a:xfrm>
            <a:off x="4133850" y="0"/>
            <a:ext cx="50101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491880" y="59492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Obr.28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Vysvětlete rozdílný vzhled rostlin hrachu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H:\Biologie\Přípravy 1.C\dum\P112096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-1542896" y="2298472"/>
            <a:ext cx="6525344" cy="236044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63888" y="1700808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Umíte vysvětlit rozdíl mezi dvěma výhonky chřestu?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3573016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Levý výhonek vyrostl na světle, obsahuje chlorofyl</a:t>
            </a:r>
          </a:p>
          <a:p>
            <a:r>
              <a:rPr lang="cs-CZ" sz="2400" b="1" dirty="0" smtClean="0"/>
              <a:t>Pravý výhonek rostl ve tmě, neobsahuje chlorofyl, je křehčí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63093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2226" name="Picture 2" descr="H:\Biologie\Přípravy 1.C\dum\P112097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4306425" cy="3229819"/>
          </a:xfrm>
          <a:prstGeom prst="rect">
            <a:avLst/>
          </a:prstGeom>
          <a:noFill/>
        </p:spPr>
      </p:pic>
      <p:pic>
        <p:nvPicPr>
          <p:cNvPr id="52227" name="Picture 3" descr="H:\Biologie\Přípravy 1.C\dum\P11209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960958"/>
            <a:ext cx="4896544" cy="36725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8064" y="692696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Za jakých podmínek vyklíčily brambory? Podle čeho lze na to usoudit? 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14908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Vyklíčily ve tmě, dlouhé, křehké a nezelené výhonky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5730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5298" name="Picture 2" descr="H:\CANON_SC\IMAGE\0001\SCN_014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4480"/>
            <a:ext cx="6336704" cy="63728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692696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Jaká je příčina rozdílu mezi dvěma rostlinami?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350100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rostla na světle</a:t>
            </a:r>
          </a:p>
          <a:p>
            <a:r>
              <a:rPr lang="cs-CZ" sz="2400" b="1" dirty="0" smtClean="0"/>
              <a:t>B vyrostla ve tmě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Význam pro rostlinu – rychle se dostat na světlo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Uveďte příklad!</a:t>
            </a:r>
          </a:p>
          <a:p>
            <a:endParaRPr lang="cs-CZ" b="1" dirty="0" smtClean="0"/>
          </a:p>
          <a:p>
            <a:r>
              <a:rPr lang="cs-CZ" b="1" dirty="0" smtClean="0"/>
              <a:t>Využití: rychlení (křehká zelenina, květiny)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TEPLOTA</a:t>
            </a:r>
          </a:p>
          <a:p>
            <a:r>
              <a:rPr lang="cs-CZ" b="1" dirty="0" smtClean="0"/>
              <a:t>Ovlivňuje intenzitu růstu</a:t>
            </a:r>
          </a:p>
          <a:p>
            <a:r>
              <a:rPr lang="cs-CZ" b="1" dirty="0" smtClean="0"/>
              <a:t>Každá rostlina má své optimum:</a:t>
            </a:r>
          </a:p>
          <a:p>
            <a:endParaRPr lang="cs-CZ" b="1" dirty="0"/>
          </a:p>
        </p:txBody>
      </p:sp>
      <p:pic>
        <p:nvPicPr>
          <p:cNvPr id="2050" name="Picture 2" descr="H:\CANON_SC\IMAGE\0001\SCN_0142.jpg"/>
          <p:cNvPicPr>
            <a:picLocks noChangeAspect="1" noChangeArrowheads="1"/>
          </p:cNvPicPr>
          <p:nvPr/>
        </p:nvPicPr>
        <p:blipFill>
          <a:blip r:embed="rId2" cstate="print"/>
          <a:srcRect l="3329" t="8318"/>
          <a:stretch>
            <a:fillRect/>
          </a:stretch>
        </p:blipFill>
        <p:spPr bwMode="auto">
          <a:xfrm rot="-60000">
            <a:off x="273910" y="2916344"/>
            <a:ext cx="8157483" cy="353641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71600" y="59492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3" descr="H:\CANON_SC\IMAGE\0001\SCN_01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1052" y="332656"/>
            <a:ext cx="7393356" cy="57606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6093296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vlčí bob, 2. kukuřice, 3. okurka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Uveďte příklady rostlin chladnomilných a teplomilných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0418" name="Picture 2" descr="H:\Biologie\Přípravy 1.C\dum\P11203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2952328" cy="3936312"/>
          </a:xfrm>
          <a:prstGeom prst="rect">
            <a:avLst/>
          </a:prstGeom>
          <a:noFill/>
        </p:spPr>
      </p:pic>
      <p:pic>
        <p:nvPicPr>
          <p:cNvPr id="60420" name="Picture 4" descr="okurka nakladač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628800"/>
            <a:ext cx="3771516" cy="44681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VODA</a:t>
            </a:r>
          </a:p>
          <a:p>
            <a:r>
              <a:rPr lang="cs-CZ" b="1" dirty="0" smtClean="0"/>
              <a:t>Zárodečná a prodlužovací růstová fáze</a:t>
            </a:r>
          </a:p>
          <a:p>
            <a:r>
              <a:rPr lang="cs-CZ" b="1" dirty="0" smtClean="0"/>
              <a:t>Příjem a vedení minerálních živin</a:t>
            </a:r>
          </a:p>
          <a:p>
            <a:r>
              <a:rPr lang="cs-CZ" b="1" dirty="0" smtClean="0"/>
              <a:t>(nedostatek dusíku – zakrnělé rostliny</a:t>
            </a:r>
          </a:p>
          <a:p>
            <a:r>
              <a:rPr lang="cs-CZ" b="1" dirty="0" smtClean="0"/>
              <a:t>mikroelementy – fyziologické choroby)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b) vnitřní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FYTOHORMONY </a:t>
            </a:r>
            <a:r>
              <a:rPr lang="cs-CZ" b="1" dirty="0" smtClean="0"/>
              <a:t>(rostlinné hormony)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organické sloučeniny, které jsou syntetizovány v některých pletivech a jsou rozváděny do celého těla rostliny. Působí různě na různé orgány.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a) Povzbuzení prodlužovacího růstu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AUXINY 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- ve vrcholových meristémech</a:t>
            </a:r>
          </a:p>
          <a:p>
            <a:r>
              <a:rPr lang="cs-CZ" b="1" dirty="0" smtClean="0"/>
              <a:t> - prodlužovací růst, tvorba adventivních       kořenů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Kyselina </a:t>
            </a:r>
            <a:r>
              <a:rPr lang="el-GR" b="1" dirty="0" smtClean="0">
                <a:solidFill>
                  <a:srgbClr val="C00000"/>
                </a:solidFill>
              </a:rPr>
              <a:t>β</a:t>
            </a:r>
            <a:r>
              <a:rPr lang="cs-CZ" b="1" dirty="0" smtClean="0">
                <a:solidFill>
                  <a:srgbClr val="C00000"/>
                </a:solidFill>
              </a:rPr>
              <a:t>-</a:t>
            </a:r>
            <a:r>
              <a:rPr lang="cs-CZ" b="1" dirty="0" err="1" smtClean="0">
                <a:solidFill>
                  <a:srgbClr val="C00000"/>
                </a:solidFill>
              </a:rPr>
              <a:t>indolyloctová</a:t>
            </a:r>
            <a:r>
              <a:rPr lang="cs-CZ" b="1" dirty="0" smtClean="0">
                <a:solidFill>
                  <a:srgbClr val="C00000"/>
                </a:solidFill>
              </a:rPr>
              <a:t> (IAA) </a:t>
            </a:r>
            <a:endParaRPr lang="cs-CZ" b="1" dirty="0" smtClean="0"/>
          </a:p>
          <a:p>
            <a:r>
              <a:rPr lang="cs-CZ" b="1" dirty="0" smtClean="0"/>
              <a:t>využití – biostimulátory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 čemu byste takový přípravek použili?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GIBERELINY (GA)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mladé kořeny, klíčící semena, nejvyšší     pupeny, mladé listy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urychlují růst orgánů (prodlužování lodyhy)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přerušují období klidu u semen, hlíz, cibulí</a:t>
            </a:r>
            <a:endParaRPr lang="cs-CZ" b="1" dirty="0"/>
          </a:p>
        </p:txBody>
      </p:sp>
      <p:pic>
        <p:nvPicPr>
          <p:cNvPr id="22529" name="Picture 1" descr="H:\Biologie\Přípravy 1.C\dum\P1120509.JPG"/>
          <p:cNvPicPr>
            <a:picLocks noChangeAspect="1" noChangeArrowheads="1"/>
          </p:cNvPicPr>
          <p:nvPr/>
        </p:nvPicPr>
        <p:blipFill>
          <a:blip r:embed="rId2" cstate="print"/>
          <a:srcRect t="23304" b="24909"/>
          <a:stretch>
            <a:fillRect/>
          </a:stretch>
        </p:blipFill>
        <p:spPr bwMode="auto">
          <a:xfrm>
            <a:off x="4680520" y="2708920"/>
            <a:ext cx="3707904" cy="14401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38610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CYTOKININY</a:t>
            </a:r>
          </a:p>
          <a:p>
            <a:r>
              <a:rPr lang="cs-CZ" b="1" dirty="0" smtClean="0"/>
              <a:t>- v kořenech, vrcholy</a:t>
            </a:r>
          </a:p>
          <a:p>
            <a:r>
              <a:rPr lang="cs-CZ" b="1" dirty="0" smtClean="0"/>
              <a:t>- urychlují dělivý růst</a:t>
            </a:r>
          </a:p>
          <a:p>
            <a:r>
              <a:rPr lang="cs-CZ" b="1" dirty="0" smtClean="0"/>
              <a:t>- zpomalují stárnutí listů</a:t>
            </a:r>
          </a:p>
          <a:p>
            <a:r>
              <a:rPr lang="cs-CZ" b="1" dirty="0" smtClean="0"/>
              <a:t>- stimulují klíčení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b) Brzdí růstové pochody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KYSELINA ABSCISOVÁ (ABA)</a:t>
            </a:r>
          </a:p>
          <a:p>
            <a:r>
              <a:rPr lang="cs-CZ" b="1" dirty="0" smtClean="0"/>
              <a:t>- dospělé listy, semena, plody</a:t>
            </a:r>
          </a:p>
          <a:p>
            <a:r>
              <a:rPr lang="cs-CZ" b="1" dirty="0" smtClean="0"/>
              <a:t>- navozují odpočinek (DORMANCI)</a:t>
            </a:r>
          </a:p>
          <a:p>
            <a:r>
              <a:rPr lang="cs-CZ" b="1" dirty="0" smtClean="0"/>
              <a:t>- urychlují opad listů a plodů</a:t>
            </a:r>
          </a:p>
          <a:p>
            <a:r>
              <a:rPr lang="cs-CZ" b="1" dirty="0" smtClean="0"/>
              <a:t>- zavírání průduchů při vodním deficitu</a:t>
            </a:r>
          </a:p>
        </p:txBody>
      </p:sp>
      <p:pic>
        <p:nvPicPr>
          <p:cNvPr id="20481" name="Picture 1" descr="C:\Users\uživatel\Pictures\listopad 2011\P10705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6664" y="4437112"/>
            <a:ext cx="3059832" cy="22948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ETHYLEN</a:t>
            </a:r>
          </a:p>
          <a:p>
            <a:r>
              <a:rPr lang="cs-CZ" b="1" dirty="0" smtClean="0"/>
              <a:t>dozrávání plodů (banány)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9394" name="Picture 2" descr="D:\DCIM\112_PANA\P11209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736180"/>
            <a:ext cx="5148064" cy="38611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skolakov3a.sweb.cz/PRVOUKA/rostliny2/rostlina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4455" r="12848"/>
          <a:stretch>
            <a:fillRect/>
          </a:stretch>
        </p:blipFill>
        <p:spPr bwMode="auto">
          <a:xfrm>
            <a:off x="2771800" y="116632"/>
            <a:ext cx="3240360" cy="65900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260648"/>
            <a:ext cx="3384376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Gibereliny iniciují kvetení</a:t>
            </a:r>
          </a:p>
          <a:p>
            <a:r>
              <a:rPr lang="cs-CZ" sz="2400" dirty="0" smtClean="0"/>
              <a:t>rostliny, urychlují stárnutí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72672" y="2285256"/>
            <a:ext cx="108012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131148"/>
            <a:ext cx="3456384" cy="193899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Auxin podporuje prodlužovací růst rostliny, tvorbu adventivních kořenů, brzdí vývoj postranních pupenů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653136"/>
            <a:ext cx="3635896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Cytokininy oddalují stárnutí a kvetení rostliny, podporují</a:t>
            </a:r>
          </a:p>
          <a:p>
            <a:r>
              <a:rPr lang="cs-CZ" sz="2400" dirty="0" smtClean="0"/>
              <a:t>vegetativní růst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2093947"/>
            <a:ext cx="2520280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Kyselina </a:t>
            </a:r>
            <a:r>
              <a:rPr lang="cs-CZ" sz="2400" dirty="0" err="1" smtClean="0"/>
              <a:t>abscisová</a:t>
            </a:r>
            <a:r>
              <a:rPr lang="cs-CZ" sz="2400" dirty="0" smtClean="0"/>
              <a:t> – opadávání plodů a listů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020759"/>
            <a:ext cx="3024336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Ethylen</a:t>
            </a:r>
            <a:r>
              <a:rPr lang="cs-CZ" sz="2400" dirty="0" smtClean="0"/>
              <a:t> signalizuje stárnutí, podílí se na zrání plodů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911551"/>
            <a:ext cx="3456384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Auxin řídí větvení kořenů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3789040"/>
            <a:ext cx="1979712" cy="461665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místo vzniku hormonů a směr jejich vedení rostlinou</a:t>
            </a:r>
            <a:endParaRPr lang="cs-CZ" dirty="0"/>
          </a:p>
        </p:txBody>
      </p:sp>
      <p:pic>
        <p:nvPicPr>
          <p:cNvPr id="1026" name="Picture 2" descr="H:\CANON_SC\IMAGE\0001\SCN_014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08230"/>
            <a:ext cx="4738723" cy="544977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83968" y="1700808"/>
            <a:ext cx="4860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IAA  - kyselina </a:t>
            </a:r>
            <a:r>
              <a:rPr lang="el-GR" sz="2800" b="1" dirty="0" smtClean="0">
                <a:solidFill>
                  <a:srgbClr val="C00000"/>
                </a:solidFill>
              </a:rPr>
              <a:t>β</a:t>
            </a:r>
            <a:r>
              <a:rPr lang="cs-CZ" sz="2800" b="1" dirty="0" smtClean="0">
                <a:solidFill>
                  <a:srgbClr val="C00000"/>
                </a:solidFill>
              </a:rPr>
              <a:t>-</a:t>
            </a:r>
            <a:r>
              <a:rPr lang="cs-CZ" sz="2800" b="1" dirty="0" err="1" smtClean="0">
                <a:solidFill>
                  <a:srgbClr val="C00000"/>
                </a:solidFill>
              </a:rPr>
              <a:t>indolyloctová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GA – gibereliny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ABA – kyselina </a:t>
            </a:r>
            <a:r>
              <a:rPr lang="cs-CZ" sz="2800" b="1" dirty="0" err="1" smtClean="0">
                <a:solidFill>
                  <a:srgbClr val="C00000"/>
                </a:solidFill>
              </a:rPr>
              <a:t>abscisová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K - cytokininy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268760"/>
            <a:ext cx="7920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IAA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5877272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3717032"/>
            <a:ext cx="64807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GA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077072"/>
            <a:ext cx="7920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ABA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2492896"/>
            <a:ext cx="64807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GA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6396335"/>
            <a:ext cx="7920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ABA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3. PERIODICITA RŮSTU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Růst kolísá v závislosti na změně vnějších podmínek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Změny periodické</a:t>
            </a:r>
            <a:r>
              <a:rPr lang="cs-CZ" b="1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denní periodicita (v noci rychlejší růst)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roční periodicita růstu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vegetační období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období vegetačního klidu = </a:t>
            </a:r>
            <a:r>
              <a:rPr lang="cs-CZ" b="1" dirty="0" smtClean="0">
                <a:solidFill>
                  <a:srgbClr val="C00000"/>
                </a:solidFill>
              </a:rPr>
              <a:t>DORMANCE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b="1" dirty="0" smtClean="0"/>
              <a:t>				nízké teploty, období sucha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Uveďte periodické změny v životě konkrétní rostliny během roku.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113_PANA\Přípravy 1.C\dum\fotky\fotky zpočítače\P412097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4624"/>
            <a:ext cx="3491880" cy="2331806"/>
          </a:xfrm>
          <a:prstGeom prst="rect">
            <a:avLst/>
          </a:prstGeom>
          <a:noFill/>
        </p:spPr>
      </p:pic>
      <p:pic>
        <p:nvPicPr>
          <p:cNvPr id="2051" name="Picture 3" descr="D:\113_PANA\Přípravy 1.C\dum\fotky\fotky zpočítače\P41209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21254"/>
            <a:ext cx="3478808" cy="2443650"/>
          </a:xfrm>
          <a:prstGeom prst="rect">
            <a:avLst/>
          </a:prstGeom>
          <a:noFill/>
        </p:spPr>
      </p:pic>
      <p:pic>
        <p:nvPicPr>
          <p:cNvPr id="2052" name="Picture 4" descr="D:\113_PANA\Přípravy 1.C\dum\fotky\fotky zpočítače\P412097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344" y="2446664"/>
            <a:ext cx="4038600" cy="2350488"/>
          </a:xfrm>
          <a:prstGeom prst="rect">
            <a:avLst/>
          </a:prstGeom>
          <a:noFill/>
        </p:spPr>
      </p:pic>
      <p:pic>
        <p:nvPicPr>
          <p:cNvPr id="2053" name="Picture 5" descr="D:\113_PANA\Přípravy 1.C\dum\fotky\fotky zpočítače\P412097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15608" y="2492896"/>
            <a:ext cx="3528392" cy="2646294"/>
          </a:xfrm>
          <a:prstGeom prst="rect">
            <a:avLst/>
          </a:prstGeom>
          <a:noFill/>
        </p:spPr>
      </p:pic>
      <p:pic>
        <p:nvPicPr>
          <p:cNvPr id="2054" name="Picture 6" descr="D:\113_PANA\Přípravy 1.C\dum\fotky\fotky zpočítače\P412097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4149080"/>
            <a:ext cx="3528392" cy="264629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508518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Vývoj pupene javoru klenu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61653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30, a-e </a:t>
            </a:r>
            <a:endParaRPr lang="cs-CZ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4. </a:t>
            </a:r>
            <a:r>
              <a:rPr lang="cs-CZ" b="1" dirty="0" smtClean="0">
                <a:solidFill>
                  <a:srgbClr val="C00000"/>
                </a:solidFill>
              </a:rPr>
              <a:t>CELISTVOST ROSTLINNÉHO TĚLA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RŮSTOVÉ KORELACE</a:t>
            </a:r>
          </a:p>
          <a:p>
            <a:r>
              <a:rPr lang="cs-CZ" b="1" dirty="0" smtClean="0"/>
              <a:t>= vzájemné ovlivňování orgánů během růstu a vývoje rostliny – působení fytohormonů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Apikální dominance </a:t>
            </a:r>
            <a:r>
              <a:rPr lang="cs-CZ" b="1" dirty="0" smtClean="0"/>
              <a:t>(apex = vrchol)</a:t>
            </a:r>
          </a:p>
          <a:p>
            <a:r>
              <a:rPr lang="cs-CZ" b="1" dirty="0" smtClean="0"/>
              <a:t>= hlavní vzrostný vrchol stonku brání růstu úžlabních pupenů </a:t>
            </a:r>
          </a:p>
          <a:p>
            <a:r>
              <a:rPr lang="cs-CZ" b="1" dirty="0" smtClean="0"/>
              <a:t>Odstranění vzrostného vrcholu vede k růstu úžlabních pupenů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Praktické využití:</a:t>
            </a:r>
          </a:p>
          <a:p>
            <a:r>
              <a:rPr lang="cs-CZ" b="1" dirty="0" smtClean="0"/>
              <a:t>- řez ovocných dřevin</a:t>
            </a:r>
          </a:p>
          <a:p>
            <a:r>
              <a:rPr lang="cs-CZ" b="1" dirty="0" smtClean="0"/>
              <a:t>- živé ploty (větvení)</a:t>
            </a:r>
          </a:p>
          <a:p>
            <a:r>
              <a:rPr lang="cs-CZ" b="1" dirty="0" smtClean="0"/>
              <a:t>- zaštipování kořene při přesazování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Habr obecný – řez (porušení apikální dominance, větvení)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okrasné keř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7142768" cy="47525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 </a:t>
            </a:r>
            <a:endParaRPr lang="cs-CZ" dirty="0"/>
          </a:p>
        </p:txBody>
      </p:sp>
      <p:pic>
        <p:nvPicPr>
          <p:cNvPr id="6" name="Picture 3" descr="C:\Users\uživatel\Pictures\větve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28800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652120" y="20608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3490" name="Picture 2" descr="http://plotyzive.cz/files/zive-ploty-0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96" y="620688"/>
            <a:ext cx="9032958" cy="53285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148064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Korelace mezi kořenovou soustavou a prýtem</a:t>
            </a:r>
          </a:p>
          <a:p>
            <a:r>
              <a:rPr lang="cs-CZ" b="1" dirty="0" smtClean="0"/>
              <a:t>- při přesazování dřevin (řez koruny)</a:t>
            </a:r>
          </a:p>
          <a:p>
            <a:r>
              <a:rPr lang="cs-CZ" b="1" dirty="0" smtClean="0"/>
              <a:t>- radikální řez koruny – velké listy</a:t>
            </a:r>
            <a:endParaRPr lang="cs-CZ" b="1" dirty="0"/>
          </a:p>
        </p:txBody>
      </p:sp>
      <p:pic>
        <p:nvPicPr>
          <p:cNvPr id="4" name="Picture 2" descr="H:\CANON_SC\IMAGE\0001\SCN_01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0796" y="1988840"/>
            <a:ext cx="6813652" cy="45365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165304"/>
            <a:ext cx="16299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(lípa velkolistá)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Vliv odstranění vzrostného vrcholu a dělohy</a:t>
            </a:r>
          </a:p>
        </p:txBody>
      </p:sp>
      <p:pic>
        <p:nvPicPr>
          <p:cNvPr id="28675" name="Picture 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 t="6996"/>
          <a:stretch>
            <a:fillRect/>
          </a:stretch>
        </p:blipFill>
        <p:spPr>
          <a:xfrm>
            <a:off x="467544" y="1556792"/>
            <a:ext cx="8229600" cy="4209331"/>
          </a:xfrm>
        </p:spPr>
      </p:pic>
      <p:sp>
        <p:nvSpPr>
          <p:cNvPr id="4" name="TextovéPole 3"/>
          <p:cNvSpPr txBox="1"/>
          <p:nvPr/>
        </p:nvSpPr>
        <p:spPr>
          <a:xfrm>
            <a:off x="1115616" y="58772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Obr.29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4848" y="775245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REGENERACE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nahrazení poškozených, opotřebovaných, ztracených částí těla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způsob obrany rostlin (nemohou</a:t>
            </a:r>
          </a:p>
          <a:p>
            <a:pPr>
              <a:buNone/>
            </a:pPr>
            <a:r>
              <a:rPr lang="cs-CZ" b="1" dirty="0" smtClean="0"/>
              <a:t>	 se pohybovat)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vegetativní rozmnožování</a:t>
            </a:r>
          </a:p>
          <a:p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15362" name="Picture 2" descr="H:\CANON_SC\IMAGE\0001\SCN_01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7333" y="1844824"/>
            <a:ext cx="2189163" cy="491648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96136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113_PANA\Přípravy 1.C\dum\fotky\P1120994.JPG"/>
          <p:cNvPicPr>
            <a:picLocks noChangeAspect="1" noChangeArrowheads="1"/>
          </p:cNvPicPr>
          <p:nvPr/>
        </p:nvPicPr>
        <p:blipFill>
          <a:blip r:embed="rId2" cstate="print"/>
          <a:srcRect l="16401" r="24748"/>
          <a:stretch>
            <a:fillRect/>
          </a:stretch>
        </p:blipFill>
        <p:spPr bwMode="auto">
          <a:xfrm>
            <a:off x="34249" y="1412776"/>
            <a:ext cx="3107571" cy="39604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05" name="Picture 5" descr="H:\Biologie\Přípravy 1.C\dum\P11209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9" y="2422549"/>
            <a:ext cx="4896543" cy="381476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851920" y="404664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Hojivé pletivo KALUS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11752" y="1556792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Adventivní kořeny  (IAA)</a:t>
            </a:r>
            <a:endParaRPr lang="cs-CZ" sz="2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1475656" y="1268760"/>
            <a:ext cx="2448272" cy="13681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1"/>
          <p:cNvSpPr txBox="1">
            <a:spLocks noGrp="1"/>
          </p:cNvSpPr>
          <p:nvPr>
            <p:ph idx="1"/>
          </p:nvPr>
        </p:nvSpPr>
        <p:spPr>
          <a:xfrm>
            <a:off x="395536" y="16288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3732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   obnova sítkovic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   druhotné krycí pletivo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   poškození dřevin – dediferenciace na řezu dělení buněk: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                         </a:t>
            </a:r>
            <a:r>
              <a:rPr lang="cs-CZ" b="1" dirty="0" err="1" smtClean="0"/>
              <a:t>felogén</a:t>
            </a:r>
            <a:r>
              <a:rPr lang="cs-CZ" b="1" dirty="0" smtClean="0"/>
              <a:t> – vrstva korku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			 neorganizované dělení, vzniká      			 hojivé pletivo </a:t>
            </a:r>
            <a:r>
              <a:rPr lang="cs-CZ" b="1" dirty="0" smtClean="0">
                <a:solidFill>
                  <a:srgbClr val="C00000"/>
                </a:solidFill>
              </a:rPr>
              <a:t>kalus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Využití:     řízkování    </a:t>
            </a:r>
            <a:r>
              <a:rPr lang="cs-CZ" b="1" dirty="0" smtClean="0">
                <a:solidFill>
                  <a:schemeClr val="accent1"/>
                </a:solidFill>
              </a:rPr>
              <a:t>Uveďte příklad!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POLARITA</a:t>
            </a:r>
          </a:p>
          <a:p>
            <a:r>
              <a:rPr lang="cs-CZ" b="1" dirty="0" smtClean="0"/>
              <a:t>Orgány si zachovávají svoji polaritu: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Apikální pól: </a:t>
            </a:r>
            <a:r>
              <a:rPr lang="cs-CZ" b="1" dirty="0" smtClean="0"/>
              <a:t>vyšší koncentrace auxinu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listy, postranní větve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Bazální pól: </a:t>
            </a:r>
            <a:r>
              <a:rPr lang="cs-CZ" b="1" dirty="0" smtClean="0"/>
              <a:t>nižší koncentrace auxinu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adventivní kořeny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				Větvičky vrby - polarita</a:t>
            </a:r>
            <a:endParaRPr lang="cs-CZ" sz="3200" b="1" dirty="0"/>
          </a:p>
        </p:txBody>
      </p:sp>
      <p:pic>
        <p:nvPicPr>
          <p:cNvPr id="54274" name="Picture 2" descr="H:\CANON_SC\IMAGE\0001\SCN_014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30868"/>
            <a:ext cx="4032448" cy="5866484"/>
          </a:xfrm>
          <a:prstGeom prst="rect">
            <a:avLst/>
          </a:prstGeom>
          <a:noFill/>
        </p:spPr>
      </p:pic>
      <p:pic>
        <p:nvPicPr>
          <p:cNvPr id="54275" name="Picture 3" descr="H:\CANON_SC\IMAGE\0001\SCN_01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958" y="1340768"/>
            <a:ext cx="3829992" cy="52565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03848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247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			Polarita a vysoká schopnost</a:t>
            </a:r>
            <a:br>
              <a:rPr lang="cs-CZ" sz="3200" b="1" dirty="0" smtClean="0"/>
            </a:br>
            <a:r>
              <a:rPr lang="cs-CZ" sz="3200" b="1" dirty="0" smtClean="0"/>
              <a:t>		       regenerace  - pampeliška</a:t>
            </a:r>
            <a:br>
              <a:rPr lang="cs-CZ" sz="3200" b="1" dirty="0" smtClean="0"/>
            </a:br>
            <a:r>
              <a:rPr lang="cs-CZ" sz="3200" b="1" dirty="0" smtClean="0"/>
              <a:t>lékařská</a:t>
            </a:r>
            <a:endParaRPr lang="cs-CZ" sz="3200" b="1" dirty="0"/>
          </a:p>
        </p:txBody>
      </p:sp>
      <p:pic>
        <p:nvPicPr>
          <p:cNvPr id="57346" name="Picture 2" descr="H:\CANON_SC\IMAGE\0001\SCN_0140 - Kopi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2424581" cy="67416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79912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22  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2411760" y="3717032"/>
            <a:ext cx="1656184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2555776" y="4797152"/>
            <a:ext cx="1440160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139952" y="357301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450912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50912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bazální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3573016"/>
            <a:ext cx="1207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apikální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256490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Pojmenujte označené póly :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Roubování</a:t>
            </a:r>
          </a:p>
          <a:p>
            <a:endParaRPr lang="cs-CZ" dirty="0"/>
          </a:p>
        </p:txBody>
      </p:sp>
      <p:pic>
        <p:nvPicPr>
          <p:cNvPr id="53251" name="Picture 3" descr="H:\CANON_SC\IMAGE\0001\SCN_0147.jpg"/>
          <p:cNvPicPr>
            <a:picLocks noChangeAspect="1" noChangeArrowheads="1"/>
          </p:cNvPicPr>
          <p:nvPr/>
        </p:nvPicPr>
        <p:blipFill>
          <a:blip r:embed="rId2" cstate="print"/>
          <a:srcRect t="45424"/>
          <a:stretch>
            <a:fillRect/>
          </a:stretch>
        </p:blipFill>
        <p:spPr bwMode="auto">
          <a:xfrm>
            <a:off x="3779912" y="1513046"/>
            <a:ext cx="4968552" cy="436422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1412776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Jaký je význam roubování? Vyhledejte jiné způsoby roubování! Která vlastnost se zde musí respektovat? Kdy se roub neujme?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811012"/>
            <a:ext cx="32403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Podnož  je odolná a roub má chutné plody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Očkování růží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Polarita – pokud se roub přiloží obráceně, neujme se: bazální pól roubu na apikální pól podnože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23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Explantátové</a:t>
            </a:r>
            <a:r>
              <a:rPr lang="cs-CZ" b="1" dirty="0" smtClean="0">
                <a:solidFill>
                  <a:srgbClr val="C00000"/>
                </a:solidFill>
              </a:rPr>
              <a:t> kultury (tkáňové)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2290" name="Picture 2" descr="http://mail.vukoz.cz/__C1256D3B006880D8.nsf/$pid/VUKITF16ANBI/$FILE/in-vitro-kultury-l%C3%BDkovce-v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7655" y="1842705"/>
            <a:ext cx="7088313" cy="475464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7728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lýkovec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Tkáňové kultury						 </a:t>
            </a:r>
            <a:endParaRPr lang="cs-CZ" sz="2800" b="1" dirty="0"/>
          </a:p>
        </p:txBody>
      </p:sp>
      <p:pic>
        <p:nvPicPr>
          <p:cNvPr id="56322" name="Picture 2" descr="H:\CANON_SC\IMAGE\0001\SCN_0147 - Kopi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32656"/>
            <a:ext cx="5256584" cy="59570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844824"/>
            <a:ext cx="36004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 – odběr </a:t>
            </a:r>
            <a:r>
              <a:rPr lang="cs-CZ" sz="2400" b="1" dirty="0" err="1" smtClean="0"/>
              <a:t>explantátu</a:t>
            </a:r>
            <a:endParaRPr lang="cs-CZ" sz="2400" b="1" dirty="0" smtClean="0"/>
          </a:p>
          <a:p>
            <a:r>
              <a:rPr lang="cs-CZ" sz="2400" b="1" dirty="0" smtClean="0"/>
              <a:t>2 – množení buněk              (auxiny, cytokininy)</a:t>
            </a:r>
          </a:p>
          <a:p>
            <a:r>
              <a:rPr lang="cs-CZ" sz="2400" b="1" dirty="0" smtClean="0"/>
              <a:t>3 – navození </a:t>
            </a:r>
            <a:r>
              <a:rPr lang="cs-CZ" sz="2400" b="1" dirty="0" err="1" smtClean="0"/>
              <a:t>zakořenování</a:t>
            </a:r>
            <a:endParaRPr lang="cs-CZ" sz="2400" b="1" dirty="0" smtClean="0"/>
          </a:p>
          <a:p>
            <a:r>
              <a:rPr lang="cs-CZ" sz="2400" b="1" dirty="0" smtClean="0"/>
              <a:t>4 – přenos do půdy</a:t>
            </a:r>
          </a:p>
          <a:p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 1: VINTER, Vladimír. </a:t>
            </a:r>
            <a:r>
              <a:rPr lang="cs-CZ" sz="1800" i="1" dirty="0" smtClean="0"/>
              <a:t>http://www.botanika.</a:t>
            </a:r>
            <a:r>
              <a:rPr lang="cs-CZ" sz="1800" i="1" dirty="0" err="1" smtClean="0"/>
              <a:t>upol.cz</a:t>
            </a:r>
            <a:r>
              <a:rPr lang="cs-CZ" sz="1800" i="1" dirty="0" smtClean="0"/>
              <a:t>/atlasy/anatomie/index.</a:t>
            </a:r>
            <a:r>
              <a:rPr lang="cs-CZ" sz="1800" i="1" dirty="0" err="1" smtClean="0"/>
              <a:t>html</a:t>
            </a:r>
            <a:r>
              <a:rPr lang="cs-CZ" sz="1800" dirty="0" smtClean="0"/>
              <a:t> [online]. [cit. 17.2.2013]. Dostupný na WWW: </a:t>
            </a:r>
            <a:r>
              <a:rPr lang="cs-CZ" sz="1800" dirty="0" smtClean="0">
                <a:hlinkClick r:id="rId2"/>
              </a:rPr>
              <a:t>http://www.botanika.</a:t>
            </a:r>
            <a:r>
              <a:rPr lang="cs-CZ" sz="1800" dirty="0" err="1" smtClean="0">
                <a:hlinkClick r:id="rId2"/>
              </a:rPr>
              <a:t>upol.cz</a:t>
            </a:r>
            <a:r>
              <a:rPr lang="cs-CZ" sz="1800" dirty="0" smtClean="0">
                <a:hlinkClick r:id="rId2"/>
              </a:rPr>
              <a:t>/atlasy/anatomie/index.</a:t>
            </a:r>
            <a:r>
              <a:rPr lang="cs-CZ" sz="1800" dirty="0" err="1" smtClean="0">
                <a:hlinkClick r:id="rId2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Obr. 9: NEZNÁMÝ. </a:t>
            </a:r>
            <a:r>
              <a:rPr lang="cs-CZ" sz="1800" i="1" dirty="0" smtClean="0"/>
              <a:t>/</a:t>
            </a:r>
            <a:r>
              <a:rPr lang="cs-CZ" sz="1800" i="1" dirty="0" err="1" smtClean="0"/>
              <a:t>ozahrade.webnode.cz</a:t>
            </a:r>
            <a:r>
              <a:rPr lang="cs-CZ" sz="1800" dirty="0" smtClean="0"/>
              <a:t> [online]. [cit. 7.5.2013]. Dostupný na WWW: </a:t>
            </a:r>
            <a:r>
              <a:rPr lang="cs-CZ" sz="1800" dirty="0" smtClean="0">
                <a:hlinkClick r:id="rId3"/>
              </a:rPr>
              <a:t>http://files.ozahrade.webnode.cz/system_preview_detail_200000092-1a9381b75d/nakladačka.jpg</a:t>
            </a:r>
            <a:endParaRPr lang="cs-CZ" sz="1800" dirty="0" smtClean="0"/>
          </a:p>
          <a:p>
            <a:r>
              <a:rPr lang="cs-CZ" sz="1800" dirty="0" smtClean="0"/>
              <a:t>Obr. 13: NEZNÁMÝ. </a:t>
            </a:r>
            <a:r>
              <a:rPr lang="cs-CZ" sz="1800" i="1" dirty="0" smtClean="0"/>
              <a:t>/skolakov3a.sweb.cz/</a:t>
            </a:r>
            <a:r>
              <a:rPr lang="cs-CZ" sz="1800" dirty="0" smtClean="0"/>
              <a:t> [online]. [cit. 7.5.2013]. Dostupný na WWW: </a:t>
            </a:r>
            <a:r>
              <a:rPr lang="cs-CZ" sz="1800" dirty="0" smtClean="0">
                <a:hlinkClick r:id="rId4"/>
              </a:rPr>
              <a:t>http://skolakov3a.sweb.cz/PRVOUKA/rostliny2/rostlina.</a:t>
            </a:r>
            <a:r>
              <a:rPr lang="cs-CZ" sz="1800" dirty="0" err="1" smtClean="0">
                <a:hlinkClick r:id="rId4"/>
              </a:rPr>
              <a:t>gif</a:t>
            </a:r>
            <a:endParaRPr lang="cs-CZ" sz="1800" dirty="0" smtClean="0"/>
          </a:p>
          <a:p>
            <a:r>
              <a:rPr lang="cs-CZ" sz="1800" dirty="0" smtClean="0"/>
              <a:t>Obr. 15:  BUCHAROVÁ, Jana. </a:t>
            </a:r>
            <a:r>
              <a:rPr lang="cs-CZ" sz="1800" i="1" dirty="0" smtClean="0"/>
              <a:t>www.</a:t>
            </a:r>
            <a:r>
              <a:rPr lang="cs-CZ" sz="1800" i="1" dirty="0" err="1" smtClean="0"/>
              <a:t>ireceptar.cz</a:t>
            </a:r>
            <a:r>
              <a:rPr lang="cs-CZ" sz="1800" dirty="0" smtClean="0"/>
              <a:t> [online]. [cit. 7.5.2013]. Dostupný na WWW: 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ireceptar.cz</a:t>
            </a:r>
            <a:r>
              <a:rPr lang="cs-CZ" sz="1800" dirty="0" smtClean="0">
                <a:hlinkClick r:id="rId5"/>
              </a:rPr>
              <a:t>/res/data/095/011671.jpg</a:t>
            </a:r>
            <a:endParaRPr lang="cs-CZ" sz="1800" dirty="0" smtClean="0"/>
          </a:p>
          <a:p>
            <a:r>
              <a:rPr lang="cs-CZ" sz="1800" dirty="0" smtClean="0"/>
              <a:t>Obr. 24: RNDR. VEJSADOVÁ, CSC.;, Hana; ING. ŠEDIVÁ, Jana. </a:t>
            </a:r>
            <a:r>
              <a:rPr lang="cs-CZ" sz="1800" i="1" dirty="0" smtClean="0"/>
              <a:t>mail.</a:t>
            </a:r>
            <a:r>
              <a:rPr lang="cs-CZ" sz="1800" i="1" dirty="0" err="1" smtClean="0"/>
              <a:t>vukoz.cz</a:t>
            </a:r>
            <a:r>
              <a:rPr lang="cs-CZ" sz="1800" dirty="0" smtClean="0"/>
              <a:t> [online]. [cit. 7.5.2013]. Dostupný na WWW: </a:t>
            </a:r>
            <a:r>
              <a:rPr lang="cs-CZ" sz="1800" dirty="0" smtClean="0">
                <a:hlinkClick r:id="rId6"/>
              </a:rPr>
              <a:t>http://mail.</a:t>
            </a:r>
            <a:r>
              <a:rPr lang="cs-CZ" sz="1800" dirty="0" err="1" smtClean="0">
                <a:hlinkClick r:id="rId6"/>
              </a:rPr>
              <a:t>vukoz.cz</a:t>
            </a:r>
            <a:r>
              <a:rPr lang="cs-CZ" sz="1800" dirty="0" smtClean="0">
                <a:hlinkClick r:id="rId6"/>
              </a:rPr>
              <a:t>/__C1256D3B006880D8.nsf/$</a:t>
            </a:r>
            <a:r>
              <a:rPr lang="cs-CZ" sz="1800" dirty="0" err="1" smtClean="0">
                <a:hlinkClick r:id="rId6"/>
              </a:rPr>
              <a:t>pid</a:t>
            </a:r>
            <a:r>
              <a:rPr lang="cs-CZ" sz="1800" dirty="0" smtClean="0">
                <a:hlinkClick r:id="rId6"/>
              </a:rPr>
              <a:t>/VUKITF16ANBI/$FILE/in-</a:t>
            </a:r>
            <a:r>
              <a:rPr lang="cs-CZ" sz="1800" dirty="0" err="1" smtClean="0">
                <a:hlinkClick r:id="rId6"/>
              </a:rPr>
              <a:t>vitro</a:t>
            </a:r>
            <a:r>
              <a:rPr lang="cs-CZ" sz="1800" dirty="0" smtClean="0">
                <a:hlinkClick r:id="rId6"/>
              </a:rPr>
              <a:t>-kultury-l%C3%</a:t>
            </a:r>
            <a:r>
              <a:rPr lang="cs-CZ" sz="1800" dirty="0" err="1" smtClean="0">
                <a:hlinkClick r:id="rId6"/>
              </a:rPr>
              <a:t>BDkovce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vo.jpg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2 _ 4, 8, 10 – 12, 16 - 19, 22, 28, 30: archiv autorky</a:t>
            </a:r>
          </a:p>
          <a:p>
            <a:r>
              <a:rPr lang="cs-CZ" sz="2000" dirty="0" smtClean="0"/>
              <a:t>Obr. 5, 7, 21, 25: L. Kincl, M. Kincl, J. </a:t>
            </a:r>
            <a:r>
              <a:rPr lang="cs-CZ" sz="2000" dirty="0" err="1" smtClean="0"/>
              <a:t>Jarklová</a:t>
            </a:r>
            <a:r>
              <a:rPr lang="cs-CZ" sz="2000" dirty="0" smtClean="0"/>
              <a:t>: Biologie rostlin pro první ročník gymnázií, Fortuna, Praha 2006</a:t>
            </a:r>
          </a:p>
          <a:p>
            <a:r>
              <a:rPr lang="cs-CZ" sz="2000" dirty="0" smtClean="0"/>
              <a:t>Obr. 6, 14, 20, 23: K. Kubát a kol.: Botanika,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 Praha 1998 </a:t>
            </a:r>
          </a:p>
          <a:p>
            <a:r>
              <a:rPr lang="cs-CZ" sz="2000" dirty="0" smtClean="0"/>
              <a:t>Obr. 26: NEZNÁMÝ. </a:t>
            </a:r>
            <a:r>
              <a:rPr lang="cs-CZ" sz="2000" i="1" dirty="0" err="1" smtClean="0"/>
              <a:t>plotyzive.cz</a:t>
            </a:r>
            <a:r>
              <a:rPr lang="cs-CZ" sz="2000" dirty="0" smtClean="0"/>
              <a:t> [online]. [cit. 7.5.2013]. Dostupný na WWW: </a:t>
            </a:r>
            <a:r>
              <a:rPr lang="cs-CZ" sz="2000" dirty="0" smtClean="0">
                <a:hlinkClick r:id="rId2"/>
              </a:rPr>
              <a:t>http://plotyzive.cz/files/zive-ploty-08.jpg</a:t>
            </a:r>
            <a:endParaRPr lang="cs-CZ" sz="2000" dirty="0" smtClean="0"/>
          </a:p>
          <a:p>
            <a:r>
              <a:rPr lang="cs-CZ" sz="2000" dirty="0" smtClean="0"/>
              <a:t>Obr. 27: MOJŽÍŠEK. </a:t>
            </a:r>
            <a:r>
              <a:rPr lang="cs-CZ" sz="2000" i="1" dirty="0" err="1" smtClean="0"/>
              <a:t>dendro.mojzisek.cz</a:t>
            </a:r>
            <a:r>
              <a:rPr lang="cs-CZ" sz="2000" dirty="0" smtClean="0"/>
              <a:t> [online]. [cit. 7.5.2013]. Dostupný na WWW: </a:t>
            </a:r>
            <a:r>
              <a:rPr lang="cs-CZ" sz="2000" dirty="0" smtClean="0">
                <a:hlinkClick r:id="rId3"/>
              </a:rPr>
              <a:t>http://dendro.mojzisek.cz/obr2/list_plot.jpg</a:t>
            </a:r>
            <a:endParaRPr lang="cs-CZ" sz="2000" dirty="0" smtClean="0"/>
          </a:p>
          <a:p>
            <a:r>
              <a:rPr lang="cs-CZ" sz="2000" dirty="0" smtClean="0"/>
              <a:t>Obr. 29: V. Psota, J. Šebánek: Za tajemstvím růstu rostlin, návody k experimentům,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 spol. s r. o. pedagogické nakladatelství, Praha 1999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1321</Words>
  <Application>Microsoft Office PowerPoint</Application>
  <PresentationFormat>Předvádění na obrazovce (4:3)</PresentationFormat>
  <Paragraphs>242</Paragraphs>
  <Slides>46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sady Office</vt:lpstr>
      <vt:lpstr>Snímek 1</vt:lpstr>
      <vt:lpstr>Anotace </vt:lpstr>
      <vt:lpstr>RŮST ROSTLIN</vt:lpstr>
      <vt:lpstr>RŮST</vt:lpstr>
      <vt:lpstr>1. Typy růstu</vt:lpstr>
      <vt:lpstr>ZÁRODEČNÝ (embryonální)</vt:lpstr>
      <vt:lpstr>PRODLUŽOVACÍ (elongační)</vt:lpstr>
      <vt:lpstr>ROZLIŠOVACÍ (diferenciační)</vt:lpstr>
      <vt:lpstr>2. Faktory růstu</vt:lpstr>
      <vt:lpstr>Vysvětlete rozdílný vzhled rostlin hrachu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a) Povzbuzení prodlužovacího růstu</vt:lpstr>
      <vt:lpstr>Snímek 21</vt:lpstr>
      <vt:lpstr>Snímek 22</vt:lpstr>
      <vt:lpstr>b) Brzdí růstové pochody</vt:lpstr>
      <vt:lpstr>Snímek 24</vt:lpstr>
      <vt:lpstr>Snímek 25</vt:lpstr>
      <vt:lpstr>místo vzniku hormonů a směr jejich vedení rostlinou</vt:lpstr>
      <vt:lpstr>3. PERIODICITA RŮSTU</vt:lpstr>
      <vt:lpstr>Snímek 28</vt:lpstr>
      <vt:lpstr>Snímek 29</vt:lpstr>
      <vt:lpstr>4. CELISTVOST ROSTLINNÉHO TĚLA</vt:lpstr>
      <vt:lpstr>Snímek 31</vt:lpstr>
      <vt:lpstr>Habr obecný – řez (porušení apikální dominance, větvení)</vt:lpstr>
      <vt:lpstr>Snímek 33</vt:lpstr>
      <vt:lpstr>Snímek 34</vt:lpstr>
      <vt:lpstr>Vliv odstranění vzrostného vrcholu a dělohy</vt:lpstr>
      <vt:lpstr>Snímek 36</vt:lpstr>
      <vt:lpstr>Snímek 37</vt:lpstr>
      <vt:lpstr>Snímek 38</vt:lpstr>
      <vt:lpstr>Snímek 39</vt:lpstr>
      <vt:lpstr>    Větvičky vrby - polarita</vt:lpstr>
      <vt:lpstr>   Polarita a vysoká schopnost          regenerace  - pampeliška lékařská</vt:lpstr>
      <vt:lpstr>Snímek 42</vt:lpstr>
      <vt:lpstr>Snímek 43</vt:lpstr>
      <vt:lpstr>Tkáňové kultury       </vt:lpstr>
      <vt:lpstr>CITACE</vt:lpstr>
      <vt:lpstr>Snímek 46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84</cp:revision>
  <dcterms:created xsi:type="dcterms:W3CDTF">2013-05-01T16:24:50Z</dcterms:created>
  <dcterms:modified xsi:type="dcterms:W3CDTF">2013-05-26T19:23:42Z</dcterms:modified>
</cp:coreProperties>
</file>