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0" r:id="rId3"/>
    <p:sldId id="256" r:id="rId4"/>
    <p:sldId id="257" r:id="rId5"/>
    <p:sldId id="259" r:id="rId6"/>
    <p:sldId id="258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8778-331C-48C2-9DC3-4578DB312364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666C9D-AB9D-412A-AEAF-DBD1DDE84F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246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8778-331C-48C2-9DC3-4578DB312364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666C9D-AB9D-412A-AEAF-DBD1DDE84F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566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8778-331C-48C2-9DC3-4578DB312364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666C9D-AB9D-412A-AEAF-DBD1DDE84F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595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8778-331C-48C2-9DC3-4578DB312364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666C9D-AB9D-412A-AEAF-DBD1DDE84F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8012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8778-331C-48C2-9DC3-4578DB312364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666C9D-AB9D-412A-AEAF-DBD1DDE84F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835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8778-331C-48C2-9DC3-4578DB312364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666C9D-AB9D-412A-AEAF-DBD1DDE84F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0751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8778-331C-48C2-9DC3-4578DB312364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666C9D-AB9D-412A-AEAF-DBD1DDE84F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3421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8778-331C-48C2-9DC3-4578DB312364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666C9D-AB9D-412A-AEAF-DBD1DDE84F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606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8778-331C-48C2-9DC3-4578DB312364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666C9D-AB9D-412A-AEAF-DBD1DDE84F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9356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8778-331C-48C2-9DC3-4578DB312364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666C9D-AB9D-412A-AEAF-DBD1DDE84F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8275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8778-331C-48C2-9DC3-4578DB312364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666C9D-AB9D-412A-AEAF-DBD1DDE84F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102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C48778-331C-48C2-9DC3-4578DB312364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666C9D-AB9D-412A-AEAF-DBD1DDE84F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4110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jpeg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12" Type="http://schemas.openxmlformats.org/officeDocument/2006/relationships/image" Target="../media/image12.jpeg"/><Relationship Id="rId2" Type="http://schemas.openxmlformats.org/officeDocument/2006/relationships/image" Target="../media/image2.wmf"/><Relationship Id="rId16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5" Type="http://schemas.openxmlformats.org/officeDocument/2006/relationships/image" Target="../media/image1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jpeg"/><Relationship Id="rId1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>
                <a:latin typeface="Comic Sans MS" pitchFamily="66" charset="0"/>
              </a:rPr>
              <a:t>Název školy: </a:t>
            </a:r>
          </a:p>
          <a:p>
            <a:pPr marL="0" indent="0" algn="ctr">
              <a:buNone/>
            </a:pPr>
            <a:r>
              <a:rPr lang="cs-CZ" dirty="0">
                <a:latin typeface="Comic Sans MS" pitchFamily="66" charset="0"/>
              </a:rPr>
              <a:t>Základní škola a Mateřská škola Bečváry, okres Kolín</a:t>
            </a:r>
          </a:p>
          <a:p>
            <a:pPr marL="0" indent="0" algn="ctr">
              <a:buNone/>
            </a:pPr>
            <a:r>
              <a:rPr lang="cs-CZ" dirty="0">
                <a:latin typeface="Comic Sans MS" pitchFamily="66" charset="0"/>
              </a:rPr>
              <a:t>Autor: Mgr. Simona </a:t>
            </a:r>
            <a:r>
              <a:rPr lang="cs-CZ" dirty="0" err="1">
                <a:latin typeface="Comic Sans MS" pitchFamily="66" charset="0"/>
              </a:rPr>
              <a:t>Zalabáková</a:t>
            </a:r>
            <a:endParaRPr lang="cs-CZ" dirty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dirty="0">
                <a:latin typeface="Comic Sans MS" pitchFamily="66" charset="0"/>
              </a:rPr>
              <a:t>Datum tvorby</a:t>
            </a:r>
            <a:r>
              <a:rPr lang="cs-CZ" dirty="0" smtClean="0">
                <a:latin typeface="Comic Sans MS" pitchFamily="66" charset="0"/>
              </a:rPr>
              <a:t>: 25.12. 2011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Název materiálu: </a:t>
            </a:r>
          </a:p>
          <a:p>
            <a:pPr marL="0" indent="0" algn="ctr">
              <a:buNone/>
            </a:pPr>
            <a:r>
              <a:rPr lang="cs-CZ" dirty="0" smtClean="0">
                <a:latin typeface="Comic Sans MS" pitchFamily="66" charset="0"/>
              </a:rPr>
              <a:t>VY_32_INOVACE_07_VYJMENOVANÁ </a:t>
            </a:r>
            <a:r>
              <a:rPr lang="cs-CZ" dirty="0">
                <a:latin typeface="Comic Sans MS" pitchFamily="66" charset="0"/>
              </a:rPr>
              <a:t>SLOVA PO </a:t>
            </a:r>
            <a:r>
              <a:rPr lang="cs-CZ" dirty="0" smtClean="0">
                <a:latin typeface="Comic Sans MS" pitchFamily="66" charset="0"/>
              </a:rPr>
              <a:t>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19152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>
                <a:latin typeface="Comic Sans MS" pitchFamily="66" charset="0"/>
              </a:rPr>
              <a:t>Anotace:</a:t>
            </a:r>
          </a:p>
          <a:p>
            <a:pPr marL="0" indent="0">
              <a:buNone/>
            </a:pPr>
            <a:endParaRPr lang="cs-CZ" u="sng" dirty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  <a:cs typeface="Calibri" pitchFamily="34" charset="0"/>
              </a:rPr>
              <a:t>DUM je určen pro </a:t>
            </a:r>
            <a:r>
              <a:rPr lang="cs-CZ" dirty="0" smtClean="0">
                <a:latin typeface="Comic Sans MS" pitchFamily="66" charset="0"/>
                <a:cs typeface="Calibri" pitchFamily="34" charset="0"/>
              </a:rPr>
              <a:t>žáky 3</a:t>
            </a:r>
            <a:r>
              <a:rPr lang="cs-CZ" dirty="0">
                <a:latin typeface="Comic Sans MS" pitchFamily="66" charset="0"/>
                <a:cs typeface="Calibri" pitchFamily="34" charset="0"/>
              </a:rPr>
              <a:t>. </a:t>
            </a:r>
            <a:r>
              <a:rPr lang="cs-CZ" dirty="0" smtClean="0">
                <a:latin typeface="Comic Sans MS" pitchFamily="66" charset="0"/>
                <a:cs typeface="Calibri" pitchFamily="34" charset="0"/>
              </a:rPr>
              <a:t>ročníku</a:t>
            </a:r>
            <a:endParaRPr lang="cs-CZ" dirty="0">
              <a:latin typeface="Comic Sans MS" pitchFamily="66" charset="0"/>
              <a:cs typeface="Calibri" pitchFamily="34" charset="0"/>
            </a:endParaRPr>
          </a:p>
          <a:p>
            <a:r>
              <a:rPr lang="cs-CZ" dirty="0">
                <a:latin typeface="Comic Sans MS" pitchFamily="66" charset="0"/>
                <a:cs typeface="Calibri" pitchFamily="34" charset="0"/>
              </a:rPr>
              <a:t>materiál slouží jako prezentace </a:t>
            </a:r>
          </a:p>
          <a:p>
            <a:r>
              <a:rPr lang="cs-CZ" dirty="0">
                <a:latin typeface="Comic Sans MS" pitchFamily="66" charset="0"/>
                <a:cs typeface="Calibri" pitchFamily="34" charset="0"/>
              </a:rPr>
              <a:t>žáci se seznamují s vyjmenovanými slovy po </a:t>
            </a:r>
            <a:r>
              <a:rPr lang="cs-CZ" dirty="0" smtClean="0">
                <a:latin typeface="Comic Sans MS" pitchFamily="66" charset="0"/>
                <a:cs typeface="Calibri" pitchFamily="34" charset="0"/>
              </a:rPr>
              <a:t>M</a:t>
            </a:r>
            <a:endParaRPr lang="cs-CZ" dirty="0">
              <a:latin typeface="Comic Sans MS" pitchFamily="66" charset="0"/>
              <a:cs typeface="Calibri" pitchFamily="34" charset="0"/>
            </a:endParaRPr>
          </a:p>
          <a:p>
            <a:r>
              <a:rPr lang="cs-CZ" dirty="0">
                <a:latin typeface="Comic Sans MS" pitchFamily="66" charset="0"/>
                <a:cs typeface="Calibri" pitchFamily="34" charset="0"/>
              </a:rPr>
              <a:t>žáci správně přiřazují vyjmenovaná slova k </a:t>
            </a:r>
            <a:r>
              <a:rPr lang="cs-CZ" dirty="0" smtClean="0">
                <a:latin typeface="Comic Sans MS" pitchFamily="66" charset="0"/>
                <a:cs typeface="Calibri" pitchFamily="34" charset="0"/>
              </a:rPr>
              <a:t>obrázkům</a:t>
            </a:r>
          </a:p>
          <a:p>
            <a:r>
              <a:rPr lang="cs-CZ" dirty="0">
                <a:latin typeface="Comic Sans MS" pitchFamily="66" charset="0"/>
                <a:cs typeface="Calibri" pitchFamily="34" charset="0"/>
              </a:rPr>
              <a:t>žáci doplňují vyjmenovaná slova</a:t>
            </a:r>
          </a:p>
          <a:p>
            <a:pPr marL="0" indent="0">
              <a:buNone/>
            </a:pPr>
            <a:endParaRPr lang="cs-CZ" dirty="0">
              <a:latin typeface="Comic Sans MS" pitchFamily="66" charset="0"/>
              <a:cs typeface="Calibri" pitchFamily="34" charset="0"/>
            </a:endParaRPr>
          </a:p>
          <a:p>
            <a:endParaRPr lang="cs-CZ" dirty="0">
              <a:latin typeface="Comic Sans MS" pitchFamily="66" charset="0"/>
              <a:cs typeface="Calibri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79678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2592288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latin typeface="Comic Sans MS" pitchFamily="66" charset="0"/>
              </a:rPr>
              <a:t>Vyjmenovaná slova</a:t>
            </a:r>
            <a:br>
              <a:rPr lang="cs-CZ" sz="4800" b="1" dirty="0" smtClean="0">
                <a:latin typeface="Comic Sans MS" pitchFamily="66" charset="0"/>
              </a:rPr>
            </a:br>
            <a:r>
              <a:rPr lang="cs-CZ" sz="4800" b="1" dirty="0" smtClean="0">
                <a:latin typeface="Comic Sans MS" pitchFamily="66" charset="0"/>
              </a:rPr>
              <a:t/>
            </a:r>
            <a:br>
              <a:rPr lang="cs-CZ" sz="4800" b="1" dirty="0" smtClean="0">
                <a:latin typeface="Comic Sans MS" pitchFamily="66" charset="0"/>
              </a:rPr>
            </a:br>
            <a:r>
              <a:rPr lang="cs-CZ" sz="4800" b="1" dirty="0" smtClean="0">
                <a:latin typeface="Comic Sans MS" pitchFamily="66" charset="0"/>
              </a:rPr>
              <a:t>po </a:t>
            </a:r>
            <a:r>
              <a:rPr lang="cs-CZ" sz="4800" b="1" dirty="0" smtClean="0">
                <a:solidFill>
                  <a:srgbClr val="C00000"/>
                </a:solidFill>
                <a:latin typeface="Comic Sans MS" pitchFamily="66" charset="0"/>
              </a:rPr>
              <a:t>M</a:t>
            </a:r>
            <a:endParaRPr lang="cs-CZ" sz="48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212976"/>
            <a:ext cx="6400800" cy="1752600"/>
          </a:xfrm>
        </p:spPr>
        <p:txBody>
          <a:bodyPr>
            <a:normAutofit/>
          </a:bodyPr>
          <a:lstStyle/>
          <a:p>
            <a:endParaRPr lang="cs-CZ" sz="6600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endParaRPr lang="cs-CZ" sz="6600" b="1" dirty="0">
              <a:solidFill>
                <a:srgbClr val="FF0000"/>
              </a:solidFill>
              <a:latin typeface="Comic Sans MS" pitchFamily="66" charset="0"/>
            </a:endParaRPr>
          </a:p>
          <a:p>
            <a:endParaRPr lang="cs-CZ" sz="6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979640" y="4941000"/>
            <a:ext cx="5406840" cy="10450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54292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Vyjmenovaná slova po M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0000">
              <a:alpha val="30000"/>
            </a:srgb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dirty="0" smtClean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4000" dirty="0" smtClean="0">
                <a:latin typeface="Comic Sans MS" pitchFamily="66" charset="0"/>
              </a:rPr>
              <a:t>My – mýt – myslit – mýlit se – hmyz – myš – hlemýžď – mýtit – zamykat – smýkat – dmýchat – chmýří – nachomýtnout se - </a:t>
            </a:r>
            <a:r>
              <a:rPr lang="cs-CZ" sz="4000" dirty="0">
                <a:latin typeface="Comic Sans MS" pitchFamily="66" charset="0"/>
              </a:rPr>
              <a:t>L</a:t>
            </a:r>
            <a:r>
              <a:rPr lang="cs-CZ" sz="4000" dirty="0" smtClean="0">
                <a:latin typeface="Comic Sans MS" pitchFamily="66" charset="0"/>
              </a:rPr>
              <a:t>itomyšl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5246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Přiřaď vyjmenovaná slova k daným obrázkům.</a:t>
            </a:r>
            <a:endParaRPr lang="cs-CZ" sz="2800" dirty="0"/>
          </a:p>
        </p:txBody>
      </p:sp>
      <p:pic>
        <p:nvPicPr>
          <p:cNvPr id="1026" name="Picture 2" descr="C:\Users\Honza\AppData\Local\Microsoft\Windows\Temporary Internet Files\Content.IE5\MYFEWB1N\MC900292106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14282" y="4286256"/>
            <a:ext cx="1181726" cy="1092193"/>
          </a:xfrm>
          <a:prstGeom prst="rect">
            <a:avLst/>
          </a:prstGeom>
          <a:noFill/>
        </p:spPr>
      </p:pic>
      <p:pic>
        <p:nvPicPr>
          <p:cNvPr id="1027" name="Picture 3" descr="C:\Users\Honza\AppData\Local\Microsoft\Windows\Temporary Internet Files\Content.IE5\MYFEWB1N\MC90044180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71736" y="714356"/>
            <a:ext cx="1014410" cy="1014410"/>
          </a:xfrm>
          <a:prstGeom prst="rect">
            <a:avLst/>
          </a:prstGeom>
          <a:noFill/>
        </p:spPr>
      </p:pic>
      <p:pic>
        <p:nvPicPr>
          <p:cNvPr id="1028" name="Picture 4" descr="C:\Users\Honza\AppData\Local\Microsoft\Windows\Temporary Internet Files\Content.IE5\AUH5WAU9\MC9004103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1124045"/>
            <a:ext cx="895352" cy="1181280"/>
          </a:xfrm>
          <a:prstGeom prst="rect">
            <a:avLst/>
          </a:prstGeom>
          <a:noFill/>
        </p:spPr>
      </p:pic>
      <p:pic>
        <p:nvPicPr>
          <p:cNvPr id="1031" name="Picture 7" descr="C:\Users\Honza\AppData\Local\Microsoft\Windows\Temporary Internet Files\Content.IE5\ZZWE0WRA\MC90035370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00100" y="2643182"/>
            <a:ext cx="1056327" cy="939757"/>
          </a:xfrm>
          <a:prstGeom prst="rect">
            <a:avLst/>
          </a:prstGeom>
          <a:noFill/>
        </p:spPr>
      </p:pic>
      <p:pic>
        <p:nvPicPr>
          <p:cNvPr id="1032" name="Picture 8" descr="C:\Users\Honza\AppData\Local\Microsoft\Windows\Temporary Internet Files\Content.IE5\AUH5WAU9\MC90021542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143108" y="5214950"/>
            <a:ext cx="1205052" cy="963910"/>
          </a:xfrm>
          <a:prstGeom prst="rect">
            <a:avLst/>
          </a:prstGeom>
          <a:noFill/>
        </p:spPr>
      </p:pic>
      <p:pic>
        <p:nvPicPr>
          <p:cNvPr id="1033" name="Picture 9" descr="C:\Users\Honza\AppData\Local\Microsoft\Windows\Temporary Internet Files\Content.IE5\MYFEWB1N\MC90029088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73757" y="3687312"/>
            <a:ext cx="1143754" cy="912136"/>
          </a:xfrm>
          <a:prstGeom prst="rect">
            <a:avLst/>
          </a:prstGeom>
          <a:noFill/>
        </p:spPr>
      </p:pic>
      <p:pic>
        <p:nvPicPr>
          <p:cNvPr id="1035" name="Picture 11" descr="C:\Users\Honza\AppData\Local\Microsoft\Windows\Temporary Internet Files\Content.IE5\9U9P259F\MC90021491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928926" y="2080510"/>
            <a:ext cx="1183241" cy="121529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39" name="Picture 15" descr="C:\Users\Honza\AppData\Local\Microsoft\Windows\Temporary Internet Files\Content.IE5\MYFEWB1N\MP90040189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9057" y="3880911"/>
            <a:ext cx="1075605" cy="860484"/>
          </a:xfrm>
          <a:prstGeom prst="rect">
            <a:avLst/>
          </a:prstGeom>
          <a:noFill/>
        </p:spPr>
      </p:pic>
      <p:pic>
        <p:nvPicPr>
          <p:cNvPr id="1040" name="Picture 16" descr="C:\Users\Honza\AppData\Local\Microsoft\Windows\Temporary Internet Files\Content.IE5\9U9P259F\MC900411362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286248" y="714356"/>
            <a:ext cx="1075689" cy="863656"/>
          </a:xfrm>
          <a:prstGeom prst="rect">
            <a:avLst/>
          </a:prstGeom>
          <a:noFill/>
        </p:spPr>
      </p:pic>
      <p:pic>
        <p:nvPicPr>
          <p:cNvPr id="1042" name="Picture 18" descr="C:\Users\Honza\AppData\Local\Microsoft\Windows\Temporary Internet Files\Content.IE5\ZZWE0WRA\MP900407477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643438" y="2143116"/>
            <a:ext cx="1307526" cy="87134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45" name="Picture 21" descr="C:\Users\Honza\AppData\Local\Microsoft\Windows\Temporary Internet Files\Content.IE5\MYFEWB1N\MP900387118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429256" y="5000636"/>
            <a:ext cx="876392" cy="1228587"/>
          </a:xfrm>
          <a:prstGeom prst="rect">
            <a:avLst/>
          </a:prstGeom>
          <a:noFill/>
        </p:spPr>
      </p:pic>
      <p:pic>
        <p:nvPicPr>
          <p:cNvPr id="1054" name="Picture 30" descr="C:\Users\Honza\AppData\Local\Microsoft\Windows\Temporary Internet Files\Content.IE5\AUH5WAU9\MP900403803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72198" y="3857628"/>
            <a:ext cx="1571604" cy="10473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55" name="Picture 31" descr="C:\Users\Honza\AppData\Local\Microsoft\Windows\Temporary Internet Files\Content.IE5\9U9P259F\MC900078712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6215074" y="1000108"/>
            <a:ext cx="1101411" cy="1182130"/>
          </a:xfrm>
          <a:prstGeom prst="rect">
            <a:avLst/>
          </a:prstGeom>
          <a:noFill/>
        </p:spPr>
      </p:pic>
      <p:pic>
        <p:nvPicPr>
          <p:cNvPr id="1060" name="Picture 36" descr="C:\Users\Honza\AppData\Local\Microsoft\Windows\Temporary Internet Files\Content.IE5\AUH5WAU9\MC900413508[1].wm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6858016" y="2857496"/>
            <a:ext cx="1143008" cy="753731"/>
          </a:xfrm>
          <a:prstGeom prst="rect">
            <a:avLst/>
          </a:prstGeom>
          <a:noFill/>
        </p:spPr>
      </p:pic>
      <p:pic>
        <p:nvPicPr>
          <p:cNvPr id="1061" name="Picture 37" descr="C:\Users\Honza\AppData\Local\Microsoft\Windows\Temporary Internet Files\Content.IE5\MYFEWB1N\MC900078711[1].wmf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 flipH="1">
            <a:off x="6572264" y="2786058"/>
            <a:ext cx="357190" cy="1038458"/>
          </a:xfrm>
          <a:prstGeom prst="rect">
            <a:avLst/>
          </a:prstGeom>
          <a:noFill/>
        </p:spPr>
      </p:pic>
      <p:sp>
        <p:nvSpPr>
          <p:cNvPr id="40" name="Vývojový diagram: alternativní postup 39"/>
          <p:cNvSpPr/>
          <p:nvPr/>
        </p:nvSpPr>
        <p:spPr>
          <a:xfrm>
            <a:off x="7929586" y="3643314"/>
            <a:ext cx="1000132" cy="500066"/>
          </a:xfrm>
          <a:prstGeom prst="flowChartAlternateProcess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myslit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41" name="Vývojový diagram: alternativní postup 40"/>
          <p:cNvSpPr/>
          <p:nvPr/>
        </p:nvSpPr>
        <p:spPr>
          <a:xfrm>
            <a:off x="7858148" y="4286256"/>
            <a:ext cx="1071570" cy="500066"/>
          </a:xfrm>
          <a:prstGeom prst="flowChartAlternateProcess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zamykat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42" name="Vývojový diagram: alternativní postup 41"/>
          <p:cNvSpPr/>
          <p:nvPr/>
        </p:nvSpPr>
        <p:spPr>
          <a:xfrm>
            <a:off x="7858148" y="4929198"/>
            <a:ext cx="1071570" cy="500066"/>
          </a:xfrm>
          <a:prstGeom prst="flowChartAlternateProcess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hlemýžď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43" name="Vývojový diagram: alternativní postup 42"/>
          <p:cNvSpPr/>
          <p:nvPr/>
        </p:nvSpPr>
        <p:spPr>
          <a:xfrm>
            <a:off x="7929586" y="5572140"/>
            <a:ext cx="1000132" cy="500066"/>
          </a:xfrm>
          <a:prstGeom prst="flowChartAlternateProcess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mýtit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44" name="Vývojový diagram: alternativní postup 43"/>
          <p:cNvSpPr/>
          <p:nvPr/>
        </p:nvSpPr>
        <p:spPr>
          <a:xfrm>
            <a:off x="7858148" y="6215082"/>
            <a:ext cx="1143008" cy="500066"/>
          </a:xfrm>
          <a:prstGeom prst="flowChartAlternateProcess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dmýchat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45" name="Vývojový diagram: alternativní postup 44"/>
          <p:cNvSpPr/>
          <p:nvPr/>
        </p:nvSpPr>
        <p:spPr>
          <a:xfrm>
            <a:off x="7929586" y="3000372"/>
            <a:ext cx="1000132" cy="500066"/>
          </a:xfrm>
          <a:prstGeom prst="flowChartAlternateProcess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myš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46" name="Vývojový diagram: alternativní postup 45"/>
          <p:cNvSpPr/>
          <p:nvPr/>
        </p:nvSpPr>
        <p:spPr>
          <a:xfrm>
            <a:off x="7929586" y="2428868"/>
            <a:ext cx="1000132" cy="500066"/>
          </a:xfrm>
          <a:prstGeom prst="flowChartAlternateProcess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my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47" name="Vývojový diagram: alternativní postup 46"/>
          <p:cNvSpPr/>
          <p:nvPr/>
        </p:nvSpPr>
        <p:spPr>
          <a:xfrm>
            <a:off x="6786578" y="5429264"/>
            <a:ext cx="1000132" cy="500066"/>
          </a:xfrm>
          <a:prstGeom prst="flowChartAlternateProcess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smýkat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48" name="Vývojový diagram: alternativní postup 47"/>
          <p:cNvSpPr/>
          <p:nvPr/>
        </p:nvSpPr>
        <p:spPr>
          <a:xfrm>
            <a:off x="7858148" y="1857364"/>
            <a:ext cx="1071570" cy="500066"/>
          </a:xfrm>
          <a:prstGeom prst="flowChartAlternateProcess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mýlit se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49" name="Vývojový diagram: alternativní postup 48"/>
          <p:cNvSpPr/>
          <p:nvPr/>
        </p:nvSpPr>
        <p:spPr>
          <a:xfrm>
            <a:off x="7858148" y="1285860"/>
            <a:ext cx="1000132" cy="500066"/>
          </a:xfrm>
          <a:prstGeom prst="flowChartAlternateProcess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hmyz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50" name="Vývojový diagram: alternativní postup 49"/>
          <p:cNvSpPr/>
          <p:nvPr/>
        </p:nvSpPr>
        <p:spPr>
          <a:xfrm>
            <a:off x="7858148" y="714356"/>
            <a:ext cx="1000132" cy="500066"/>
          </a:xfrm>
          <a:prstGeom prst="flowChartAlternateProcess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mýt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51" name="Vývojový diagram: alternativní postup 50"/>
          <p:cNvSpPr/>
          <p:nvPr/>
        </p:nvSpPr>
        <p:spPr>
          <a:xfrm>
            <a:off x="6786578" y="6072206"/>
            <a:ext cx="1000132" cy="500066"/>
          </a:xfrm>
          <a:prstGeom prst="flowChartAlternateProcess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chmýří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52" name="Vývojový diagram: alternativní postup 51"/>
          <p:cNvSpPr/>
          <p:nvPr/>
        </p:nvSpPr>
        <p:spPr>
          <a:xfrm>
            <a:off x="3643306" y="5786454"/>
            <a:ext cx="1143008" cy="500066"/>
          </a:xfrm>
          <a:prstGeom prst="flowChartAlternateProcess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Litomyšl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53" name="Vývojový diagram: alternativní postup 52"/>
          <p:cNvSpPr/>
          <p:nvPr/>
        </p:nvSpPr>
        <p:spPr>
          <a:xfrm>
            <a:off x="214282" y="6000768"/>
            <a:ext cx="1714512" cy="500066"/>
          </a:xfrm>
          <a:prstGeom prst="flowChartAlternateProcess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nachomýtnout se</a:t>
            </a:r>
            <a:endParaRPr lang="cs-CZ" sz="16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361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Doplň vynechaná vyjmenovaná slova po M.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cs-CZ" dirty="0" smtClean="0">
                <a:latin typeface="Comic Sans MS" pitchFamily="66" charset="0"/>
              </a:rPr>
              <a:t> my - _________ - myslit - _____________ - ___________ - myš - ____________ - ____________ - zamykat - ___________ - dmýchat - ___________ nachomýtnout se - _____________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294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>řešení</a:t>
            </a:r>
            <a:endParaRPr lang="cs-CZ" sz="28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>
                <a:latin typeface="Comic Sans MS" pitchFamily="66" charset="0"/>
              </a:rPr>
              <a:t>My – mýt – myslit – mýlit se – hmyz – myš – hlemýžď – mýtit – zamykat – smýkat – dmýchat – chmýří – nachomýtnout se - Litomyšl</a:t>
            </a:r>
          </a:p>
          <a:p>
            <a:pPr marL="0" indent="0" algn="ctr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6003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dirty="0"/>
              <a:t>Použité zdroje:</a:t>
            </a:r>
            <a:br>
              <a:rPr lang="cs-CZ" sz="3600" dirty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dirty="0"/>
              <a:t>Obrázky byly použity z programu Microsoft Word 2007 – kliparty.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8735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183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Vyjmenovaná slova  po M</vt:lpstr>
      <vt:lpstr>Vyjmenovaná slova po M</vt:lpstr>
      <vt:lpstr>Přiřaď vyjmenovaná slova k daným obrázkům.</vt:lpstr>
      <vt:lpstr>Doplň vynechaná vyjmenovaná slova po M.</vt:lpstr>
      <vt:lpstr>řešení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pc1</dc:creator>
  <cp:lastModifiedBy>pc1</cp:lastModifiedBy>
  <cp:revision>26</cp:revision>
  <dcterms:created xsi:type="dcterms:W3CDTF">2011-03-20T20:23:28Z</dcterms:created>
  <dcterms:modified xsi:type="dcterms:W3CDTF">2012-10-29T15:33:16Z</dcterms:modified>
</cp:coreProperties>
</file>