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3"/>
  </p:notesMasterIdLst>
  <p:sldIdLst>
    <p:sldId id="257" r:id="rId2"/>
    <p:sldId id="258" r:id="rId3"/>
    <p:sldId id="256" r:id="rId4"/>
    <p:sldId id="259" r:id="rId5"/>
    <p:sldId id="260" r:id="rId6"/>
    <p:sldId id="261" r:id="rId7"/>
    <p:sldId id="262" r:id="rId8"/>
    <p:sldId id="273" r:id="rId9"/>
    <p:sldId id="274" r:id="rId10"/>
    <p:sldId id="293" r:id="rId11"/>
    <p:sldId id="303" r:id="rId12"/>
    <p:sldId id="267" r:id="rId13"/>
    <p:sldId id="268" r:id="rId14"/>
    <p:sldId id="269" r:id="rId15"/>
    <p:sldId id="263" r:id="rId16"/>
    <p:sldId id="264" r:id="rId17"/>
    <p:sldId id="265" r:id="rId18"/>
    <p:sldId id="277" r:id="rId19"/>
    <p:sldId id="276" r:id="rId20"/>
    <p:sldId id="275" r:id="rId21"/>
    <p:sldId id="278" r:id="rId22"/>
    <p:sldId id="279" r:id="rId23"/>
    <p:sldId id="280" r:id="rId24"/>
    <p:sldId id="281" r:id="rId25"/>
    <p:sldId id="282" r:id="rId26"/>
    <p:sldId id="286" r:id="rId27"/>
    <p:sldId id="285" r:id="rId28"/>
    <p:sldId id="283" r:id="rId29"/>
    <p:sldId id="287" r:id="rId30"/>
    <p:sldId id="304" r:id="rId31"/>
    <p:sldId id="284" r:id="rId32"/>
    <p:sldId id="288" r:id="rId33"/>
    <p:sldId id="289" r:id="rId34"/>
    <p:sldId id="294" r:id="rId35"/>
    <p:sldId id="290" r:id="rId36"/>
    <p:sldId id="291" r:id="rId37"/>
    <p:sldId id="302" r:id="rId38"/>
    <p:sldId id="292" r:id="rId39"/>
    <p:sldId id="298" r:id="rId40"/>
    <p:sldId id="299" r:id="rId41"/>
    <p:sldId id="301" r:id="rId42"/>
  </p:sldIdLst>
  <p:sldSz cx="9144000" cy="6858000" type="screen4x3"/>
  <p:notesSz cx="6858000" cy="987425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50" autoAdjust="0"/>
    <p:restoredTop sz="94660"/>
  </p:normalViewPr>
  <p:slideViewPr>
    <p:cSldViewPr>
      <p:cViewPr varScale="1">
        <p:scale>
          <a:sx n="67" d="100"/>
          <a:sy n="67" d="100"/>
        </p:scale>
        <p:origin x="-61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CD26A9D-ED64-48FF-A297-4B0EFB2165CB}" type="datetimeFigureOut">
              <a:rPr lang="cs-CZ" smtClean="0"/>
              <a:pPr/>
              <a:t>26.5.2013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62025" y="741363"/>
            <a:ext cx="4933950" cy="37020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690269"/>
            <a:ext cx="5486400" cy="44434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378824"/>
            <a:ext cx="2971800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9378824"/>
            <a:ext cx="2971800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0334DF3-D8CF-4E40-A1D5-F7E6CB0AF2E1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3862947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44036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5B6794FF-2F8F-4083-8416-47918006971C}" type="slidenum">
              <a:rPr lang="cs-CZ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0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36868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D7A03D-1ADF-4B85-A94E-FCE62A316B31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31</a:t>
            </a:fld>
            <a:endParaRPr lang="cs-CZ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734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dirty="0" smtClean="0"/>
          </a:p>
        </p:txBody>
      </p:sp>
      <p:sp>
        <p:nvSpPr>
          <p:cNvPr id="4301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F5A0724-27B8-4AC6-AE9E-58DD1A0620B9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37</a:t>
            </a:fld>
            <a:endParaRPr lang="cs-CZ" dirty="0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837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dirty="0" smtClean="0"/>
          </a:p>
        </p:txBody>
      </p:sp>
      <p:sp>
        <p:nvSpPr>
          <p:cNvPr id="44036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A18A572-20F6-44D9-AEDB-BEE5B322FFEB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39</a:t>
            </a:fld>
            <a:endParaRPr lang="cs-CZ" dirty="0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939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dirty="0" smtClean="0"/>
          </a:p>
        </p:txBody>
      </p:sp>
      <p:sp>
        <p:nvSpPr>
          <p:cNvPr id="4506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F8B8A63-580B-4C43-8782-94469D889172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40</a:t>
            </a:fld>
            <a:endParaRPr lang="cs-CZ" dirty="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26.5.2013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26.5.2013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26.5.2013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26.5.2013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26.5.2013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26.5.2013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26.5.2013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26.5.2013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26.5.2013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26.5.2013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26.5.2013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26.5.2013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slide" Target="slide18.xml"/><Relationship Id="rId1" Type="http://schemas.openxmlformats.org/officeDocument/2006/relationships/slideLayout" Target="../slideLayouts/slideLayout2.xml"/><Relationship Id="rId4" Type="http://schemas.openxmlformats.org/officeDocument/2006/relationships/slide" Target="slide2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jpeg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uspza.cz/obrazky5/06-borovice_10_small.jpg" TargetMode="External"/><Relationship Id="rId2" Type="http://schemas.openxmlformats.org/officeDocument/2006/relationships/hyperlink" Target="http://upload.wikimedia.org/wikipedia/commons/f/fa/Chrysanthemums.jp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614363" y="2816225"/>
          <a:ext cx="8137525" cy="269241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1088"/>
                <a:gridCol w="6196437"/>
              </a:tblGrid>
              <a:tr h="86377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ŠKOLA:</a:t>
                      </a:r>
                      <a:endParaRPr lang="cs-CZ" sz="1800" dirty="0"/>
                    </a:p>
                  </a:txBody>
                  <a:tcPr marL="91447" marR="91447" marT="45704" marB="45704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Gymnázium, Chomutov, Mostecká 3000, příspěvková organizace</a:t>
                      </a:r>
                      <a:endParaRPr lang="cs-CZ" sz="1800" dirty="0"/>
                    </a:p>
                  </a:txBody>
                  <a:tcPr marL="91447" marR="91447" marT="45704" marB="45704" anchor="ctr"/>
                </a:tc>
              </a:tr>
              <a:tr h="36572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AUTOR: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4" marB="45704"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RNDr. Lenka </a:t>
                      </a:r>
                      <a:r>
                        <a:rPr lang="cs-CZ" sz="1800" b="1" kern="1200" dirty="0" err="1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Hráčková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4" marB="45704" anchor="ctr"/>
                </a:tc>
              </a:tr>
              <a:tr h="36572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NÁZEV: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4" marB="45704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VY_32_INOVACE_01C_12_Vývoj </a:t>
                      </a:r>
                      <a:r>
                        <a:rPr lang="cs-CZ" sz="1800" b="1" kern="1200" baseline="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rostlin</a:t>
                      </a:r>
                      <a:endParaRPr lang="cs-CZ" sz="1800" b="1" kern="1200" dirty="0" smtClean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4" marB="45704" anchor="ctr"/>
                </a:tc>
              </a:tr>
              <a:tr h="36572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TEMA: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4" marB="45704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kern="120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VY_32_INOVACE_01C_Biologie rostlin</a:t>
                      </a:r>
                    </a:p>
                  </a:txBody>
                  <a:tcPr marL="91447" marR="91447" marT="45704" marB="45704" anchor="ctr"/>
                </a:tc>
              </a:tr>
              <a:tr h="36572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ČÍSLO PROJEKTU: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4" marB="45704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CZ.1.07/1.5.00/34.0816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4" marB="45704" anchor="ctr"/>
                </a:tc>
              </a:tr>
              <a:tr h="36572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DATUM TVORBY: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4" marB="45704"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14. 5. 2013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04" marB="45704" anchor="ctr"/>
                </a:tc>
              </a:tr>
            </a:tbl>
          </a:graphicData>
        </a:graphic>
      </p:graphicFrame>
      <p:pic>
        <p:nvPicPr>
          <p:cNvPr id="2073" name="Obrázek 2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79613" y="908050"/>
            <a:ext cx="5407025" cy="104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7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19250" y="2927350"/>
            <a:ext cx="649288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smtClean="0"/>
              <a:t>Anotace </a:t>
            </a:r>
          </a:p>
        </p:txBody>
      </p:sp>
      <p:sp>
        <p:nvSpPr>
          <p:cNvPr id="3075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800" dirty="0" smtClean="0"/>
              <a:t>Cíl: Na základě zkušeností žáků odvozovat ovlivnění vývoje rostlin. Zdůraznit praktické využití těchto znalostí. </a:t>
            </a:r>
          </a:p>
          <a:p>
            <a:r>
              <a:rPr lang="cs-CZ" sz="2800" dirty="0" smtClean="0"/>
              <a:t>Žáci doplňují odpovědi na kontrolní otázky na interaktivní tabuli s následnou kontrolou správných odpovědí.</a:t>
            </a:r>
          </a:p>
          <a:p>
            <a:r>
              <a:rPr lang="cs-CZ" sz="2800" dirty="0" smtClean="0"/>
              <a:t>Pro žáky 1. ročníku G4 a 3. ročníku G6</a:t>
            </a:r>
          </a:p>
          <a:p>
            <a:r>
              <a:rPr lang="cs-CZ" sz="2800" dirty="0" smtClean="0"/>
              <a:t>Materiál je určen k interaktivní výuce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dirty="0" smtClean="0"/>
              <a:t>VÝVOJ ROSTLIN</a:t>
            </a:r>
            <a:endParaRPr lang="cs-CZ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Vývoj - ONTOGENEZE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 </a:t>
            </a:r>
            <a:r>
              <a:rPr lang="cs-CZ" b="1" dirty="0"/>
              <a:t>K</a:t>
            </a:r>
            <a:r>
              <a:rPr lang="cs-CZ" b="1" dirty="0" smtClean="0"/>
              <a:t>valitativní změny ve stavbě, látkové přeměně a aktivitě rostliny od vzniku zygoty po smrt rostliny</a:t>
            </a:r>
          </a:p>
          <a:p>
            <a:pPr marL="0" indent="0">
              <a:buNone/>
            </a:pPr>
            <a:endParaRPr lang="cs-CZ" b="1" dirty="0" smtClean="0"/>
          </a:p>
          <a:p>
            <a:pPr>
              <a:buFont typeface="Wingdings" pitchFamily="2" charset="2"/>
              <a:buChar char="Ø"/>
            </a:pPr>
            <a:r>
              <a:rPr lang="cs-CZ" dirty="0"/>
              <a:t> </a:t>
            </a:r>
            <a:r>
              <a:rPr lang="cs-CZ" dirty="0" smtClean="0"/>
              <a:t>		</a:t>
            </a:r>
            <a:r>
              <a:rPr lang="cs-CZ" b="1" dirty="0" smtClean="0">
                <a:solidFill>
                  <a:srgbClr val="FF0000"/>
                </a:solidFill>
              </a:rPr>
              <a:t>geneticky  +  vliv prostředí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168268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Vyšší rostliny  - 4 vývojová období: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525963"/>
          </a:xfrm>
        </p:spPr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b="1" dirty="0" smtClean="0">
                <a:solidFill>
                  <a:srgbClr val="FF0000"/>
                </a:solidFill>
              </a:rPr>
              <a:t>1. embryonální</a:t>
            </a:r>
          </a:p>
          <a:p>
            <a:pPr>
              <a:buFont typeface="Wingdings" pitchFamily="2" charset="2"/>
              <a:buChar char="Ø"/>
            </a:pPr>
            <a:endParaRPr lang="cs-CZ" b="1" dirty="0" smtClean="0">
              <a:solidFill>
                <a:srgbClr val="FF0000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cs-CZ" b="1" dirty="0" smtClean="0">
                <a:solidFill>
                  <a:srgbClr val="FF0000"/>
                </a:solidFill>
              </a:rPr>
              <a:t> 2. vegetativní</a:t>
            </a:r>
          </a:p>
          <a:p>
            <a:pPr>
              <a:buFont typeface="Wingdings" pitchFamily="2" charset="2"/>
              <a:buChar char="Ø"/>
            </a:pPr>
            <a:endParaRPr lang="cs-CZ" b="1" dirty="0" smtClean="0">
              <a:solidFill>
                <a:srgbClr val="FF0000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cs-CZ" b="1" dirty="0">
                <a:solidFill>
                  <a:srgbClr val="FF0000"/>
                </a:solidFill>
              </a:rPr>
              <a:t> </a:t>
            </a:r>
            <a:r>
              <a:rPr lang="cs-CZ" b="1" dirty="0" smtClean="0">
                <a:solidFill>
                  <a:srgbClr val="FF0000"/>
                </a:solidFill>
              </a:rPr>
              <a:t>3. dospělost</a:t>
            </a:r>
          </a:p>
          <a:p>
            <a:pPr>
              <a:buFont typeface="Wingdings" pitchFamily="2" charset="2"/>
              <a:buChar char="Ø"/>
            </a:pPr>
            <a:endParaRPr lang="cs-CZ" b="1" dirty="0" smtClean="0">
              <a:solidFill>
                <a:srgbClr val="FF0000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cs-CZ" b="1" dirty="0" smtClean="0">
                <a:solidFill>
                  <a:srgbClr val="FF0000"/>
                </a:solidFill>
              </a:rPr>
              <a:t>4. stárnutí</a:t>
            </a:r>
            <a:endParaRPr lang="cs-CZ" b="1" dirty="0"/>
          </a:p>
        </p:txBody>
      </p:sp>
      <p:sp>
        <p:nvSpPr>
          <p:cNvPr id="4" name="Tlačítko akce: Dopředu nebo Další 3">
            <a:hlinkClick r:id="" action="ppaction://hlinkshowjump?jump=nextslide" highlightClick="1"/>
          </p:cNvPr>
          <p:cNvSpPr/>
          <p:nvPr/>
        </p:nvSpPr>
        <p:spPr>
          <a:xfrm>
            <a:off x="4860032" y="1772816"/>
            <a:ext cx="504056" cy="432048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lačítko akce: Dopředu nebo Další 4">
            <a:hlinkClick r:id="rId2" action="ppaction://hlinksldjump" highlightClick="1"/>
          </p:cNvPr>
          <p:cNvSpPr/>
          <p:nvPr/>
        </p:nvSpPr>
        <p:spPr>
          <a:xfrm>
            <a:off x="4860032" y="4005064"/>
            <a:ext cx="504056" cy="432048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lačítko akce: Dopředu nebo Další 5">
            <a:hlinkClick r:id="rId3" action="ppaction://hlinksldjump" highlightClick="1"/>
          </p:cNvPr>
          <p:cNvSpPr/>
          <p:nvPr/>
        </p:nvSpPr>
        <p:spPr>
          <a:xfrm>
            <a:off x="4860032" y="2852936"/>
            <a:ext cx="504056" cy="432048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lačítko akce: Dopředu nebo Další 6">
            <a:hlinkClick r:id="rId4" action="ppaction://hlinksldjump" highlightClick="1"/>
          </p:cNvPr>
          <p:cNvSpPr/>
          <p:nvPr/>
        </p:nvSpPr>
        <p:spPr>
          <a:xfrm>
            <a:off x="4932040" y="5229200"/>
            <a:ext cx="504056" cy="432048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287144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>
                <a:solidFill>
                  <a:srgbClr val="FF0000"/>
                </a:solidFill>
              </a:rPr>
              <a:t>1. </a:t>
            </a:r>
            <a:r>
              <a:rPr lang="cs-CZ" b="1" dirty="0" smtClean="0">
                <a:solidFill>
                  <a:srgbClr val="FF0000"/>
                </a:solidFill>
              </a:rPr>
              <a:t>embryonální</a:t>
            </a:r>
          </a:p>
          <a:p>
            <a:endParaRPr lang="cs-CZ" b="1" dirty="0">
              <a:solidFill>
                <a:srgbClr val="FF0000"/>
              </a:solidFill>
            </a:endParaRPr>
          </a:p>
          <a:p>
            <a:r>
              <a:rPr lang="cs-CZ" b="1" dirty="0" smtClean="0"/>
              <a:t>Vznik zygoty  -  zralé semeno </a:t>
            </a:r>
          </a:p>
          <a:p>
            <a:pPr marL="0" indent="0">
              <a:buNone/>
            </a:pPr>
            <a:r>
              <a:rPr lang="cs-CZ" b="1" dirty="0"/>
              <a:t>	</a:t>
            </a:r>
            <a:r>
              <a:rPr lang="cs-CZ" b="1" dirty="0" smtClean="0"/>
              <a:t>				 (zárodek v semeni)</a:t>
            </a:r>
          </a:p>
          <a:p>
            <a:endParaRPr lang="cs-CZ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Tlačítko akce: Návrat 3">
            <a:hlinkClick r:id="" action="ppaction://hlinkshowjump?jump=lastslideviewed" highlightClick="1"/>
          </p:cNvPr>
          <p:cNvSpPr/>
          <p:nvPr/>
        </p:nvSpPr>
        <p:spPr>
          <a:xfrm>
            <a:off x="7596336" y="5229200"/>
            <a:ext cx="576064" cy="576064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7" name="Picture 3" descr="H:\CANON_SC\IMAGE\0001\SCN_0009.jpg"/>
          <p:cNvPicPr>
            <a:picLocks noChangeAspect="1" noChangeArrowheads="1"/>
          </p:cNvPicPr>
          <p:nvPr/>
        </p:nvPicPr>
        <p:blipFill>
          <a:blip r:embed="rId2" cstate="print"/>
          <a:srcRect l="13125" t="51771"/>
          <a:stretch>
            <a:fillRect/>
          </a:stretch>
        </p:blipFill>
        <p:spPr bwMode="auto">
          <a:xfrm>
            <a:off x="-36512" y="3717032"/>
            <a:ext cx="5222850" cy="3106193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5076056" y="6165304"/>
            <a:ext cx="899592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Obr. 2</a:t>
            </a:r>
            <a:endParaRPr lang="cs-CZ" dirty="0"/>
          </a:p>
        </p:txBody>
      </p:sp>
      <p:grpSp>
        <p:nvGrpSpPr>
          <p:cNvPr id="13" name="Skupina 12"/>
          <p:cNvGrpSpPr/>
          <p:nvPr/>
        </p:nvGrpSpPr>
        <p:grpSpPr>
          <a:xfrm>
            <a:off x="5436096" y="44624"/>
            <a:ext cx="3312368" cy="3203428"/>
            <a:chOff x="5436096" y="44624"/>
            <a:chExt cx="3312368" cy="3203428"/>
          </a:xfrm>
        </p:grpSpPr>
        <p:pic>
          <p:nvPicPr>
            <p:cNvPr id="1026" name="Picture 2" descr="H:\CANON_SC\IMAGE\0001\SCN_0009.jpg"/>
            <p:cNvPicPr>
              <a:picLocks noChangeAspect="1" noChangeArrowheads="1"/>
            </p:cNvPicPr>
            <p:nvPr/>
          </p:nvPicPr>
          <p:blipFill>
            <a:blip r:embed="rId2" cstate="print"/>
            <a:srcRect r="52187" b="47958"/>
            <a:stretch>
              <a:fillRect/>
            </a:stretch>
          </p:blipFill>
          <p:spPr bwMode="auto">
            <a:xfrm>
              <a:off x="6156176" y="225288"/>
              <a:ext cx="2592288" cy="3022764"/>
            </a:xfrm>
            <a:prstGeom prst="rect">
              <a:avLst/>
            </a:prstGeom>
            <a:noFill/>
          </p:spPr>
        </p:pic>
        <p:sp>
          <p:nvSpPr>
            <p:cNvPr id="9" name="TextovéPole 8"/>
            <p:cNvSpPr txBox="1"/>
            <p:nvPr/>
          </p:nvSpPr>
          <p:spPr>
            <a:xfrm>
              <a:off x="5868144" y="2672976"/>
              <a:ext cx="1224136" cy="369332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endParaRPr lang="cs-CZ" dirty="0"/>
            </a:p>
          </p:txBody>
        </p:sp>
        <p:sp>
          <p:nvSpPr>
            <p:cNvPr id="10" name="TextovéPole 9"/>
            <p:cNvSpPr txBox="1"/>
            <p:nvPr/>
          </p:nvSpPr>
          <p:spPr>
            <a:xfrm rot="5400000">
              <a:off x="5562140" y="1858150"/>
              <a:ext cx="1224136" cy="369332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endParaRPr lang="cs-CZ" dirty="0"/>
            </a:p>
          </p:txBody>
        </p:sp>
        <p:sp>
          <p:nvSpPr>
            <p:cNvPr id="12" name="TextovéPole 11"/>
            <p:cNvSpPr txBox="1"/>
            <p:nvPr/>
          </p:nvSpPr>
          <p:spPr>
            <a:xfrm>
              <a:off x="5436096" y="44624"/>
              <a:ext cx="1224136" cy="369332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endParaRPr lang="cs-CZ" dirty="0"/>
            </a:p>
          </p:txBody>
        </p:sp>
      </p:grpSp>
      <p:sp>
        <p:nvSpPr>
          <p:cNvPr id="7" name="TextovéPole 6"/>
          <p:cNvSpPr txBox="1"/>
          <p:nvPr/>
        </p:nvSpPr>
        <p:spPr>
          <a:xfrm>
            <a:off x="8244408" y="2492896"/>
            <a:ext cx="899592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Obr. 1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43067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2. vegetativní</a:t>
            </a:r>
          </a:p>
          <a:p>
            <a:r>
              <a:rPr lang="cs-CZ" b="1" dirty="0" smtClean="0"/>
              <a:t>Klíčení semene, tvorba vegetativních orgánů</a:t>
            </a:r>
          </a:p>
          <a:p>
            <a:r>
              <a:rPr lang="cs-CZ" b="1" dirty="0" smtClean="0">
                <a:solidFill>
                  <a:srgbClr val="0070C0"/>
                </a:solidFill>
              </a:rPr>
              <a:t>Jako první vyrůstá při klíčení semene: </a:t>
            </a:r>
          </a:p>
          <a:p>
            <a:r>
              <a:rPr lang="cs-CZ" b="1" dirty="0" smtClean="0">
                <a:solidFill>
                  <a:srgbClr val="0070C0"/>
                </a:solidFill>
              </a:rPr>
              <a:t>Jako vegetativní označujeme tyto orgány:</a:t>
            </a:r>
            <a:endParaRPr lang="cs-CZ" b="1" dirty="0">
              <a:solidFill>
                <a:srgbClr val="0070C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7308304" y="2780928"/>
            <a:ext cx="11521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kořen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259632" y="4149080"/>
            <a:ext cx="41044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kořen, stonek, list</a:t>
            </a:r>
            <a:endParaRPr lang="cs-CZ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498159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KLÍČENÍ SEMENE:</a:t>
            </a:r>
          </a:p>
          <a:p>
            <a:pPr>
              <a:buFont typeface="Wingdings" pitchFamily="2" charset="2"/>
              <a:buChar char="Ø"/>
            </a:pPr>
            <a:r>
              <a:rPr lang="cs-CZ" b="1" dirty="0" smtClean="0"/>
              <a:t>Přechod z klidového období řídí fytohormony </a:t>
            </a:r>
          </a:p>
          <a:p>
            <a:pPr>
              <a:buFont typeface="Wingdings" pitchFamily="2" charset="2"/>
              <a:buChar char="Ø"/>
            </a:pPr>
            <a:r>
              <a:rPr lang="cs-CZ" b="1" dirty="0" smtClean="0">
                <a:solidFill>
                  <a:srgbClr val="0070C0"/>
                </a:solidFill>
              </a:rPr>
              <a:t>Uveďte, které!</a:t>
            </a:r>
          </a:p>
          <a:p>
            <a:pPr>
              <a:buFont typeface="Wingdings" pitchFamily="2" charset="2"/>
              <a:buChar char="Ø"/>
            </a:pPr>
            <a:r>
              <a:rPr lang="cs-CZ" b="1" dirty="0" smtClean="0"/>
              <a:t>1. </a:t>
            </a:r>
            <a:r>
              <a:rPr lang="cs-CZ" b="1" i="1" dirty="0" smtClean="0"/>
              <a:t>semeno přijímá vodu </a:t>
            </a:r>
            <a:r>
              <a:rPr lang="cs-CZ" b="1" dirty="0" smtClean="0"/>
              <a:t>– bobtná</a:t>
            </a:r>
          </a:p>
          <a:p>
            <a:pPr>
              <a:buNone/>
            </a:pPr>
            <a:r>
              <a:rPr lang="cs-CZ" b="1" dirty="0" smtClean="0"/>
              <a:t>	(všechna semena, děj fyzikální)</a:t>
            </a:r>
          </a:p>
          <a:p>
            <a:pPr>
              <a:buFont typeface="Wingdings" pitchFamily="2" charset="2"/>
              <a:buChar char="Ø"/>
            </a:pPr>
            <a:r>
              <a:rPr lang="cs-CZ" b="1" dirty="0" smtClean="0"/>
              <a:t>Aktivují se fytohormony, enzymy</a:t>
            </a:r>
            <a:endParaRPr lang="cs-CZ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5436096" y="2780928"/>
            <a:ext cx="26642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gibereliny</a:t>
            </a:r>
            <a:endParaRPr lang="cs-CZ" sz="32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2. </a:t>
            </a:r>
            <a:r>
              <a:rPr lang="cs-CZ" b="1" i="1" dirty="0" smtClean="0"/>
              <a:t>v živném pletivu nebo v dělohách se působením enzymů začnou štěpit zásobní látky </a:t>
            </a:r>
            <a:r>
              <a:rPr lang="cs-CZ" b="1" dirty="0" smtClean="0">
                <a:solidFill>
                  <a:srgbClr val="0070C0"/>
                </a:solidFill>
              </a:rPr>
              <a:t>  Které?</a:t>
            </a:r>
          </a:p>
          <a:p>
            <a:r>
              <a:rPr lang="cs-CZ" b="1" dirty="0" smtClean="0"/>
              <a:t>Buněčné dýchání – uvolňuje se energie ze zásobních látek, začíná růst zárodek (embryo)</a:t>
            </a:r>
          </a:p>
          <a:p>
            <a:r>
              <a:rPr lang="cs-CZ" b="1" dirty="0" smtClean="0">
                <a:solidFill>
                  <a:srgbClr val="0070C0"/>
                </a:solidFill>
              </a:rPr>
              <a:t>Jak se zárodek vyživuje?</a:t>
            </a:r>
          </a:p>
          <a:p>
            <a:endParaRPr lang="cs-CZ" b="1" dirty="0" smtClean="0">
              <a:solidFill>
                <a:srgbClr val="0070C0"/>
              </a:solidFill>
            </a:endParaRPr>
          </a:p>
          <a:p>
            <a:endParaRPr lang="cs-CZ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3419872" y="2636912"/>
            <a:ext cx="55446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škrob, </a:t>
            </a:r>
            <a:r>
              <a:rPr lang="cs-CZ" sz="3200" b="1" dirty="0" err="1" smtClean="0">
                <a:solidFill>
                  <a:srgbClr val="FF0000"/>
                </a:solidFill>
              </a:rPr>
              <a:t>inulín</a:t>
            </a:r>
            <a:r>
              <a:rPr lang="cs-CZ" sz="3200" b="1" dirty="0" smtClean="0">
                <a:solidFill>
                  <a:srgbClr val="FF0000"/>
                </a:solidFill>
              </a:rPr>
              <a:t>, bílkoviny oleje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148064" y="4293096"/>
            <a:ext cx="25922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heterotrofně </a:t>
            </a:r>
            <a:endParaRPr lang="cs-CZ" sz="32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Klíčení   A) epigeické (fazol)			</a:t>
            </a:r>
            <a:br>
              <a:rPr lang="cs-CZ" sz="3200" b="1" dirty="0" smtClean="0"/>
            </a:br>
            <a:r>
              <a:rPr lang="cs-CZ" sz="3200" b="1" dirty="0" smtClean="0"/>
              <a:t>B) hypogeické (hrách)</a:t>
            </a:r>
            <a:endParaRPr lang="cs-CZ" sz="3200" b="1" dirty="0"/>
          </a:p>
        </p:txBody>
      </p:sp>
      <p:pic>
        <p:nvPicPr>
          <p:cNvPr id="2051" name="Picture 3" descr="H:\CANON_SC\IMAGE\0001\SCN_0010.jpg"/>
          <p:cNvPicPr>
            <a:picLocks noChangeAspect="1" noChangeArrowheads="1"/>
          </p:cNvPicPr>
          <p:nvPr/>
        </p:nvPicPr>
        <p:blipFill>
          <a:blip r:embed="rId2" cstate="print"/>
          <a:srcRect r="3639" b="63650"/>
          <a:stretch>
            <a:fillRect/>
          </a:stretch>
        </p:blipFill>
        <p:spPr bwMode="auto">
          <a:xfrm>
            <a:off x="107504" y="1700808"/>
            <a:ext cx="8928992" cy="3811798"/>
          </a:xfrm>
          <a:prstGeom prst="rect">
            <a:avLst/>
          </a:prstGeom>
          <a:noFill/>
        </p:spPr>
      </p:pic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395536" y="1628800"/>
            <a:ext cx="8229600" cy="4525963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179512" y="4581128"/>
            <a:ext cx="4500000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Dvouděložné rostliny</a:t>
            </a:r>
            <a:endParaRPr lang="cs-CZ" sz="3200" b="1" dirty="0"/>
          </a:p>
        </p:txBody>
      </p:sp>
      <p:cxnSp>
        <p:nvCxnSpPr>
          <p:cNvPr id="9" name="Přímá spojovací šipka 8"/>
          <p:cNvCxnSpPr/>
          <p:nvPr/>
        </p:nvCxnSpPr>
        <p:spPr>
          <a:xfrm flipH="1">
            <a:off x="1547664" y="908720"/>
            <a:ext cx="1224136" cy="2016224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ovací šipka 10"/>
          <p:cNvCxnSpPr/>
          <p:nvPr/>
        </p:nvCxnSpPr>
        <p:spPr>
          <a:xfrm>
            <a:off x="4932040" y="1268760"/>
            <a:ext cx="1656184" cy="2088232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ovéPole 7"/>
          <p:cNvSpPr txBox="1"/>
          <p:nvPr/>
        </p:nvSpPr>
        <p:spPr>
          <a:xfrm>
            <a:off x="5076056" y="6165304"/>
            <a:ext cx="899592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Obr. 3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" name="Picture 4" descr="H:\CANON_SC\IMAGE\0001\SCN_0010.jpg"/>
          <p:cNvPicPr>
            <a:picLocks noChangeAspect="1" noChangeArrowheads="1"/>
          </p:cNvPicPr>
          <p:nvPr/>
        </p:nvPicPr>
        <p:blipFill>
          <a:blip r:embed="rId2" cstate="print"/>
          <a:srcRect t="48312" r="53658" b="8544"/>
          <a:stretch>
            <a:fillRect/>
          </a:stretch>
        </p:blipFill>
        <p:spPr bwMode="auto">
          <a:xfrm>
            <a:off x="4427984" y="1052736"/>
            <a:ext cx="4647567" cy="4896544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539552" y="1196752"/>
            <a:ext cx="4500000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Jednoděložné rostliny</a:t>
            </a:r>
            <a:endParaRPr lang="cs-CZ" sz="32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5076056" y="6165304"/>
            <a:ext cx="899592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Obr. 4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Ukázky pokusů</a:t>
            </a:r>
          </a:p>
        </p:txBody>
      </p:sp>
      <p:pic>
        <p:nvPicPr>
          <p:cNvPr id="29699" name="Picture 3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/>
          <a:srcRect/>
          <a:stretch>
            <a:fillRect/>
          </a:stretch>
        </p:blipFill>
        <p:spPr/>
      </p:pic>
      <p:sp>
        <p:nvSpPr>
          <p:cNvPr id="4" name="TextovéPole 3"/>
          <p:cNvSpPr txBox="1"/>
          <p:nvPr/>
        </p:nvSpPr>
        <p:spPr>
          <a:xfrm>
            <a:off x="5076056" y="6165304"/>
            <a:ext cx="899592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Obr. 5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smtClean="0"/>
          </a:p>
        </p:txBody>
      </p:sp>
      <p:pic>
        <p:nvPicPr>
          <p:cNvPr id="30723" name="Picture 3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57200" y="260350"/>
            <a:ext cx="8229600" cy="5865813"/>
          </a:xfrm>
        </p:spPr>
      </p:pic>
      <p:sp>
        <p:nvSpPr>
          <p:cNvPr id="4" name="TextovéPole 3"/>
          <p:cNvSpPr txBox="1"/>
          <p:nvPr/>
        </p:nvSpPr>
        <p:spPr>
          <a:xfrm>
            <a:off x="5076056" y="6165304"/>
            <a:ext cx="899592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Obr. 6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b="1" dirty="0" smtClean="0"/>
              <a:t>Pojmenujte orgán</a:t>
            </a:r>
          </a:p>
        </p:txBody>
      </p:sp>
      <p:pic>
        <p:nvPicPr>
          <p:cNvPr id="31747" name="Picture 3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57200" y="2060575"/>
            <a:ext cx="8229600" cy="4065588"/>
          </a:xfrm>
        </p:spPr>
      </p:pic>
      <p:cxnSp>
        <p:nvCxnSpPr>
          <p:cNvPr id="4" name="Přímá spojovací šipka 3"/>
          <p:cNvCxnSpPr/>
          <p:nvPr/>
        </p:nvCxnSpPr>
        <p:spPr>
          <a:xfrm>
            <a:off x="4716016" y="1700808"/>
            <a:ext cx="2376264" cy="1641375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ovéPole 7"/>
          <p:cNvSpPr txBox="1"/>
          <p:nvPr/>
        </p:nvSpPr>
        <p:spPr>
          <a:xfrm>
            <a:off x="1979712" y="1196752"/>
            <a:ext cx="23762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Hlavní kořen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076056" y="6165304"/>
            <a:ext cx="899592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Obr. 7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Klíčící slivoň. Pojmenujte označené části</a:t>
            </a:r>
            <a:endParaRPr lang="cs-CZ" dirty="0"/>
          </a:p>
        </p:txBody>
      </p:sp>
      <p:pic>
        <p:nvPicPr>
          <p:cNvPr id="3074" name="Picture 2" descr="D:\113_PANA\Přípravy 1.C\dum\fotky\P113007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1484784"/>
            <a:ext cx="3163724" cy="4525963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2411760" y="1844824"/>
            <a:ext cx="360040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1</a:t>
            </a:r>
            <a:endParaRPr lang="cs-CZ" sz="24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2267744" y="2780928"/>
            <a:ext cx="360040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2</a:t>
            </a:r>
            <a:endParaRPr lang="cs-CZ" sz="24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1331640" y="3573016"/>
            <a:ext cx="360040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3</a:t>
            </a:r>
            <a:endParaRPr lang="cs-CZ" sz="2400" b="1" dirty="0"/>
          </a:p>
        </p:txBody>
      </p:sp>
      <p:pic>
        <p:nvPicPr>
          <p:cNvPr id="1026" name="Picture 2" descr="D:\113_PANA\Přípravy 1.C\dum\fotky\P113008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57264" y="1844824"/>
            <a:ext cx="3543128" cy="3997308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1979712" y="1844824"/>
            <a:ext cx="936104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pecka</a:t>
            </a:r>
            <a:endParaRPr lang="cs-CZ" sz="24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1187624" y="3573016"/>
            <a:ext cx="1080120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děloha</a:t>
            </a:r>
            <a:endParaRPr lang="cs-CZ" sz="24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187624" y="2780928"/>
            <a:ext cx="2736304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První asimilační list</a:t>
            </a:r>
            <a:endParaRPr lang="cs-CZ" sz="2400" b="1" dirty="0"/>
          </a:p>
        </p:txBody>
      </p:sp>
      <p:cxnSp>
        <p:nvCxnSpPr>
          <p:cNvPr id="11" name="Přímá spojovací šipka 10"/>
          <p:cNvCxnSpPr>
            <a:stCxn id="9" idx="3"/>
          </p:cNvCxnSpPr>
          <p:nvPr/>
        </p:nvCxnSpPr>
        <p:spPr>
          <a:xfrm>
            <a:off x="2267744" y="3803849"/>
            <a:ext cx="3024336" cy="921295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ovací šipka 11"/>
          <p:cNvCxnSpPr>
            <a:stCxn id="10" idx="3"/>
          </p:cNvCxnSpPr>
          <p:nvPr/>
        </p:nvCxnSpPr>
        <p:spPr>
          <a:xfrm>
            <a:off x="3923928" y="3011761"/>
            <a:ext cx="1872208" cy="489247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ovéPole 12"/>
          <p:cNvSpPr txBox="1"/>
          <p:nvPr/>
        </p:nvSpPr>
        <p:spPr>
          <a:xfrm>
            <a:off x="2915816" y="6093296"/>
            <a:ext cx="899592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Obr. 8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7308304" y="5949280"/>
            <a:ext cx="899592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Obr. 9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Klíčení buku lesního. Pojmenujte označené části</a:t>
            </a:r>
            <a:endParaRPr lang="cs-CZ" dirty="0"/>
          </a:p>
        </p:txBody>
      </p:sp>
      <p:pic>
        <p:nvPicPr>
          <p:cNvPr id="1027" name="Picture 3" descr="D:\113_PANA\Přípravy 1.C\dum\fotky\P1080638 - Kopie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1556792"/>
            <a:ext cx="3394472" cy="4525963"/>
          </a:xfrm>
          <a:prstGeom prst="rect">
            <a:avLst/>
          </a:prstGeom>
          <a:noFill/>
        </p:spPr>
      </p:pic>
      <p:pic>
        <p:nvPicPr>
          <p:cNvPr id="10" name="Picture 2" descr="D:\113_PANA\Přípravy 1.C\dum\fotky\P1080639 - Kopie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4048" y="1556792"/>
            <a:ext cx="3394472" cy="4525963"/>
          </a:xfrm>
          <a:prstGeom prst="rect">
            <a:avLst/>
          </a:prstGeom>
          <a:noFill/>
        </p:spPr>
      </p:pic>
      <p:sp>
        <p:nvSpPr>
          <p:cNvPr id="11" name="TextovéPole 10"/>
          <p:cNvSpPr txBox="1"/>
          <p:nvPr/>
        </p:nvSpPr>
        <p:spPr>
          <a:xfrm>
            <a:off x="6012160" y="3429000"/>
            <a:ext cx="360040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2</a:t>
            </a:r>
            <a:endParaRPr lang="cs-CZ" sz="24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2267744" y="2132856"/>
            <a:ext cx="360040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1</a:t>
            </a:r>
            <a:endParaRPr lang="cs-CZ" sz="24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2051720" y="2132856"/>
            <a:ext cx="1080120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oplodí</a:t>
            </a:r>
            <a:endParaRPr lang="cs-CZ" sz="24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5868144" y="3429000"/>
            <a:ext cx="1080120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děloha</a:t>
            </a:r>
            <a:endParaRPr lang="cs-CZ" sz="24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7416824" y="6165304"/>
            <a:ext cx="899592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Obr. 12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3096344" y="6093296"/>
            <a:ext cx="899592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Obr. 11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7" name="Picture 2" descr="D:\113_PANA\Přípravy 1.C\dum\fotky\P101055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496" y="332656"/>
            <a:ext cx="8256917" cy="6192688"/>
          </a:xfrm>
          <a:prstGeom prst="rect">
            <a:avLst/>
          </a:prstGeom>
          <a:noFill/>
        </p:spPr>
      </p:pic>
      <p:sp>
        <p:nvSpPr>
          <p:cNvPr id="10" name="TextovéPole 9"/>
          <p:cNvSpPr txBox="1"/>
          <p:nvPr/>
        </p:nvSpPr>
        <p:spPr>
          <a:xfrm>
            <a:off x="2051720" y="1628800"/>
            <a:ext cx="360040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1</a:t>
            </a:r>
            <a:endParaRPr lang="cs-CZ" sz="24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563888" y="4077072"/>
            <a:ext cx="360040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2</a:t>
            </a:r>
            <a:endParaRPr lang="cs-CZ" sz="24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1907704" y="1599183"/>
            <a:ext cx="1944216" cy="830997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První asimilační list</a:t>
            </a:r>
            <a:endParaRPr lang="cs-CZ" sz="24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3275856" y="4077072"/>
            <a:ext cx="1080120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děloha</a:t>
            </a:r>
            <a:endParaRPr lang="cs-CZ" sz="24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5076056" y="6165304"/>
            <a:ext cx="899592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Obr. 13</a:t>
            </a:r>
            <a:endParaRPr lang="cs-CZ" dirty="0"/>
          </a:p>
        </p:txBody>
      </p:sp>
      <p:sp>
        <p:nvSpPr>
          <p:cNvPr id="12" name="Tlačítko akce: Návrat 11">
            <a:hlinkClick r:id="rId3" action="ppaction://hlinksldjump" highlightClick="1"/>
          </p:cNvPr>
          <p:cNvSpPr/>
          <p:nvPr/>
        </p:nvSpPr>
        <p:spPr>
          <a:xfrm>
            <a:off x="8351912" y="5993904"/>
            <a:ext cx="792088" cy="864096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/>
            </a:r>
            <a:br>
              <a:rPr lang="cs-CZ" b="1" dirty="0" smtClean="0">
                <a:solidFill>
                  <a:srgbClr val="FF0000"/>
                </a:solidFill>
              </a:rPr>
            </a:b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 3. dospělost</a:t>
            </a:r>
            <a:endParaRPr lang="cs-CZ" b="1" dirty="0" smtClean="0"/>
          </a:p>
          <a:p>
            <a:endParaRPr lang="cs-CZ" b="1" dirty="0" smtClean="0"/>
          </a:p>
          <a:p>
            <a:r>
              <a:rPr lang="cs-CZ" b="1" dirty="0" smtClean="0"/>
              <a:t>Rostliny vytvářejí reprodukční orgány, rozmnožují se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Buk lesní - květy</a:t>
            </a:r>
            <a:endParaRPr lang="cs-CZ" dirty="0"/>
          </a:p>
        </p:txBody>
      </p:sp>
      <p:pic>
        <p:nvPicPr>
          <p:cNvPr id="7" name="Picture 3" descr="D:\113_PANA\Přípravy 1.C\dum\fotky\Buk lesní1.5.201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54691" y="1600200"/>
            <a:ext cx="6034617" cy="4525963"/>
          </a:xfrm>
          <a:prstGeom prst="rect">
            <a:avLst/>
          </a:prstGeom>
          <a:noFill/>
        </p:spPr>
      </p:pic>
      <p:cxnSp>
        <p:nvCxnSpPr>
          <p:cNvPr id="9" name="Přímá spojovací šipka 8"/>
          <p:cNvCxnSpPr/>
          <p:nvPr/>
        </p:nvCxnSpPr>
        <p:spPr>
          <a:xfrm flipH="1">
            <a:off x="4283968" y="1268760"/>
            <a:ext cx="1512168" cy="1152128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ovéPole 5"/>
          <p:cNvSpPr txBox="1"/>
          <p:nvPr/>
        </p:nvSpPr>
        <p:spPr>
          <a:xfrm>
            <a:off x="5076056" y="6165304"/>
            <a:ext cx="899592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Obr. 14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E:\Pictures\rostliny\P1010288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6206" y="0"/>
            <a:ext cx="5112097" cy="6813376"/>
          </a:xfrm>
          <a:prstGeom prst="rect">
            <a:avLst/>
          </a:prstGeom>
          <a:noFill/>
        </p:spPr>
      </p:pic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Slivoň								 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Tlačítko akce: Návrat 4">
            <a:hlinkClick r:id="rId3" action="ppaction://hlinksldjump" highlightClick="1"/>
          </p:cNvPr>
          <p:cNvSpPr/>
          <p:nvPr/>
        </p:nvSpPr>
        <p:spPr>
          <a:xfrm>
            <a:off x="7884368" y="5589240"/>
            <a:ext cx="792088" cy="648072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6588224" y="6381328"/>
            <a:ext cx="899592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Obr. 15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4. stárnutí</a:t>
            </a:r>
            <a:endParaRPr lang="cs-CZ" b="1" dirty="0" smtClean="0"/>
          </a:p>
          <a:p>
            <a:r>
              <a:rPr lang="cs-CZ" b="1" dirty="0" smtClean="0"/>
              <a:t>Převládají rozkladné děje , odumírají části rostlin, nerozmnožují se</a:t>
            </a:r>
          </a:p>
          <a:p>
            <a:r>
              <a:rPr lang="cs-CZ" b="1" dirty="0" smtClean="0"/>
              <a:t>Smrt </a:t>
            </a:r>
            <a:endParaRPr lang="cs-CZ" b="1" dirty="0"/>
          </a:p>
        </p:txBody>
      </p:sp>
      <p:pic>
        <p:nvPicPr>
          <p:cNvPr id="2050" name="Picture 2" descr="C:\Users\uživatel\Pictures\jaro 2011, florisťák\P104099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80320" y="3284984"/>
            <a:ext cx="4427984" cy="3320988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7380312" y="6237312"/>
            <a:ext cx="899592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Obr. 16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rgbClr val="C00000"/>
                </a:solidFill>
              </a:rPr>
              <a:t>Období vegetačního klidu </a:t>
            </a:r>
            <a:br>
              <a:rPr lang="cs-CZ" b="1" dirty="0" smtClean="0">
                <a:solidFill>
                  <a:srgbClr val="C00000"/>
                </a:solidFill>
              </a:rPr>
            </a:br>
            <a:r>
              <a:rPr lang="cs-CZ" b="1" dirty="0" smtClean="0">
                <a:solidFill>
                  <a:srgbClr val="C00000"/>
                </a:solidFill>
              </a:rPr>
              <a:t>DORMANCE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Zastavení růstu, snížení metabolické aktivity</a:t>
            </a:r>
          </a:p>
          <a:p>
            <a:r>
              <a:rPr lang="cs-CZ" b="1" dirty="0" smtClean="0"/>
              <a:t>(V pupenech, semenech, cibulích se hromadí kyselina </a:t>
            </a:r>
            <a:r>
              <a:rPr lang="cs-CZ" b="1" dirty="0" err="1" smtClean="0"/>
              <a:t>abcisová</a:t>
            </a:r>
            <a:r>
              <a:rPr lang="cs-CZ" b="1" dirty="0" smtClean="0"/>
              <a:t>)</a:t>
            </a:r>
          </a:p>
          <a:p>
            <a:r>
              <a:rPr lang="cs-CZ" b="1" dirty="0" smtClean="0"/>
              <a:t>Adaptace pro přežití nepříznivých podmínek</a:t>
            </a:r>
          </a:p>
          <a:p>
            <a:r>
              <a:rPr lang="cs-CZ" b="1" dirty="0" smtClean="0"/>
              <a:t>(dormance – vynucená</a:t>
            </a:r>
          </a:p>
          <a:p>
            <a:pPr>
              <a:buNone/>
            </a:pPr>
            <a:r>
              <a:rPr lang="cs-CZ" b="1" dirty="0" smtClean="0"/>
              <a:t>			    -   z vnitřních příčin pravá)</a:t>
            </a:r>
          </a:p>
          <a:p>
            <a:pPr>
              <a:buNone/>
            </a:pPr>
            <a:r>
              <a:rPr lang="cs-CZ" b="1" dirty="0" smtClean="0">
                <a:solidFill>
                  <a:srgbClr val="0070C0"/>
                </a:solidFill>
              </a:rPr>
              <a:t>Přerušení dormance – „barborky“</a:t>
            </a:r>
            <a:endParaRPr lang="cs-CZ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rgbClr val="C00000"/>
                </a:solidFill>
              </a:rPr>
              <a:t>Životní cyklus rostlin</a:t>
            </a:r>
            <a:br>
              <a:rPr lang="cs-CZ" b="1" dirty="0" smtClean="0">
                <a:solidFill>
                  <a:srgbClr val="C00000"/>
                </a:solidFill>
              </a:rPr>
            </a:br>
            <a:r>
              <a:rPr lang="cs-CZ" b="1" dirty="0" smtClean="0"/>
              <a:t>(podle délky života)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cs-CZ" b="1" dirty="0" smtClean="0">
                <a:solidFill>
                  <a:srgbClr val="C00000"/>
                </a:solidFill>
              </a:rPr>
              <a:t>Efeméry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dirty="0" smtClean="0">
                <a:solidFill>
                  <a:srgbClr val="C00000"/>
                </a:solidFill>
              </a:rPr>
              <a:t>Ozimy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dirty="0" smtClean="0">
                <a:solidFill>
                  <a:srgbClr val="C00000"/>
                </a:solidFill>
              </a:rPr>
              <a:t>Jednoletky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dirty="0" smtClean="0">
                <a:solidFill>
                  <a:srgbClr val="C00000"/>
                </a:solidFill>
              </a:rPr>
              <a:t>Dvouletky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dirty="0" smtClean="0">
                <a:solidFill>
                  <a:srgbClr val="C00000"/>
                </a:solidFill>
              </a:rPr>
              <a:t>Trvalky – vytrvalé (pereny)</a:t>
            </a:r>
            <a:endParaRPr lang="cs-CZ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Několik týdnů</a:t>
            </a:r>
            <a:endParaRPr lang="cs-CZ" b="1" dirty="0"/>
          </a:p>
        </p:txBody>
      </p:sp>
      <p:pic>
        <p:nvPicPr>
          <p:cNvPr id="6" name="Picture 2" descr="C:\Users\uživatel\Pictures\fotky na poznávačku\P101014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3995936" y="116632"/>
            <a:ext cx="4608512" cy="6605212"/>
          </a:xfrm>
          <a:prstGeom prst="rect">
            <a:avLst/>
          </a:prstGeom>
          <a:noFill/>
        </p:spPr>
      </p:pic>
      <p:sp>
        <p:nvSpPr>
          <p:cNvPr id="7" name="TextovéPole 5"/>
          <p:cNvSpPr txBox="1">
            <a:spLocks noChangeArrowheads="1"/>
          </p:cNvSpPr>
          <p:nvPr/>
        </p:nvSpPr>
        <p:spPr bwMode="auto">
          <a:xfrm>
            <a:off x="571500" y="428625"/>
            <a:ext cx="2500313" cy="1077913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 b="1" dirty="0">
                <a:latin typeface="Calibri" pitchFamily="34" charset="0"/>
              </a:rPr>
              <a:t>Osívka jarní - efeméra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2915816" y="6165304"/>
            <a:ext cx="899592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Obr. 17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525963"/>
          </a:xfrm>
        </p:spPr>
        <p:txBody>
          <a:bodyPr/>
          <a:lstStyle/>
          <a:p>
            <a:r>
              <a:rPr lang="cs-CZ" b="1" dirty="0" smtClean="0"/>
              <a:t>Během vegetačního</a:t>
            </a:r>
          </a:p>
          <a:p>
            <a:pPr>
              <a:buNone/>
            </a:pPr>
            <a:r>
              <a:rPr lang="cs-CZ" b="1" dirty="0" smtClean="0"/>
              <a:t>	 období vyklíčí, </a:t>
            </a:r>
          </a:p>
          <a:p>
            <a:pPr>
              <a:buNone/>
            </a:pPr>
            <a:r>
              <a:rPr lang="cs-CZ" b="1" dirty="0" smtClean="0"/>
              <a:t>	vykvetou,</a:t>
            </a:r>
          </a:p>
          <a:p>
            <a:pPr>
              <a:buNone/>
            </a:pPr>
            <a:r>
              <a:rPr lang="cs-CZ" b="1" dirty="0" smtClean="0"/>
              <a:t>	 vytvoří semena </a:t>
            </a:r>
          </a:p>
          <a:p>
            <a:pPr>
              <a:buNone/>
            </a:pPr>
            <a:r>
              <a:rPr lang="cs-CZ" b="1" dirty="0" smtClean="0"/>
              <a:t>	a odumřou</a:t>
            </a:r>
            <a:endParaRPr lang="cs-CZ" b="1" dirty="0"/>
          </a:p>
        </p:txBody>
      </p:sp>
      <p:sp>
        <p:nvSpPr>
          <p:cNvPr id="5" name="TextovéPole 3"/>
          <p:cNvSpPr txBox="1">
            <a:spLocks noChangeArrowheads="1"/>
          </p:cNvSpPr>
          <p:nvPr/>
        </p:nvSpPr>
        <p:spPr bwMode="auto">
          <a:xfrm>
            <a:off x="467544" y="260648"/>
            <a:ext cx="3672408" cy="1323439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cs-CZ" sz="4000" b="1" dirty="0" smtClean="0">
                <a:latin typeface="Calibri" pitchFamily="34" charset="0"/>
              </a:rPr>
              <a:t>Jednoletka – slunečnice roční</a:t>
            </a:r>
            <a:endParaRPr lang="cs-CZ" sz="4000" b="1" dirty="0">
              <a:latin typeface="Calibri" pitchFamily="34" charset="0"/>
            </a:endParaRPr>
          </a:p>
        </p:txBody>
      </p:sp>
      <p:pic>
        <p:nvPicPr>
          <p:cNvPr id="5123" name="Picture 3" descr="C:\Users\uživatel\Pictures\Vápenný Podol\P106025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63888" y="2132856"/>
            <a:ext cx="5544616" cy="4158462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8028384" y="6381328"/>
            <a:ext cx="899592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Obr. 18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D:\113_PANA\Přípravy 1.C\BOTANIKA\krytosemenné\lipnicovité\P101068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23928" y="0"/>
            <a:ext cx="5143500" cy="6858000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Vyklíčí na podzim,</a:t>
            </a:r>
          </a:p>
          <a:p>
            <a:pPr>
              <a:buNone/>
            </a:pPr>
            <a:r>
              <a:rPr lang="cs-CZ" b="1" dirty="0" smtClean="0"/>
              <a:t>	kvetou v dalším </a:t>
            </a:r>
          </a:p>
          <a:p>
            <a:pPr>
              <a:buNone/>
            </a:pPr>
            <a:r>
              <a:rPr lang="cs-CZ" b="1" dirty="0" smtClean="0"/>
              <a:t>	roce</a:t>
            </a:r>
            <a:endParaRPr lang="cs-CZ" b="1" dirty="0"/>
          </a:p>
        </p:txBody>
      </p:sp>
      <p:sp>
        <p:nvSpPr>
          <p:cNvPr id="4" name="TextovéPole 3"/>
          <p:cNvSpPr txBox="1">
            <a:spLocks noChangeArrowheads="1"/>
          </p:cNvSpPr>
          <p:nvPr/>
        </p:nvSpPr>
        <p:spPr bwMode="auto">
          <a:xfrm>
            <a:off x="179512" y="476672"/>
            <a:ext cx="3744416" cy="707886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cs-CZ" sz="4000" b="1" dirty="0" smtClean="0">
                <a:latin typeface="Calibri" pitchFamily="34" charset="0"/>
              </a:rPr>
              <a:t>Ozimy - pšenice  </a:t>
            </a:r>
            <a:endParaRPr lang="cs-CZ" sz="4000" b="1" dirty="0">
              <a:latin typeface="Calibri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059832" y="6453336"/>
            <a:ext cx="899592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Obr. 19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1. rok vytvoří vegetativní orgány</a:t>
            </a:r>
          </a:p>
          <a:p>
            <a:r>
              <a:rPr lang="cs-CZ" b="1" dirty="0" smtClean="0"/>
              <a:t>2. rok vytvoří generativní orgány</a:t>
            </a:r>
            <a:endParaRPr lang="cs-CZ" b="1" dirty="0"/>
          </a:p>
        </p:txBody>
      </p:sp>
      <p:sp>
        <p:nvSpPr>
          <p:cNvPr id="4" name="TextovéPole 10"/>
          <p:cNvSpPr txBox="1">
            <a:spLocks noChangeArrowheads="1"/>
          </p:cNvSpPr>
          <p:nvPr/>
        </p:nvSpPr>
        <p:spPr bwMode="auto">
          <a:xfrm>
            <a:off x="323528" y="332656"/>
            <a:ext cx="8208912" cy="1323439"/>
          </a:xfrm>
          <a:prstGeom prst="rect">
            <a:avLst/>
          </a:prstGeom>
          <a:solidFill>
            <a:srgbClr val="FFC000"/>
          </a:solidFill>
          <a:ln w="9525">
            <a:solidFill>
              <a:srgbClr val="FFC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cs-CZ" sz="4000" b="1" dirty="0">
                <a:latin typeface="Calibri" pitchFamily="34" charset="0"/>
              </a:rPr>
              <a:t>Mrkev </a:t>
            </a:r>
            <a:r>
              <a:rPr lang="cs-CZ" sz="4000" b="1" dirty="0" smtClean="0">
                <a:latin typeface="Calibri" pitchFamily="34" charset="0"/>
              </a:rPr>
              <a:t>obecná, petržel zahradní </a:t>
            </a:r>
            <a:r>
              <a:rPr lang="cs-CZ" sz="4000" b="1" dirty="0">
                <a:latin typeface="Calibri" pitchFamily="34" charset="0"/>
              </a:rPr>
              <a:t>- dvouletka </a:t>
            </a:r>
          </a:p>
        </p:txBody>
      </p:sp>
      <p:pic>
        <p:nvPicPr>
          <p:cNvPr id="8194" name="Picture 2" descr="D:\113_PANA\Přípravy 1.C\BOTANIKA\krytosemenné\miříkovité\24175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35896" y="2808548"/>
            <a:ext cx="5264743" cy="3860812"/>
          </a:xfrm>
          <a:prstGeom prst="rect">
            <a:avLst/>
          </a:prstGeom>
          <a:noFill/>
        </p:spPr>
      </p:pic>
      <p:pic>
        <p:nvPicPr>
          <p:cNvPr id="1026" name="Picture 2" descr="D:\113_PANA\Přípravy 1.C\dum\fotky\P1130083.JPG"/>
          <p:cNvPicPr>
            <a:picLocks noChangeAspect="1" noChangeArrowheads="1"/>
          </p:cNvPicPr>
          <p:nvPr/>
        </p:nvPicPr>
        <p:blipFill>
          <a:blip r:embed="rId3" cstate="print"/>
          <a:srcRect t="10523"/>
          <a:stretch>
            <a:fillRect/>
          </a:stretch>
        </p:blipFill>
        <p:spPr bwMode="auto">
          <a:xfrm>
            <a:off x="292596" y="2852936"/>
            <a:ext cx="3055268" cy="3645024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7956376" y="6237312"/>
            <a:ext cx="899592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Obr. 21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395536" y="6093296"/>
            <a:ext cx="899592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Obr. 20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Po dosažení dospělosti se opakovaně každým rokem rozmnožují</a:t>
            </a:r>
            <a:endParaRPr lang="cs-CZ" sz="3200" b="1" dirty="0"/>
          </a:p>
        </p:txBody>
      </p:sp>
      <p:pic>
        <p:nvPicPr>
          <p:cNvPr id="4" name="Picture 2" descr="C:\Users\uživatel\Pictures\fotky na poznávačku\P1010269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15816" y="1412776"/>
            <a:ext cx="6034617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ovéPole 4"/>
          <p:cNvSpPr txBox="1">
            <a:spLocks noChangeArrowheads="1"/>
          </p:cNvSpPr>
          <p:nvPr/>
        </p:nvSpPr>
        <p:spPr bwMode="auto">
          <a:xfrm>
            <a:off x="4929188" y="6000750"/>
            <a:ext cx="4000500" cy="708025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4000" b="1" dirty="0">
                <a:latin typeface="Calibri" pitchFamily="34" charset="0"/>
              </a:rPr>
              <a:t>Koniklec - trvalka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539552" y="1628800"/>
            <a:ext cx="216024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Zimu přečkají v podobě hlíz, oddenků, cibulí, u dřevin – opad listů)</a:t>
            </a:r>
            <a:endParaRPr lang="cs-CZ" sz="24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2952328" y="6021288"/>
            <a:ext cx="899592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Obr. 22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Rostliny</a:t>
            </a:r>
          </a:p>
          <a:p>
            <a:pPr>
              <a:buFont typeface="Wingdings" pitchFamily="2" charset="2"/>
              <a:buChar char="Ø"/>
            </a:pPr>
            <a:r>
              <a:rPr lang="cs-CZ" b="1" dirty="0" smtClean="0"/>
              <a:t> </a:t>
            </a:r>
            <a:r>
              <a:rPr lang="cs-CZ" b="1" dirty="0" smtClean="0">
                <a:solidFill>
                  <a:srgbClr val="C00000"/>
                </a:solidFill>
              </a:rPr>
              <a:t>polykarpické</a:t>
            </a:r>
            <a:r>
              <a:rPr lang="cs-CZ" b="1" dirty="0" smtClean="0"/>
              <a:t> - plody opakovaně po celý život (několik let až tisíce let)</a:t>
            </a:r>
          </a:p>
          <a:p>
            <a:pPr>
              <a:buFont typeface="Wingdings" pitchFamily="2" charset="2"/>
              <a:buChar char="Ø"/>
            </a:pPr>
            <a:endParaRPr lang="cs-CZ" b="1" dirty="0" smtClean="0"/>
          </a:p>
          <a:p>
            <a:pPr>
              <a:buFont typeface="Wingdings" pitchFamily="2" charset="2"/>
              <a:buChar char="Ø"/>
            </a:pPr>
            <a:r>
              <a:rPr lang="cs-CZ" b="1" dirty="0" smtClean="0"/>
              <a:t> </a:t>
            </a:r>
            <a:r>
              <a:rPr lang="cs-CZ" b="1" dirty="0" smtClean="0">
                <a:solidFill>
                  <a:srgbClr val="C00000"/>
                </a:solidFill>
              </a:rPr>
              <a:t>monokarpické</a:t>
            </a:r>
            <a:r>
              <a:rPr lang="cs-CZ" b="1" dirty="0" smtClean="0"/>
              <a:t> – plody tvoří jednou 		za život (</a:t>
            </a:r>
            <a:r>
              <a:rPr lang="cs-CZ" b="1" dirty="0" err="1" smtClean="0"/>
              <a:t>bambusovník</a:t>
            </a:r>
            <a:r>
              <a:rPr lang="cs-CZ" b="1" dirty="0" smtClean="0"/>
              <a:t>, agáve)</a:t>
            </a:r>
          </a:p>
          <a:p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26" name="Picture 2" descr="D:\113_PANA\Přípravy 1.C\dum\fotky\fotky zpočítače\P726027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9532" y="692696"/>
            <a:ext cx="4050450" cy="5400600"/>
          </a:xfrm>
          <a:prstGeom prst="rect">
            <a:avLst/>
          </a:prstGeom>
          <a:noFill/>
        </p:spPr>
      </p:pic>
      <p:pic>
        <p:nvPicPr>
          <p:cNvPr id="1027" name="Picture 3" descr="D:\113_PANA\Přípravy 1.C\dum\fotky\fotky zpočítače\P725022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5" y="620688"/>
            <a:ext cx="4142707" cy="5534397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683568" y="6237312"/>
            <a:ext cx="11521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agáve</a:t>
            </a:r>
            <a:endParaRPr lang="cs-CZ" sz="24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7668344" y="6237312"/>
            <a:ext cx="1403648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Obr. 31, a,b</a:t>
            </a:r>
            <a:endParaRPr lang="cs-CZ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pic>
        <p:nvPicPr>
          <p:cNvPr id="16388" name="Picture 2" descr="C:\Users\uživatel\Pictures\06-borovice_10_bi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1628800"/>
            <a:ext cx="7344816" cy="4896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9" name="TextovéPole 4"/>
          <p:cNvSpPr txBox="1">
            <a:spLocks noChangeArrowheads="1"/>
          </p:cNvSpPr>
          <p:nvPr/>
        </p:nvSpPr>
        <p:spPr bwMode="auto">
          <a:xfrm>
            <a:off x="4788024" y="620688"/>
            <a:ext cx="3857625" cy="708025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4000" b="1" dirty="0">
                <a:latin typeface="Calibri" pitchFamily="34" charset="0"/>
              </a:rPr>
              <a:t>Borovice osinatá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6300192" y="1826821"/>
            <a:ext cx="1584176" cy="95410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4000 let Florida</a:t>
            </a:r>
            <a:endParaRPr lang="cs-CZ" sz="2800" b="1" dirty="0"/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914400" y="3356992"/>
            <a:ext cx="8229600" cy="4525963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8172400" y="6237312"/>
            <a:ext cx="899592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Obr. 23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Faktory ovlivňující vývoj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C00000"/>
                </a:solidFill>
              </a:rPr>
              <a:t>TEPLOTA</a:t>
            </a:r>
          </a:p>
          <a:p>
            <a:pPr>
              <a:buFont typeface="Wingdings" pitchFamily="2" charset="2"/>
              <a:buChar char="Ø"/>
            </a:pPr>
            <a:r>
              <a:rPr lang="cs-CZ" b="1" dirty="0" smtClean="0"/>
              <a:t>Nízké teploty potřebné pro následný vývoj květních pupenů (0 – 7 °C. po dobu 1 až 3 měsíců ) – ozimy, dvouletky</a:t>
            </a:r>
          </a:p>
          <a:p>
            <a:pPr>
              <a:buFont typeface="Wingdings" pitchFamily="2" charset="2"/>
              <a:buChar char="Ø"/>
            </a:pPr>
            <a:r>
              <a:rPr lang="cs-CZ" b="1" dirty="0" smtClean="0"/>
              <a:t>Uvolnění pupenů z dormance  - aktivizují se fytohormony </a:t>
            </a:r>
          </a:p>
          <a:p>
            <a:pPr>
              <a:buFont typeface="Wingdings" pitchFamily="2" charset="2"/>
              <a:buChar char="Ø"/>
            </a:pPr>
            <a:r>
              <a:rPr lang="cs-CZ" b="1" dirty="0" smtClean="0"/>
              <a:t>Vliv nízkých teplot na kvetení = </a:t>
            </a:r>
            <a:r>
              <a:rPr lang="cs-CZ" b="1" dirty="0" smtClean="0">
                <a:solidFill>
                  <a:srgbClr val="C00000"/>
                </a:solidFill>
              </a:rPr>
              <a:t>jarovizace </a:t>
            </a:r>
          </a:p>
          <a:p>
            <a:pPr>
              <a:buFont typeface="Wingdings" pitchFamily="2" charset="2"/>
              <a:buChar char="Ø"/>
            </a:pPr>
            <a:r>
              <a:rPr lang="cs-CZ" b="1" dirty="0" smtClean="0">
                <a:solidFill>
                  <a:srgbClr val="C00000"/>
                </a:solidFill>
              </a:rPr>
              <a:t>(vernalizace)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C00000"/>
                </a:solidFill>
              </a:rPr>
              <a:t>SVĚTLO</a:t>
            </a:r>
          </a:p>
          <a:p>
            <a:pPr>
              <a:buFont typeface="Wingdings" pitchFamily="2" charset="2"/>
              <a:buChar char="Ø"/>
            </a:pPr>
            <a:r>
              <a:rPr lang="cs-CZ" b="1" dirty="0" smtClean="0"/>
              <a:t>Adaptace rostlin na střídání světla a tmy</a:t>
            </a:r>
          </a:p>
          <a:p>
            <a:pPr>
              <a:buNone/>
            </a:pPr>
            <a:r>
              <a:rPr lang="cs-CZ" b="1" dirty="0" smtClean="0"/>
              <a:t>	 = fotoperioda</a:t>
            </a:r>
          </a:p>
          <a:p>
            <a:pPr>
              <a:buFont typeface="Wingdings" pitchFamily="2" charset="2"/>
              <a:buChar char="Ø"/>
            </a:pPr>
            <a:r>
              <a:rPr lang="cs-CZ" b="1" dirty="0" smtClean="0"/>
              <a:t>Ovlivňuje tvorbu květů</a:t>
            </a:r>
          </a:p>
          <a:p>
            <a:pPr>
              <a:buFont typeface="Wingdings" pitchFamily="2" charset="2"/>
              <a:buChar char="Ø"/>
            </a:pPr>
            <a:r>
              <a:rPr lang="cs-CZ" b="1" dirty="0" err="1" smtClean="0">
                <a:solidFill>
                  <a:srgbClr val="C00000"/>
                </a:solidFill>
              </a:rPr>
              <a:t>Fotoperiodimus</a:t>
            </a:r>
            <a:endParaRPr lang="cs-CZ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Umíte vysvětlit následující pojmy? Uveďte konkrétní příklady rostlin.</a:t>
            </a:r>
            <a:endParaRPr lang="cs-CZ" sz="3200" b="1" dirty="0"/>
          </a:p>
        </p:txBody>
      </p:sp>
      <p:pic>
        <p:nvPicPr>
          <p:cNvPr id="3074" name="Picture 2" descr="H:\CANON_SC\IMAGE\0001\SCN_015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2276" t="1686" r="4874" b="54081"/>
          <a:stretch>
            <a:fillRect/>
          </a:stretch>
        </p:blipFill>
        <p:spPr bwMode="auto">
          <a:xfrm>
            <a:off x="251520" y="1559136"/>
            <a:ext cx="8424936" cy="5298864"/>
          </a:xfrm>
          <a:prstGeom prst="rect">
            <a:avLst/>
          </a:prstGeom>
          <a:noFill/>
        </p:spPr>
      </p:pic>
      <p:sp>
        <p:nvSpPr>
          <p:cNvPr id="4" name="TextovéPole 3"/>
          <p:cNvSpPr txBox="1"/>
          <p:nvPr/>
        </p:nvSpPr>
        <p:spPr>
          <a:xfrm>
            <a:off x="7956376" y="1124744"/>
            <a:ext cx="899592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Obr. 24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C00000"/>
                </a:solidFill>
              </a:rPr>
              <a:t>Rostliny krátkodenní</a:t>
            </a:r>
          </a:p>
          <a:p>
            <a:r>
              <a:rPr lang="cs-CZ" b="1" dirty="0" smtClean="0"/>
              <a:t>Krátká světelná perioda – dlouhá noc</a:t>
            </a:r>
          </a:p>
          <a:p>
            <a:r>
              <a:rPr lang="cs-CZ" b="1" dirty="0" smtClean="0"/>
              <a:t>Chryzantémy, rýže</a:t>
            </a:r>
            <a:endParaRPr lang="cs-CZ" b="1" dirty="0"/>
          </a:p>
        </p:txBody>
      </p:sp>
      <p:pic>
        <p:nvPicPr>
          <p:cNvPr id="24578" name="Picture 2" descr="http://upload.wikimedia.org/wikipedia/commons/f/fa/Chrysanthemum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84596" y="3140968"/>
            <a:ext cx="4663868" cy="3466076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3203848" y="6237312"/>
            <a:ext cx="899592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Obr. 25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C00000"/>
                </a:solidFill>
              </a:rPr>
              <a:t>Rostliny dlouhodenní</a:t>
            </a:r>
          </a:p>
          <a:p>
            <a:r>
              <a:rPr lang="cs-CZ" b="1" dirty="0" smtClean="0"/>
              <a:t>Dlouhá světelná perioda (krátká noc)</a:t>
            </a:r>
          </a:p>
          <a:p>
            <a:r>
              <a:rPr lang="cs-CZ" b="1" dirty="0" smtClean="0"/>
              <a:t>Pšenice, řepa, ředkvička, salát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dirty="0" smtClean="0"/>
          </a:p>
        </p:txBody>
      </p:sp>
      <p:sp>
        <p:nvSpPr>
          <p:cNvPr id="22533" name="Text Box 6"/>
          <p:cNvSpPr txBox="1">
            <a:spLocks noChangeArrowheads="1"/>
          </p:cNvSpPr>
          <p:nvPr/>
        </p:nvSpPr>
        <p:spPr bwMode="auto">
          <a:xfrm>
            <a:off x="1187624" y="332656"/>
            <a:ext cx="6553274" cy="1323439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sz="4000" b="1" dirty="0" smtClean="0"/>
              <a:t>Dlouhodenní – ředkvička, salát</a:t>
            </a:r>
            <a:endParaRPr lang="cs-CZ" sz="40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899592" y="6093296"/>
            <a:ext cx="899592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Obr. 26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6516216" y="6165304"/>
            <a:ext cx="899592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Obr. 27</a:t>
            </a:r>
            <a:endParaRPr lang="cs-CZ" dirty="0"/>
          </a:p>
        </p:txBody>
      </p:sp>
      <p:pic>
        <p:nvPicPr>
          <p:cNvPr id="1026" name="Picture 2" descr="D:\DCIM\113_PANA\P1130104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7" y="2176264"/>
            <a:ext cx="4262602" cy="3196952"/>
          </a:xfrm>
          <a:prstGeom prst="rect">
            <a:avLst/>
          </a:prstGeom>
          <a:noFill/>
        </p:spPr>
      </p:pic>
      <p:pic>
        <p:nvPicPr>
          <p:cNvPr id="1027" name="Picture 3" descr="D:\DCIM\113_PANA\P1130110.JPG"/>
          <p:cNvPicPr>
            <a:picLocks noChangeAspect="1" noChangeArrowheads="1"/>
          </p:cNvPicPr>
          <p:nvPr/>
        </p:nvPicPr>
        <p:blipFill>
          <a:blip r:embed="rId4" cstate="print"/>
          <a:srcRect r="12788"/>
          <a:stretch>
            <a:fillRect/>
          </a:stretch>
        </p:blipFill>
        <p:spPr bwMode="auto">
          <a:xfrm rot="5400000">
            <a:off x="4865797" y="2271109"/>
            <a:ext cx="4032446" cy="34679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C00000"/>
                </a:solidFill>
              </a:rPr>
              <a:t>Rostliny neutrální</a:t>
            </a:r>
          </a:p>
          <a:p>
            <a:r>
              <a:rPr lang="cs-CZ" b="1" dirty="0" smtClean="0"/>
              <a:t>Květy tvoří celoročně, nezávisle na poměru dne a noci</a:t>
            </a:r>
          </a:p>
          <a:p>
            <a:r>
              <a:rPr lang="cs-CZ" b="1" dirty="0" smtClean="0"/>
              <a:t>Pampeliška, sedmikráska, pelargónie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dirty="0" smtClean="0"/>
          </a:p>
        </p:txBody>
      </p:sp>
      <p:pic>
        <p:nvPicPr>
          <p:cNvPr id="23555" name="Picture 2" descr="C:\Users\uživatel\Pictures\fotky na poznávačku\P1010303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28625" y="357188"/>
            <a:ext cx="6034088" cy="4525962"/>
          </a:xfrm>
          <a:noFill/>
        </p:spPr>
      </p:pic>
      <p:sp>
        <p:nvSpPr>
          <p:cNvPr id="23557" name="Text Box 6"/>
          <p:cNvSpPr txBox="1">
            <a:spLocks noChangeArrowheads="1"/>
          </p:cNvSpPr>
          <p:nvPr/>
        </p:nvSpPr>
        <p:spPr bwMode="auto">
          <a:xfrm>
            <a:off x="251520" y="5157192"/>
            <a:ext cx="5760640" cy="1323439"/>
          </a:xfrm>
          <a:prstGeom prst="rect">
            <a:avLst/>
          </a:prstGeom>
          <a:solidFill>
            <a:srgbClr val="FF990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sz="4000" b="1" dirty="0" smtClean="0"/>
              <a:t>Neutrální – sedmikráska, pampeliška</a:t>
            </a:r>
            <a:endParaRPr lang="cs-CZ" sz="40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6444208" y="4869160"/>
            <a:ext cx="899592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Obr. 28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dirty="0" smtClean="0"/>
          </a:p>
        </p:txBody>
      </p:sp>
      <p:pic>
        <p:nvPicPr>
          <p:cNvPr id="24579" name="Picture 2" descr="C:\Users\uživatel\Pictures\fotky na poznávačku\P1010293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 l="3691" r="2171"/>
          <a:stretch>
            <a:fillRect/>
          </a:stretch>
        </p:blipFill>
        <p:spPr>
          <a:xfrm>
            <a:off x="3463925" y="2332038"/>
            <a:ext cx="5680075" cy="4525962"/>
          </a:xfrm>
          <a:noFill/>
        </p:spPr>
      </p:pic>
      <p:pic>
        <p:nvPicPr>
          <p:cNvPr id="24580" name="Picture 2" descr="C:\Users\uživatel\Pictures\fotky na poznávačku\P1010284.JPG"/>
          <p:cNvPicPr>
            <a:picLocks noChangeAspect="1" noChangeArrowheads="1"/>
          </p:cNvPicPr>
          <p:nvPr/>
        </p:nvPicPr>
        <p:blipFill>
          <a:blip r:embed="rId4" cstate="print"/>
          <a:srcRect l="5646" r="9119"/>
          <a:stretch>
            <a:fillRect/>
          </a:stretch>
        </p:blipFill>
        <p:spPr bwMode="auto">
          <a:xfrm>
            <a:off x="285750" y="142875"/>
            <a:ext cx="4286250" cy="409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ovéPole 6"/>
          <p:cNvSpPr txBox="1"/>
          <p:nvPr/>
        </p:nvSpPr>
        <p:spPr>
          <a:xfrm>
            <a:off x="2555776" y="6444044"/>
            <a:ext cx="899592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Obr. 30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288032" y="4293096"/>
            <a:ext cx="899592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Obr. 29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05680" y="1196752"/>
            <a:ext cx="8686800" cy="4525963"/>
          </a:xfrm>
        </p:spPr>
        <p:txBody>
          <a:bodyPr>
            <a:normAutofit/>
          </a:bodyPr>
          <a:lstStyle/>
          <a:p>
            <a:r>
              <a:rPr lang="cs-CZ" sz="2000" dirty="0" smtClean="0"/>
              <a:t>Obr. 1 - 4: K. Kubát a kol.: Botanika, </a:t>
            </a:r>
            <a:r>
              <a:rPr lang="cs-CZ" sz="2000" dirty="0" err="1" smtClean="0"/>
              <a:t>Scientia</a:t>
            </a:r>
            <a:r>
              <a:rPr lang="cs-CZ" sz="2000" dirty="0" smtClean="0"/>
              <a:t>, Praha 1998</a:t>
            </a:r>
          </a:p>
          <a:p>
            <a:r>
              <a:rPr lang="cs-CZ" sz="2000" dirty="0" smtClean="0"/>
              <a:t>Obr. 23: FIR0002. </a:t>
            </a:r>
            <a:r>
              <a:rPr lang="cs-CZ" sz="2000" i="1" dirty="0" smtClean="0"/>
              <a:t>/</a:t>
            </a:r>
            <a:r>
              <a:rPr lang="cs-CZ" sz="2000" i="1" dirty="0" err="1" smtClean="0"/>
              <a:t>cs.wikipedia.org</a:t>
            </a:r>
            <a:r>
              <a:rPr lang="cs-CZ" sz="2000" dirty="0" smtClean="0"/>
              <a:t> [online]. [cit. 12.5.2013]. Dostupný na WWW: </a:t>
            </a:r>
            <a:r>
              <a:rPr lang="cs-CZ" sz="2000" dirty="0" smtClean="0">
                <a:hlinkClick r:id="rId2"/>
              </a:rPr>
              <a:t>http://upload.wikimedia.org/wikipedia/commons/f/fa/Chrysanthemums.jpg</a:t>
            </a:r>
            <a:endParaRPr lang="cs-CZ" sz="2000" dirty="0" smtClean="0"/>
          </a:p>
          <a:p>
            <a:r>
              <a:rPr lang="cs-CZ" sz="2000" dirty="0" smtClean="0"/>
              <a:t>Obr. 24: L. Kincl, M. Kincl, J. </a:t>
            </a:r>
            <a:r>
              <a:rPr lang="cs-CZ" sz="2000" dirty="0" err="1" smtClean="0"/>
              <a:t>Jarklová</a:t>
            </a:r>
            <a:r>
              <a:rPr lang="cs-CZ" sz="2000" dirty="0" smtClean="0"/>
              <a:t>: Biologie rostlin pro první ročník gymnázií, Fortuna, Praha 2006</a:t>
            </a:r>
          </a:p>
          <a:p>
            <a:r>
              <a:rPr lang="cs-CZ" sz="2000" dirty="0" smtClean="0"/>
              <a:t>Obr. 25: FOTO - ARCHIV DOMOVA POD HRADEM ŽAMPACH. </a:t>
            </a:r>
            <a:r>
              <a:rPr lang="cs-CZ" sz="2000" i="1" dirty="0" smtClean="0"/>
              <a:t>www.</a:t>
            </a:r>
            <a:r>
              <a:rPr lang="cs-CZ" sz="2000" i="1" dirty="0" err="1" smtClean="0"/>
              <a:t>uspza.cz</a:t>
            </a:r>
            <a:r>
              <a:rPr lang="cs-CZ" sz="2000" dirty="0" smtClean="0"/>
              <a:t> [online]. [cit. 13.5.2013]. Dostupný na WWW: </a:t>
            </a:r>
            <a:r>
              <a:rPr lang="cs-CZ" sz="2000" dirty="0" smtClean="0">
                <a:hlinkClick r:id="rId3"/>
              </a:rPr>
              <a:t>http://www.</a:t>
            </a:r>
            <a:r>
              <a:rPr lang="cs-CZ" sz="2000" dirty="0" err="1" smtClean="0">
                <a:hlinkClick r:id="rId3"/>
              </a:rPr>
              <a:t>uspza.cz</a:t>
            </a:r>
            <a:r>
              <a:rPr lang="cs-CZ" sz="2000" dirty="0" smtClean="0">
                <a:hlinkClick r:id="rId3"/>
              </a:rPr>
              <a:t>/obrazky5/06-borovice_10_</a:t>
            </a:r>
            <a:r>
              <a:rPr lang="cs-CZ" sz="2000" dirty="0" err="1" smtClean="0">
                <a:hlinkClick r:id="rId3"/>
              </a:rPr>
              <a:t>small.jpg</a:t>
            </a:r>
            <a:endParaRPr lang="cs-CZ" sz="2000" dirty="0" smtClean="0"/>
          </a:p>
          <a:p>
            <a:r>
              <a:rPr lang="cs-CZ" sz="2000" dirty="0" smtClean="0"/>
              <a:t>Obr. 5 – 22, 26 – 31: archiv autorky</a:t>
            </a:r>
          </a:p>
          <a:p>
            <a:pPr>
              <a:buNone/>
            </a:pPr>
            <a:r>
              <a:rPr lang="cs-CZ" sz="2000" dirty="0" smtClean="0"/>
              <a:t> </a:t>
            </a:r>
          </a:p>
          <a:p>
            <a:endParaRPr lang="cs-CZ" sz="2000" dirty="0" smtClean="0"/>
          </a:p>
          <a:p>
            <a:endParaRPr lang="cs-CZ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1000</TotalTime>
  <Words>775</Words>
  <Application>Microsoft Office PowerPoint</Application>
  <PresentationFormat>Předvádění na obrazovce (4:3)</PresentationFormat>
  <Paragraphs>186</Paragraphs>
  <Slides>41</Slides>
  <Notes>5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41</vt:i4>
      </vt:variant>
    </vt:vector>
  </HeadingPairs>
  <TitlesOfParts>
    <vt:vector size="42" baseType="lpstr">
      <vt:lpstr>Motiv sady Office</vt:lpstr>
      <vt:lpstr>Snímek 1</vt:lpstr>
      <vt:lpstr>Anotace </vt:lpstr>
      <vt:lpstr>VÝVOJ ROSTLIN</vt:lpstr>
      <vt:lpstr>Vývoj - ONTOGENEZE</vt:lpstr>
      <vt:lpstr>Vyšší rostliny  - 4 vývojová období:</vt:lpstr>
      <vt:lpstr>Snímek 6</vt:lpstr>
      <vt:lpstr>Snímek 7</vt:lpstr>
      <vt:lpstr>Snímek 8</vt:lpstr>
      <vt:lpstr>Snímek 9</vt:lpstr>
      <vt:lpstr>Klíčení   A) epigeické (fazol)    B) hypogeické (hrách)</vt:lpstr>
      <vt:lpstr>Snímek 11</vt:lpstr>
      <vt:lpstr>Ukázky pokusů</vt:lpstr>
      <vt:lpstr>Snímek 13</vt:lpstr>
      <vt:lpstr>Pojmenujte orgán</vt:lpstr>
      <vt:lpstr>Klíčící slivoň. Pojmenujte označené části</vt:lpstr>
      <vt:lpstr>Klíčení buku lesního. Pojmenujte označené části</vt:lpstr>
      <vt:lpstr>Snímek 17</vt:lpstr>
      <vt:lpstr> </vt:lpstr>
      <vt:lpstr>Buk lesní - květy</vt:lpstr>
      <vt:lpstr>Slivoň         </vt:lpstr>
      <vt:lpstr>Snímek 21</vt:lpstr>
      <vt:lpstr>Období vegetačního klidu  DORMANCE</vt:lpstr>
      <vt:lpstr>Životní cyklus rostlin (podle délky života)</vt:lpstr>
      <vt:lpstr>Snímek 24</vt:lpstr>
      <vt:lpstr>Snímek 25</vt:lpstr>
      <vt:lpstr>Snímek 26</vt:lpstr>
      <vt:lpstr>Snímek 27</vt:lpstr>
      <vt:lpstr>Po dosažení dospělosti se opakovaně každým rokem rozmnožují</vt:lpstr>
      <vt:lpstr>Snímek 29</vt:lpstr>
      <vt:lpstr>Snímek 30</vt:lpstr>
      <vt:lpstr>Snímek 31</vt:lpstr>
      <vt:lpstr>Faktory ovlivňující vývoj</vt:lpstr>
      <vt:lpstr>Snímek 33</vt:lpstr>
      <vt:lpstr>Umíte vysvětlit následující pojmy? Uveďte konkrétní příklady rostlin.</vt:lpstr>
      <vt:lpstr>Snímek 35</vt:lpstr>
      <vt:lpstr>Snímek 36</vt:lpstr>
      <vt:lpstr>Snímek 37</vt:lpstr>
      <vt:lpstr>Snímek 38</vt:lpstr>
      <vt:lpstr>Snímek 39</vt:lpstr>
      <vt:lpstr>Snímek 40</vt:lpstr>
      <vt:lpstr>CITACE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lenka</dc:creator>
  <cp:lastModifiedBy>uživatel</cp:lastModifiedBy>
  <cp:revision>69</cp:revision>
  <dcterms:created xsi:type="dcterms:W3CDTF">2013-05-01T16:26:06Z</dcterms:created>
  <dcterms:modified xsi:type="dcterms:W3CDTF">2013-05-26T19:24:44Z</dcterms:modified>
</cp:coreProperties>
</file>