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1" r:id="rId3"/>
    <p:sldId id="256" r:id="rId4"/>
    <p:sldId id="257" r:id="rId5"/>
    <p:sldId id="259" r:id="rId6"/>
    <p:sldId id="258" r:id="rId7"/>
    <p:sldId id="263" r:id="rId8"/>
    <p:sldId id="262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7" d="100"/>
          <a:sy n="47" d="100"/>
        </p:scale>
        <p:origin x="-117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FFB631-2BAC-474C-9ED0-F3FB50C92987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6D00BD-CDD8-4571-93BE-3102FF87EF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62183D-6D96-4821-A9B4-B5C1C7243D20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67ABDF-F7F1-4103-B94D-AED41296F3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886FA3-5C15-4A1E-8311-2B4F362B60D8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E8D31B-9EE4-4C43-BE8D-C994C48093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12F5E4-6952-4CE4-8695-792C9859A207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F7027C-AD91-4D29-B4D7-461FE3C171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4E2070-E45F-4BA7-80B7-B93D253D5F20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4EF9D9-8E06-4822-B600-9F831E541F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512D6D-564A-4D7A-93A8-DAC3DB2C09B3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47B44E-4DF0-405E-8F09-EFCEE1975D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8E7EBD-34D1-4342-8E0A-CA9E469187F9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173360-2445-46AF-9155-56CE4E7B4A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E27390-8D2F-4589-8628-5EF9FD02D93C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2C603B-9183-4153-A5A2-45F0525D15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BB93DC-35E6-4423-9FD0-73F42408E9BE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2E1C36-EF2E-4B30-8187-338407ED2D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8716E0-E06E-4E10-876C-F8131A7183FB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D8632E-99B8-45B6-8522-EEBDF355C2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DB8789-38B7-4A5E-BCA3-EA10CAEF91C0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92EC77-F1CA-4A35-93E8-CCD606722C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50000"/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2938B78-385A-4CE1-ABA4-416C9EA6418A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F8A1A5A-117C-42FF-B866-9AA525C406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13" Type="http://schemas.openxmlformats.org/officeDocument/2006/relationships/image" Target="../media/image13.wmf"/><Relationship Id="rId3" Type="http://schemas.openxmlformats.org/officeDocument/2006/relationships/image" Target="../media/image3.wmf"/><Relationship Id="rId7" Type="http://schemas.openxmlformats.org/officeDocument/2006/relationships/image" Target="../media/image7.jpeg"/><Relationship Id="rId12" Type="http://schemas.openxmlformats.org/officeDocument/2006/relationships/image" Target="../media/image12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5" Type="http://schemas.openxmlformats.org/officeDocument/2006/relationships/image" Target="../media/image15.wmf"/><Relationship Id="rId10" Type="http://schemas.openxmlformats.org/officeDocument/2006/relationships/image" Target="../media/image10.wmf"/><Relationship Id="rId4" Type="http://schemas.openxmlformats.org/officeDocument/2006/relationships/image" Target="../media/image4.jpeg"/><Relationship Id="rId9" Type="http://schemas.openxmlformats.org/officeDocument/2006/relationships/image" Target="../media/image9.wmf"/><Relationship Id="rId14" Type="http://schemas.openxmlformats.org/officeDocument/2006/relationships/image" Target="../media/image14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5175"/>
            <a:ext cx="8229600" cy="5360988"/>
          </a:xfrm>
        </p:spPr>
        <p:txBody>
          <a:bodyPr/>
          <a:lstStyle/>
          <a:p>
            <a:pPr marL="0" indent="0" algn="ctr">
              <a:buFont typeface="Arial" charset="0"/>
              <a:buNone/>
            </a:pPr>
            <a:r>
              <a:rPr lang="cs-CZ" smtClean="0">
                <a:latin typeface="Comic Sans MS" pitchFamily="66" charset="0"/>
              </a:rPr>
              <a:t>Název školy: </a:t>
            </a:r>
          </a:p>
          <a:p>
            <a:pPr marL="0" indent="0" algn="ctr">
              <a:buFont typeface="Arial" charset="0"/>
              <a:buNone/>
            </a:pPr>
            <a:r>
              <a:rPr lang="cs-CZ" smtClean="0">
                <a:latin typeface="Comic Sans MS" pitchFamily="66" charset="0"/>
              </a:rPr>
              <a:t>Základní škola a Mateřská škola Bečváry, okres Kolín</a:t>
            </a:r>
          </a:p>
          <a:p>
            <a:pPr marL="0" indent="0" algn="ctr">
              <a:buFont typeface="Arial" charset="0"/>
              <a:buNone/>
            </a:pPr>
            <a:r>
              <a:rPr lang="cs-CZ" smtClean="0">
                <a:latin typeface="Comic Sans MS" pitchFamily="66" charset="0"/>
              </a:rPr>
              <a:t>Autor: Mgr. Simona Zalabáková</a:t>
            </a:r>
          </a:p>
          <a:p>
            <a:pPr marL="0" indent="0" algn="ctr">
              <a:buFont typeface="Arial" charset="0"/>
              <a:buNone/>
            </a:pPr>
            <a:r>
              <a:rPr lang="cs-CZ" smtClean="0">
                <a:latin typeface="Comic Sans MS" pitchFamily="66" charset="0"/>
              </a:rPr>
              <a:t>Datum tvorby: 27.12. 2011</a:t>
            </a:r>
            <a:br>
              <a:rPr lang="cs-CZ" smtClean="0">
                <a:latin typeface="Comic Sans MS" pitchFamily="66" charset="0"/>
              </a:rPr>
            </a:br>
            <a:r>
              <a:rPr lang="cs-CZ" smtClean="0">
                <a:latin typeface="Comic Sans MS" pitchFamily="66" charset="0"/>
              </a:rPr>
              <a:t>Název materiálu: </a:t>
            </a:r>
          </a:p>
          <a:p>
            <a:pPr marL="0" indent="0" algn="ctr">
              <a:buFont typeface="Arial" charset="0"/>
              <a:buNone/>
            </a:pPr>
            <a:r>
              <a:rPr lang="cs-CZ" smtClean="0">
                <a:latin typeface="Comic Sans MS" pitchFamily="66" charset="0"/>
              </a:rPr>
              <a:t>VY_32_INOVACE_10_VYJMENOVANÁ SLOVA PO P</a:t>
            </a: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150"/>
            <a:ext cx="8229600" cy="5434013"/>
          </a:xfrm>
        </p:spPr>
        <p:txBody>
          <a:bodyPr>
            <a:normAutofit/>
          </a:bodyPr>
          <a:lstStyle/>
          <a:p>
            <a:pPr marL="0" indent="0">
              <a:buFont typeface="Arial" charset="0"/>
              <a:buNone/>
            </a:pPr>
            <a:r>
              <a:rPr lang="cs-CZ" u="sng" smtClean="0">
                <a:latin typeface="Comic Sans MS" pitchFamily="66" charset="0"/>
              </a:rPr>
              <a:t>Anotace:</a:t>
            </a:r>
          </a:p>
          <a:p>
            <a:pPr marL="0" indent="0">
              <a:buFont typeface="Arial" charset="0"/>
              <a:buNone/>
            </a:pPr>
            <a:endParaRPr lang="cs-CZ" u="sng" smtClean="0">
              <a:latin typeface="Comic Sans MS" pitchFamily="66" charset="0"/>
            </a:endParaRPr>
          </a:p>
          <a:p>
            <a:pPr marL="0" indent="0"/>
            <a:r>
              <a:rPr lang="cs-CZ" smtClean="0">
                <a:latin typeface="Comic Sans MS" pitchFamily="66" charset="0"/>
              </a:rPr>
              <a:t>DUM je určen pro žáky 3. ročníku</a:t>
            </a:r>
          </a:p>
          <a:p>
            <a:pPr marL="0" indent="0"/>
            <a:r>
              <a:rPr lang="cs-CZ" smtClean="0">
                <a:latin typeface="Comic Sans MS" pitchFamily="66" charset="0"/>
              </a:rPr>
              <a:t>materiál slouží jako prezentace </a:t>
            </a:r>
          </a:p>
          <a:p>
            <a:pPr marL="0" indent="0"/>
            <a:r>
              <a:rPr lang="cs-CZ" smtClean="0">
                <a:latin typeface="Comic Sans MS" pitchFamily="66" charset="0"/>
              </a:rPr>
              <a:t>žáci se seznamují s vyjmenovanými slovy po P</a:t>
            </a:r>
          </a:p>
          <a:p>
            <a:pPr marL="0" indent="0"/>
            <a:r>
              <a:rPr lang="cs-CZ" smtClean="0">
                <a:latin typeface="Comic Sans MS" pitchFamily="66" charset="0"/>
              </a:rPr>
              <a:t>žáci správně přiřazují vyjmenovaná slova k obrázkům</a:t>
            </a:r>
          </a:p>
          <a:p>
            <a:pPr marL="0" indent="0"/>
            <a:r>
              <a:rPr lang="cs-CZ" smtClean="0">
                <a:latin typeface="Comic Sans MS" pitchFamily="66" charset="0"/>
              </a:rPr>
              <a:t>žáci doplňují vyjmenovaná slova</a:t>
            </a:r>
          </a:p>
          <a:p>
            <a:pPr marL="0" indent="0">
              <a:buFont typeface="Arial" charset="0"/>
              <a:buNone/>
            </a:pPr>
            <a:endParaRPr lang="cs-CZ" smtClean="0">
              <a:latin typeface="Comic Sans MS" pitchFamily="66" charset="0"/>
            </a:endParaRPr>
          </a:p>
          <a:p>
            <a:pPr marL="0" indent="0"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188" y="620713"/>
            <a:ext cx="7772400" cy="2879725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800" b="1" dirty="0" smtClean="0">
                <a:latin typeface="Comic Sans MS" pitchFamily="66" charset="0"/>
              </a:rPr>
              <a:t>Vyjmenovaná slova</a:t>
            </a:r>
            <a:br>
              <a:rPr lang="cs-CZ" sz="4800" b="1" dirty="0" smtClean="0">
                <a:latin typeface="Comic Sans MS" pitchFamily="66" charset="0"/>
              </a:rPr>
            </a:br>
            <a:r>
              <a:rPr lang="cs-CZ" sz="4800" b="1" dirty="0" smtClean="0">
                <a:latin typeface="Comic Sans MS" pitchFamily="66" charset="0"/>
              </a:rPr>
              <a:t>po </a:t>
            </a:r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P</a:t>
            </a:r>
            <a:endParaRPr lang="cs-CZ" sz="4800" b="1" dirty="0">
              <a:solidFill>
                <a:schemeClr val="accent6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3284538"/>
            <a:ext cx="6400800" cy="17526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6600" b="1" dirty="0" smtClean="0">
              <a:solidFill>
                <a:schemeClr val="accent6">
                  <a:lumMod val="50000"/>
                </a:schemeClr>
              </a:solidFill>
              <a:latin typeface="Comic Sans MS" pitchFamily="66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6600" b="1" dirty="0">
              <a:solidFill>
                <a:schemeClr val="accent6">
                  <a:lumMod val="50000"/>
                </a:schemeClr>
              </a:solidFill>
              <a:latin typeface="Comic Sans MS" pitchFamily="66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6600" b="1" dirty="0">
              <a:solidFill>
                <a:schemeClr val="accent6">
                  <a:lumMod val="50000"/>
                </a:schemeClr>
              </a:solidFill>
              <a:latin typeface="Comic Sans MS" pitchFamily="66" charset="0"/>
            </a:endParaRPr>
          </a:p>
        </p:txBody>
      </p:sp>
      <p:pic>
        <p:nvPicPr>
          <p:cNvPr id="15363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79613" y="494030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Comic Sans MS" pitchFamily="66" charset="0"/>
              </a:rPr>
              <a:t>Vyjmenovaná slova po P</a:t>
            </a:r>
            <a:endParaRPr lang="cs-CZ" dirty="0">
              <a:solidFill>
                <a:schemeClr val="accent6">
                  <a:lumMod val="5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50000"/>
              <a:alpha val="40000"/>
            </a:schemeClr>
          </a:solidFill>
        </p:spPr>
        <p:txBody>
          <a:bodyPr rtlCol="0">
            <a:normAutofit lnSpcReduction="10000"/>
          </a:bodyPr>
          <a:lstStyle/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4800" dirty="0" smtClean="0">
              <a:latin typeface="Comic Sans MS" pitchFamily="66" charset="0"/>
            </a:endParaRP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800" dirty="0" smtClean="0">
                <a:latin typeface="Comic Sans MS" pitchFamily="66" charset="0"/>
              </a:rPr>
              <a:t>Pýcha – pytel – pysk – netopýr – slepýš – pyl – kopyto – klopýtat- třpytit se – zpytovat – pykat – pýr – pýřit se – čepýřit se</a:t>
            </a:r>
            <a:endParaRPr lang="cs-CZ" sz="4800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xfrm>
            <a:off x="428625" y="142875"/>
            <a:ext cx="8229600" cy="571500"/>
          </a:xfrm>
        </p:spPr>
        <p:txBody>
          <a:bodyPr/>
          <a:lstStyle/>
          <a:p>
            <a:r>
              <a:rPr lang="cs-CZ" sz="2800" b="1" smtClean="0">
                <a:latin typeface="Comic Sans MS" pitchFamily="66" charset="0"/>
              </a:rPr>
              <a:t>Přiřaď vyjmenovaná slova k daným obrázkům.</a:t>
            </a:r>
            <a:endParaRPr lang="cs-CZ" sz="2800" smtClean="0"/>
          </a:p>
        </p:txBody>
      </p:sp>
      <p:pic>
        <p:nvPicPr>
          <p:cNvPr id="1026" name="Picture 2" descr="C:\Users\Honza\AppData\Local\Microsoft\Windows\Temporary Internet Files\Content.IE5\AUH5WAU9\MC900434890[1].pn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57188" y="857250"/>
            <a:ext cx="1106487" cy="1106488"/>
          </a:xfrm>
        </p:spPr>
      </p:pic>
      <p:pic>
        <p:nvPicPr>
          <p:cNvPr id="1029" name="Picture 5" descr="C:\Users\Honza\AppData\Local\Microsoft\Windows\Temporary Internet Files\Content.IE5\ZZWE0WRA\MC90029056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14938" y="5286375"/>
            <a:ext cx="1016000" cy="1109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0" name="Picture 6" descr="C:\Users\Honza\AppData\Local\Microsoft\Windows\Temporary Internet Files\Content.IE5\AUH5WAU9\MP900178662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003804" y="1142985"/>
            <a:ext cx="1140150" cy="171451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Šipka doprava 8"/>
          <p:cNvSpPr/>
          <p:nvPr/>
        </p:nvSpPr>
        <p:spPr>
          <a:xfrm>
            <a:off x="1785938" y="2428875"/>
            <a:ext cx="428625" cy="214313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031" name="Picture 7" descr="C:\Users\Honza\AppData\Local\Microsoft\Windows\Temporary Internet Files\Content.IE5\9U9P259F\MC900329478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785938" y="3168650"/>
            <a:ext cx="1330325" cy="754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2" name="Picture 8" descr="C:\Users\Honza\AppData\Local\Microsoft\Windows\Temporary Internet Files\Content.IE5\MYFEWB1N\MC900318952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500438" y="1071563"/>
            <a:ext cx="1814512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4" name="Picture 10" descr="C:\Users\Honza\AppData\Local\Microsoft\Windows\Temporary Internet Files\Content.IE5\MYFEWB1N\MP900444862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29058" y="2000240"/>
            <a:ext cx="1071570" cy="82749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35" name="Picture 11" descr="C:\Users\Honza\AppData\Local\Microsoft\Windows\Temporary Internet Files\Content.IE5\AUH5WAU9\MP900406499[1].jpg"/>
          <p:cNvPicPr>
            <a:picLocks noChangeAspect="1" noChangeArrowheads="1"/>
          </p:cNvPicPr>
          <p:nvPr/>
        </p:nvPicPr>
        <p:blipFill>
          <a:blip r:embed="rId8"/>
          <a:srcRect l="44218" t="61465" r="18365"/>
          <a:stretch>
            <a:fillRect/>
          </a:stretch>
        </p:blipFill>
        <p:spPr bwMode="auto">
          <a:xfrm>
            <a:off x="357188" y="5214938"/>
            <a:ext cx="1258887" cy="860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7" name="Picture 13" descr="C:\Users\Honza\AppData\Local\Microsoft\Windows\Temporary Internet Files\Content.IE5\9U9P259F\MC900441892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2786063" y="4929188"/>
            <a:ext cx="1089025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8" name="Picture 14" descr="C:\Users\Honza\AppData\Local\Microsoft\Windows\Temporary Internet Files\Content.IE5\AUH5WAU9\MC900287500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285750" y="2428875"/>
            <a:ext cx="1077913" cy="1477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9" name="Picture 15" descr="C:\Users\Honza\AppData\Local\Microsoft\Windows\Temporary Internet Files\Content.IE5\9U9P259F\MC900391034[1].wmf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5072063" y="3429000"/>
            <a:ext cx="1074737" cy="1308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40" name="Picture 16" descr="C:\Users\Honza\AppData\Local\Microsoft\Windows\Temporary Internet Files\Content.IE5\MYFEWB1N\MC900030169[1].wmf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6197600" y="2293938"/>
            <a:ext cx="1239838" cy="128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41" name="Picture 17" descr="C:\Users\Honza\AppData\Local\Microsoft\Windows\Temporary Internet Files\Content.IE5\9U9P259F\MC900389220[1].wmf"/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5857875" y="928688"/>
            <a:ext cx="827088" cy="1195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42" name="Picture 18" descr="C:\Users\Honza\AppData\Local\Microsoft\Windows\Temporary Internet Files\Content.IE5\AUH5WAU9\MC900331609[1].wmf"/>
          <p:cNvPicPr>
            <a:picLocks noChangeAspect="1" noChangeArrowheads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6429375" y="4214813"/>
            <a:ext cx="1336675" cy="1198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" name="Zaoblený obdélník 21"/>
          <p:cNvSpPr/>
          <p:nvPr/>
        </p:nvSpPr>
        <p:spPr>
          <a:xfrm>
            <a:off x="8001000" y="1071563"/>
            <a:ext cx="1000125" cy="42862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solidFill>
                  <a:schemeClr val="tx1"/>
                </a:solidFill>
                <a:latin typeface="Comic Sans MS" pitchFamily="66" charset="0"/>
              </a:rPr>
              <a:t>netopýr</a:t>
            </a: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7858125" y="1643063"/>
            <a:ext cx="1143000" cy="428625"/>
          </a:xfrm>
          <a:prstGeom prst="roundRect">
            <a:avLst>
              <a:gd name="adj" fmla="val 21870"/>
            </a:avLst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solidFill>
                  <a:schemeClr val="tx1"/>
                </a:solidFill>
                <a:latin typeface="Comic Sans MS" pitchFamily="66" charset="0"/>
              </a:rPr>
              <a:t>zpytovat</a:t>
            </a: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8001000" y="2143125"/>
            <a:ext cx="1000125" cy="42862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solidFill>
                  <a:schemeClr val="tx1"/>
                </a:solidFill>
                <a:latin typeface="Comic Sans MS" pitchFamily="66" charset="0"/>
              </a:rPr>
              <a:t>slepýš</a:t>
            </a: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8001000" y="2643188"/>
            <a:ext cx="1000125" cy="42862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solidFill>
                  <a:schemeClr val="tx1"/>
                </a:solidFill>
                <a:latin typeface="Comic Sans MS" pitchFamily="66" charset="0"/>
              </a:rPr>
              <a:t>pysk</a:t>
            </a: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8001000" y="3714750"/>
            <a:ext cx="1000125" cy="42862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solidFill>
                  <a:schemeClr val="tx1"/>
                </a:solidFill>
                <a:latin typeface="Comic Sans MS" pitchFamily="66" charset="0"/>
              </a:rPr>
              <a:t>pytel</a:t>
            </a: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8001000" y="4214813"/>
            <a:ext cx="1000125" cy="42862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solidFill>
                  <a:schemeClr val="tx1"/>
                </a:solidFill>
                <a:latin typeface="Comic Sans MS" pitchFamily="66" charset="0"/>
              </a:rPr>
              <a:t>pyl</a:t>
            </a: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8001000" y="4714875"/>
            <a:ext cx="1000125" cy="42862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solidFill>
                  <a:schemeClr val="tx1"/>
                </a:solidFill>
                <a:latin typeface="Comic Sans MS" pitchFamily="66" charset="0"/>
              </a:rPr>
              <a:t>pýcha</a:t>
            </a: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8001000" y="5214938"/>
            <a:ext cx="1000125" cy="42862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solidFill>
                  <a:schemeClr val="tx1"/>
                </a:solidFill>
                <a:latin typeface="Comic Sans MS" pitchFamily="66" charset="0"/>
              </a:rPr>
              <a:t>kopyto</a:t>
            </a: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7858125" y="5715000"/>
            <a:ext cx="1143000" cy="42862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solidFill>
                  <a:schemeClr val="tx1"/>
                </a:solidFill>
                <a:latin typeface="Comic Sans MS" pitchFamily="66" charset="0"/>
              </a:rPr>
              <a:t>třpytit se</a:t>
            </a: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2" name="Zaoblený obdélník 31"/>
          <p:cNvSpPr/>
          <p:nvPr/>
        </p:nvSpPr>
        <p:spPr>
          <a:xfrm>
            <a:off x="7858125" y="6215063"/>
            <a:ext cx="1143000" cy="42862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solidFill>
                  <a:schemeClr val="tx1"/>
                </a:solidFill>
                <a:latin typeface="Comic Sans MS" pitchFamily="66" charset="0"/>
              </a:rPr>
              <a:t>klopýtat</a:t>
            </a: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6929438" y="1214438"/>
            <a:ext cx="1000125" cy="42862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solidFill>
                  <a:schemeClr val="tx1"/>
                </a:solidFill>
                <a:latin typeface="Comic Sans MS" pitchFamily="66" charset="0"/>
              </a:rPr>
              <a:t>pykat</a:t>
            </a: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4" name="Zaoblený obdélník 33"/>
          <p:cNvSpPr/>
          <p:nvPr/>
        </p:nvSpPr>
        <p:spPr>
          <a:xfrm>
            <a:off x="6929438" y="642938"/>
            <a:ext cx="1000125" cy="42862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solidFill>
                  <a:schemeClr val="tx1"/>
                </a:solidFill>
                <a:latin typeface="Comic Sans MS" pitchFamily="66" charset="0"/>
              </a:rPr>
              <a:t>pýr</a:t>
            </a: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5" name="Zaoblený obdélník 34"/>
          <p:cNvSpPr/>
          <p:nvPr/>
        </p:nvSpPr>
        <p:spPr>
          <a:xfrm>
            <a:off x="6357938" y="6215063"/>
            <a:ext cx="1285875" cy="500062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solidFill>
                  <a:schemeClr val="tx1"/>
                </a:solidFill>
                <a:latin typeface="Comic Sans MS" pitchFamily="66" charset="0"/>
              </a:rPr>
              <a:t>čepýřit se</a:t>
            </a: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6" name="Zaoblený obdélník 35"/>
          <p:cNvSpPr/>
          <p:nvPr/>
        </p:nvSpPr>
        <p:spPr>
          <a:xfrm>
            <a:off x="7929563" y="3143250"/>
            <a:ext cx="1071562" cy="500063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solidFill>
                  <a:schemeClr val="tx1"/>
                </a:solidFill>
                <a:latin typeface="Comic Sans MS" pitchFamily="66" charset="0"/>
              </a:rPr>
              <a:t>pýřit se</a:t>
            </a: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1044" name="Picture 20" descr="C:\Users\Honza\AppData\Local\Microsoft\Windows\Temporary Internet Files\Content.IE5\ZZWE0WRA\MC900229409[1].wmf"/>
          <p:cNvPicPr>
            <a:picLocks noChangeAspect="1" noChangeArrowheads="1"/>
          </p:cNvPicPr>
          <p:nvPr/>
        </p:nvPicPr>
        <p:blipFill>
          <a:blip r:embed="rId15"/>
          <a:srcRect/>
          <a:stretch>
            <a:fillRect/>
          </a:stretch>
        </p:blipFill>
        <p:spPr bwMode="auto">
          <a:xfrm>
            <a:off x="3500438" y="3571875"/>
            <a:ext cx="1203325" cy="687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smtClean="0">
                <a:latin typeface="Comic Sans MS" pitchFamily="66" charset="0"/>
              </a:rPr>
              <a:t>Doplň vynechaná vyjmenovaná slova.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50000"/>
              <a:alpha val="40000"/>
            </a:schemeClr>
          </a:solidFill>
        </p:spPr>
        <p:txBody>
          <a:bodyPr rtlCol="0">
            <a:normAutofit lnSpcReduction="10000"/>
          </a:bodyPr>
          <a:lstStyle/>
          <a:p>
            <a:pPr marL="0" indent="0" algn="ctr" fontAlgn="auto">
              <a:lnSpc>
                <a:spcPct val="15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latin typeface="Comic Sans MS" pitchFamily="66" charset="0"/>
            </a:endParaRPr>
          </a:p>
          <a:p>
            <a:pPr marL="0" indent="0" algn="ctr" fontAlgn="auto">
              <a:lnSpc>
                <a:spcPct val="15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latin typeface="Comic Sans MS" pitchFamily="66" charset="0"/>
              </a:rPr>
              <a:t>________ - pytel - pysk - __________ - slepýš - _______ - ________ klopýtat - _____________ - zpytovat - __________ - pýr - ___________ - _____________</a:t>
            </a:r>
            <a:endParaRPr lang="cs-CZ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smtClean="0">
                <a:solidFill>
                  <a:srgbClr val="FF0000"/>
                </a:solidFill>
                <a:latin typeface="Comic Sans MS" pitchFamily="66" charset="0"/>
              </a:rPr>
              <a:t>řešení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Font typeface="Arial" charset="0"/>
              <a:buNone/>
            </a:pPr>
            <a:endParaRPr lang="cs-CZ" smtClean="0">
              <a:latin typeface="Comic Sans MS" pitchFamily="66" charset="0"/>
            </a:endParaRPr>
          </a:p>
          <a:p>
            <a:pPr marL="0" indent="0" algn="ctr">
              <a:buFont typeface="Arial" charset="0"/>
              <a:buNone/>
            </a:pPr>
            <a:r>
              <a:rPr lang="cs-CZ" smtClean="0">
                <a:latin typeface="Comic Sans MS" pitchFamily="66" charset="0"/>
              </a:rPr>
              <a:t>Pýcha – pytel – pysk – netopýr – slepýš – pyl – kopyto – klopýtat- třpytit se – zpytovat – pykat – pýr – pýřit se – čepýřit se</a:t>
            </a:r>
          </a:p>
          <a:p>
            <a:pPr marL="0" indent="0" algn="ctr"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613"/>
            <a:ext cx="8229600" cy="5289550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3600" smtClean="0"/>
              <a:t>Použité zdroje:</a:t>
            </a:r>
            <a:br>
              <a:rPr lang="cs-CZ" sz="3600" smtClean="0"/>
            </a:br>
            <a:r>
              <a:rPr lang="cs-CZ" sz="3600" smtClean="0"/>
              <a:t/>
            </a:r>
            <a:br>
              <a:rPr lang="cs-CZ" sz="3600" smtClean="0"/>
            </a:br>
            <a:r>
              <a:rPr lang="cs-CZ" smtClean="0"/>
              <a:t>Obrázky byly použity z programu Microsoft Word 2007 – </a:t>
            </a:r>
            <a:r>
              <a:rPr lang="cs-CZ" smtClean="0">
                <a:latin typeface="Arial" charset="0"/>
              </a:rPr>
              <a:t>www.office.microsoft.com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</TotalTime>
  <Words>142</Words>
  <Application>Microsoft Office PowerPoint</Application>
  <PresentationFormat>On-screen Show (4:3)</PresentationFormat>
  <Paragraphs>39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2" baseType="lpstr">
      <vt:lpstr>Calibri</vt:lpstr>
      <vt:lpstr>Arial</vt:lpstr>
      <vt:lpstr>Comic Sans MS</vt:lpstr>
      <vt:lpstr>Motiv systému Office</vt:lpstr>
      <vt:lpstr>Snímek 1</vt:lpstr>
      <vt:lpstr>Snímek 2</vt:lpstr>
      <vt:lpstr>Vyjmenovaná slova po P</vt:lpstr>
      <vt:lpstr>Vyjmenovaná slova po P</vt:lpstr>
      <vt:lpstr>Přiřaď vyjmenovaná slova k daným obrázkům.</vt:lpstr>
      <vt:lpstr>Doplň vynechaná vyjmenovaná slova.</vt:lpstr>
      <vt:lpstr>řešení</vt:lpstr>
      <vt:lpstr>Snímek 8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</dc:title>
  <dc:creator>pc1</dc:creator>
  <cp:lastModifiedBy>DUM</cp:lastModifiedBy>
  <cp:revision>21</cp:revision>
  <dcterms:created xsi:type="dcterms:W3CDTF">2011-03-20T20:32:00Z</dcterms:created>
  <dcterms:modified xsi:type="dcterms:W3CDTF">2013-06-05T19:21:39Z</dcterms:modified>
</cp:coreProperties>
</file>