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6" r:id="rId4"/>
    <p:sldId id="265" r:id="rId5"/>
    <p:sldId id="266" r:id="rId6"/>
    <p:sldId id="263" r:id="rId7"/>
    <p:sldId id="267" r:id="rId8"/>
    <p:sldId id="269" r:id="rId9"/>
    <p:sldId id="268" r:id="rId10"/>
    <p:sldId id="264" r:id="rId11"/>
    <p:sldId id="259" r:id="rId12"/>
    <p:sldId id="271" r:id="rId13"/>
    <p:sldId id="270" r:id="rId14"/>
    <p:sldId id="272" r:id="rId15"/>
    <p:sldId id="274" r:id="rId16"/>
    <p:sldId id="273" r:id="rId17"/>
    <p:sldId id="275" r:id="rId18"/>
    <p:sldId id="283" r:id="rId19"/>
    <p:sldId id="260" r:id="rId20"/>
    <p:sldId id="279" r:id="rId21"/>
    <p:sldId id="281" r:id="rId22"/>
    <p:sldId id="278" r:id="rId23"/>
    <p:sldId id="277" r:id="rId24"/>
    <p:sldId id="282" r:id="rId25"/>
    <p:sldId id="280" r:id="rId26"/>
  </p:sldIdLst>
  <p:sldSz cx="9144000" cy="6858000" type="screen4x3"/>
  <p:notesSz cx="6858000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B30EE9-AC2A-48AE-A189-60DCF0C1D6AC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62025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690269"/>
            <a:ext cx="548640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659C69-6F36-4E47-A983-83FF4E89C69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60394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440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B6794FF-2F8F-4083-8416-47918006971C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7525" cy="2692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Lenka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Hráčková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VY_32_INOVACE_01C_13_Pohyby rostlin</a:t>
                      </a: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VY_32_INOVACE_01C_Biologie rostlin</a:t>
                      </a: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15. 5. 2013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Anotace 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Cíl: Žáci chápou pohyb rostlin jako základní projev života, projev dráždivosti. Vysvětlí, na jakém principu k jednotlivým typům pohybům dochází. </a:t>
            </a:r>
          </a:p>
          <a:p>
            <a:r>
              <a:rPr lang="cs-CZ" sz="2800" dirty="0" smtClean="0"/>
              <a:t>Žáci doplňují odpovědi na kontrolní otázky na interaktivní tabuli s následnou kontrolou správných odpovědí.</a:t>
            </a:r>
          </a:p>
          <a:p>
            <a:r>
              <a:rPr lang="cs-CZ" sz="2800" dirty="0" smtClean="0"/>
              <a:t>Pro žáky 1. ročníku G4 a 3. ročníku G6</a:t>
            </a:r>
          </a:p>
          <a:p>
            <a:r>
              <a:rPr lang="cs-CZ" sz="2800" dirty="0" smtClean="0"/>
              <a:t>Materiál je určen k interaktivní výuce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POHYBY ROSTLIN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Pohyb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jeden ze základních projevů života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důsledek reakce na podnět z okolí – projev DRÁŽDIVOSTI (projev života)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pohyby rostlin většinou pomalé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dělení: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	PASIVNÍ</a:t>
            </a:r>
          </a:p>
          <a:p>
            <a:pPr>
              <a:buFont typeface="Courier New" pitchFamily="49" charset="0"/>
              <a:buChar char="o"/>
            </a:pPr>
            <a:r>
              <a:rPr lang="cs-CZ" b="1" dirty="0" smtClean="0"/>
              <a:t>	</a:t>
            </a:r>
            <a:r>
              <a:rPr lang="cs-CZ" dirty="0" smtClean="0"/>
              <a:t>AKTIVNÍ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POHYBŮ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8" name="Šipka dolů 17"/>
          <p:cNvSpPr/>
          <p:nvPr/>
        </p:nvSpPr>
        <p:spPr>
          <a:xfrm rot="16200000">
            <a:off x="5616116" y="3969060"/>
            <a:ext cx="216024" cy="57606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5" name="Skupina 34"/>
          <p:cNvGrpSpPr/>
          <p:nvPr/>
        </p:nvGrpSpPr>
        <p:grpSpPr>
          <a:xfrm>
            <a:off x="323528" y="1340768"/>
            <a:ext cx="7848872" cy="4113167"/>
            <a:chOff x="323528" y="1340768"/>
            <a:chExt cx="7848872" cy="4113167"/>
          </a:xfrm>
        </p:grpSpPr>
        <p:sp>
          <p:nvSpPr>
            <p:cNvPr id="4" name="TextovéPole 3"/>
            <p:cNvSpPr txBox="1"/>
            <p:nvPr/>
          </p:nvSpPr>
          <p:spPr>
            <a:xfrm>
              <a:off x="1187624" y="1340768"/>
              <a:ext cx="1656184" cy="584775"/>
            </a:xfrm>
            <a:prstGeom prst="rect">
              <a:avLst/>
            </a:prstGeom>
            <a:solidFill>
              <a:srgbClr val="00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fyzikální</a:t>
              </a:r>
              <a:endParaRPr lang="cs-CZ" sz="3200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4427984" y="1340768"/>
              <a:ext cx="1368152" cy="584775"/>
            </a:xfrm>
            <a:prstGeom prst="rect">
              <a:avLst/>
            </a:prstGeom>
            <a:solidFill>
              <a:srgbClr val="00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vitální</a:t>
              </a:r>
              <a:endParaRPr lang="cs-CZ" sz="3200" b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6012160" y="3996353"/>
              <a:ext cx="2160240" cy="5847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TROPISMY</a:t>
              </a:r>
              <a:endParaRPr lang="cs-CZ" sz="3200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084168" y="4869160"/>
              <a:ext cx="1872208" cy="58477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NASTIE</a:t>
              </a:r>
              <a:endParaRPr lang="cs-CZ" sz="3200" b="1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707904" y="3924345"/>
              <a:ext cx="1728192" cy="58477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ohybové</a:t>
              </a:r>
              <a:endParaRPr lang="cs-CZ" sz="3200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3635896" y="2492896"/>
              <a:ext cx="2160240" cy="107721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lokomoční </a:t>
              </a:r>
            </a:p>
            <a:p>
              <a:r>
                <a:rPr lang="cs-CZ" sz="3200" b="1" dirty="0" smtClean="0"/>
                <a:t>TAXE</a:t>
              </a:r>
              <a:endParaRPr lang="cs-CZ" sz="3200" b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5536" y="3645024"/>
              <a:ext cx="1728192" cy="58477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kohezní</a:t>
              </a:r>
              <a:endParaRPr lang="cs-CZ" sz="3200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23528" y="2564904"/>
              <a:ext cx="2699792" cy="58477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hygroskopické</a:t>
              </a:r>
              <a:endParaRPr lang="cs-CZ" sz="3200" dirty="0"/>
            </a:p>
          </p:txBody>
        </p:sp>
        <p:sp>
          <p:nvSpPr>
            <p:cNvPr id="16" name="Šipka dolů 15"/>
            <p:cNvSpPr/>
            <p:nvPr/>
          </p:nvSpPr>
          <p:spPr>
            <a:xfrm>
              <a:off x="1907704" y="1988840"/>
              <a:ext cx="216024" cy="576064"/>
            </a:xfrm>
            <a:prstGeom prst="down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Šipka dolů 18"/>
            <p:cNvSpPr/>
            <p:nvPr/>
          </p:nvSpPr>
          <p:spPr>
            <a:xfrm>
              <a:off x="4716016" y="1916832"/>
              <a:ext cx="216024" cy="576064"/>
            </a:xfrm>
            <a:prstGeom prst="down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lačítko akce: Dopředu nebo Další 19">
              <a:hlinkClick r:id="rId2" action="ppaction://hlinksldjump" highlightClick="1"/>
            </p:cNvPr>
            <p:cNvSpPr/>
            <p:nvPr/>
          </p:nvSpPr>
          <p:spPr>
            <a:xfrm>
              <a:off x="2987824" y="1484784"/>
              <a:ext cx="504056" cy="432048"/>
            </a:xfrm>
            <a:prstGeom prst="actionButtonForwardNex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Tlačítko akce: Dopředu nebo Další 20">
              <a:hlinkClick r:id="rId3" action="ppaction://hlinksldjump" highlightClick="1"/>
            </p:cNvPr>
            <p:cNvSpPr/>
            <p:nvPr/>
          </p:nvSpPr>
          <p:spPr>
            <a:xfrm>
              <a:off x="6012160" y="1412776"/>
              <a:ext cx="576064" cy="432048"/>
            </a:xfrm>
            <a:prstGeom prst="actionButtonForwardNex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7" name="TextovéPole 36"/>
          <p:cNvSpPr txBox="1"/>
          <p:nvPr/>
        </p:nvSpPr>
        <p:spPr>
          <a:xfrm>
            <a:off x="467544" y="4725144"/>
            <a:ext cx="18002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mrštivé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17" name="Skupina 16"/>
          <p:cNvGrpSpPr/>
          <p:nvPr/>
        </p:nvGrpSpPr>
        <p:grpSpPr>
          <a:xfrm>
            <a:off x="323528" y="476672"/>
            <a:ext cx="7704856" cy="1520879"/>
            <a:chOff x="323528" y="476672"/>
            <a:chExt cx="7704856" cy="1520879"/>
          </a:xfrm>
        </p:grpSpPr>
        <p:sp>
          <p:nvSpPr>
            <p:cNvPr id="5" name="TextovéPole 4"/>
            <p:cNvSpPr txBox="1"/>
            <p:nvPr/>
          </p:nvSpPr>
          <p:spPr>
            <a:xfrm>
              <a:off x="3563888" y="476672"/>
              <a:ext cx="1656184" cy="584775"/>
            </a:xfrm>
            <a:prstGeom prst="rect">
              <a:avLst/>
            </a:prstGeom>
            <a:solidFill>
              <a:srgbClr val="00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fyzikální</a:t>
              </a:r>
              <a:endParaRPr lang="cs-CZ" sz="3200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6516216" y="1412776"/>
              <a:ext cx="1512168" cy="58477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mrštivé</a:t>
              </a:r>
              <a:endParaRPr lang="cs-CZ" sz="32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323528" y="1412776"/>
              <a:ext cx="2699792" cy="58477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hygroskopické</a:t>
              </a:r>
              <a:endParaRPr lang="cs-CZ" sz="3200" dirty="0"/>
            </a:p>
          </p:txBody>
        </p:sp>
        <p:cxnSp>
          <p:nvCxnSpPr>
            <p:cNvPr id="12" name="Přímá spojovací šipka 11"/>
            <p:cNvCxnSpPr/>
            <p:nvPr/>
          </p:nvCxnSpPr>
          <p:spPr>
            <a:xfrm>
              <a:off x="5292080" y="836712"/>
              <a:ext cx="792088" cy="432048"/>
            </a:xfrm>
            <a:prstGeom prst="straightConnector1">
              <a:avLst/>
            </a:prstGeom>
            <a:ln w="412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šipka 13"/>
            <p:cNvCxnSpPr/>
            <p:nvPr/>
          </p:nvCxnSpPr>
          <p:spPr>
            <a:xfrm flipH="1">
              <a:off x="2699792" y="980728"/>
              <a:ext cx="792088" cy="360040"/>
            </a:xfrm>
            <a:prstGeom prst="straightConnector1">
              <a:avLst/>
            </a:prstGeom>
            <a:ln w="412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ovéPole 21"/>
          <p:cNvSpPr txBox="1"/>
          <p:nvPr/>
        </p:nvSpPr>
        <p:spPr>
          <a:xfrm>
            <a:off x="3851920" y="1476073"/>
            <a:ext cx="158417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kohezní</a:t>
            </a:r>
            <a:endParaRPr lang="cs-CZ" sz="3200" dirty="0"/>
          </a:p>
        </p:txBody>
      </p:sp>
      <p:sp>
        <p:nvSpPr>
          <p:cNvPr id="23" name="Zástupný symbol pro obsah 2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Fyzikální pohyby jsou založeny na fyzikálních principech</a:t>
            </a:r>
          </a:p>
          <a:p>
            <a:r>
              <a:rPr lang="cs-CZ" dirty="0" smtClean="0"/>
              <a:t>Vykonávají je živé i odumřelé části rostlin</a:t>
            </a:r>
            <a:endParaRPr lang="cs-CZ" dirty="0"/>
          </a:p>
        </p:txBody>
      </p:sp>
      <p:sp>
        <p:nvSpPr>
          <p:cNvPr id="24" name="Tlačítko akce: Dopředu nebo Další 23">
            <a:hlinkClick r:id="rId2" action="ppaction://hlinksldjump" highlightClick="1"/>
          </p:cNvPr>
          <p:cNvSpPr/>
          <p:nvPr/>
        </p:nvSpPr>
        <p:spPr>
          <a:xfrm>
            <a:off x="3131840" y="1556792"/>
            <a:ext cx="576064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lačítko akce: Dopředu nebo Další 24">
            <a:hlinkClick r:id="rId3" action="ppaction://hlinksldjump" highlightClick="1"/>
          </p:cNvPr>
          <p:cNvSpPr/>
          <p:nvPr/>
        </p:nvSpPr>
        <p:spPr>
          <a:xfrm>
            <a:off x="5580112" y="1556792"/>
            <a:ext cx="576064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lačítko akce: Dopředu nebo Další 25">
            <a:hlinkClick r:id="rId4" action="ppaction://hlinksldjump" highlightClick="1"/>
          </p:cNvPr>
          <p:cNvSpPr/>
          <p:nvPr/>
        </p:nvSpPr>
        <p:spPr>
          <a:xfrm>
            <a:off x="8244408" y="1484784"/>
            <a:ext cx="504056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ovací šipka 26"/>
          <p:cNvCxnSpPr>
            <a:endCxn id="22" idx="0"/>
          </p:cNvCxnSpPr>
          <p:nvPr/>
        </p:nvCxnSpPr>
        <p:spPr>
          <a:xfrm>
            <a:off x="4644008" y="1052736"/>
            <a:ext cx="0" cy="423337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symbol pro text 10"/>
          <p:cNvSpPr txBox="1">
            <a:spLocks noGrp="1"/>
          </p:cNvSpPr>
          <p:nvPr>
            <p:ph type="title"/>
          </p:nvPr>
        </p:nvSpPr>
        <p:spPr>
          <a:xfrm>
            <a:off x="457200" y="522972"/>
            <a:ext cx="82296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hygroskopické</a:t>
            </a:r>
            <a:endParaRPr lang="cs-CZ" sz="3600" b="1" dirty="0"/>
          </a:p>
        </p:txBody>
      </p:sp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Důsledek pnutí vznikající na základě rozdílné </a:t>
            </a:r>
          </a:p>
          <a:p>
            <a:pPr>
              <a:buNone/>
            </a:pPr>
            <a:r>
              <a:rPr lang="cs-CZ" dirty="0" smtClean="0"/>
              <a:t>			   schopnosti buněčných </a:t>
            </a:r>
          </a:p>
          <a:p>
            <a:pPr>
              <a:buNone/>
            </a:pPr>
            <a:r>
              <a:rPr lang="cs-CZ" dirty="0" smtClean="0"/>
              <a:t>			   stěn na protějších </a:t>
            </a:r>
          </a:p>
          <a:p>
            <a:pPr>
              <a:buNone/>
            </a:pPr>
            <a:r>
              <a:rPr lang="cs-CZ" dirty="0" smtClean="0"/>
              <a:t>			   stranách orgánu</a:t>
            </a:r>
          </a:p>
          <a:p>
            <a:pPr>
              <a:buNone/>
            </a:pPr>
            <a:r>
              <a:rPr lang="cs-CZ" dirty="0" smtClean="0"/>
              <a:t>			   přijímat vodu – </a:t>
            </a:r>
            <a:r>
              <a:rPr lang="cs-CZ" b="1" dirty="0" smtClean="0"/>
              <a:t>bobtnat</a:t>
            </a:r>
          </a:p>
          <a:p>
            <a:pPr>
              <a:buNone/>
            </a:pPr>
            <a:r>
              <a:rPr lang="cs-CZ" b="1" dirty="0" smtClean="0"/>
              <a:t>			   </a:t>
            </a:r>
            <a:r>
              <a:rPr lang="cs-CZ" b="1" dirty="0" smtClean="0">
                <a:solidFill>
                  <a:srgbClr val="00B050"/>
                </a:solidFill>
              </a:rPr>
              <a:t>př. Šupiny šišek jehličnanů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			</a:t>
            </a:r>
            <a:r>
              <a:rPr lang="cs-CZ" b="1" dirty="0" smtClean="0">
                <a:solidFill>
                  <a:srgbClr val="0070C0"/>
                </a:solidFill>
              </a:rPr>
              <a:t>   Které šišky jsou v suchu,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			   které ve vlhku?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0" name="Tlačítko akce: Návrat 19">
            <a:hlinkClick r:id="rId2" action="ppaction://hlinksldjump" highlightClick="1"/>
          </p:cNvPr>
          <p:cNvSpPr/>
          <p:nvPr/>
        </p:nvSpPr>
        <p:spPr>
          <a:xfrm flipH="1">
            <a:off x="7668344" y="5949280"/>
            <a:ext cx="648072" cy="69269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ovací šipka 20"/>
          <p:cNvCxnSpPr/>
          <p:nvPr/>
        </p:nvCxnSpPr>
        <p:spPr>
          <a:xfrm>
            <a:off x="5724128" y="5301208"/>
            <a:ext cx="1368152" cy="0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H="1">
            <a:off x="2339752" y="5877272"/>
            <a:ext cx="2952328" cy="72008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:\113_PANA\Přípravy 1.C\dum\fotky\P1130146.JPG"/>
          <p:cNvPicPr>
            <a:picLocks noChangeAspect="1" noChangeArrowheads="1"/>
          </p:cNvPicPr>
          <p:nvPr/>
        </p:nvPicPr>
        <p:blipFill>
          <a:blip r:embed="rId3" cstate="print"/>
          <a:srcRect l="26563" r="27396"/>
          <a:stretch>
            <a:fillRect/>
          </a:stretch>
        </p:blipFill>
        <p:spPr bwMode="auto">
          <a:xfrm>
            <a:off x="395536" y="1844824"/>
            <a:ext cx="1656571" cy="4797152"/>
          </a:xfrm>
          <a:prstGeom prst="rect">
            <a:avLst/>
          </a:prstGeom>
          <a:noFill/>
        </p:spPr>
      </p:pic>
      <p:pic>
        <p:nvPicPr>
          <p:cNvPr id="1027" name="Picture 3" descr="H:\113_PANA\Přípravy 1.C\dum\fotky\P1130149.JPG"/>
          <p:cNvPicPr>
            <a:picLocks noChangeAspect="1" noChangeArrowheads="1"/>
          </p:cNvPicPr>
          <p:nvPr/>
        </p:nvPicPr>
        <p:blipFill>
          <a:blip r:embed="rId4" cstate="print"/>
          <a:srcRect l="9042" r="17139"/>
          <a:stretch>
            <a:fillRect/>
          </a:stretch>
        </p:blipFill>
        <p:spPr bwMode="auto">
          <a:xfrm>
            <a:off x="7236296" y="1988840"/>
            <a:ext cx="1763688" cy="3185592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123728" y="638132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351912" y="515719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Lusky bobovitých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4" name="Picture 2" descr="D:\CANON_SC\IMAGE\0001\SCN_0149.jpg"/>
          <p:cNvPicPr>
            <a:picLocks noChangeAspect="1" noChangeArrowheads="1"/>
          </p:cNvPicPr>
          <p:nvPr/>
        </p:nvPicPr>
        <p:blipFill>
          <a:blip r:embed="rId2" cstate="print"/>
          <a:srcRect l="10021" r="39874"/>
          <a:stretch>
            <a:fillRect/>
          </a:stretch>
        </p:blipFill>
        <p:spPr bwMode="auto">
          <a:xfrm>
            <a:off x="4427984" y="2132856"/>
            <a:ext cx="2520280" cy="419252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76256" y="623731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CANON_SC\IMAGE\0001\SCN_00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182685"/>
            <a:ext cx="3776072" cy="2982619"/>
          </a:xfrm>
          <a:prstGeom prst="rect">
            <a:avLst/>
          </a:prstGeom>
          <a:noFill/>
        </p:spPr>
      </p:pic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Důsledek pnutí vyvolaného soudržností (kohezí) molekul vody a jejich přilnavostí k buněčné stěně.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Př. Otvírání výtrusnic 				kapradin – vysvětlete: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prstenec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při vysychání je tenká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buněčná stěna vtahována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dovnitř – prstenec se zkracuje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zvyšuje se pnutí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9" name="Zástupný symbol pro text 11"/>
          <p:cNvSpPr txBox="1">
            <a:spLocks noGrp="1"/>
          </p:cNvSpPr>
          <p:nvPr>
            <p:ph type="title"/>
          </p:nvPr>
        </p:nvSpPr>
        <p:spPr>
          <a:xfrm>
            <a:off x="457200" y="522972"/>
            <a:ext cx="82296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kohezní</a:t>
            </a:r>
            <a:endParaRPr lang="cs-CZ" sz="3600" b="1" dirty="0"/>
          </a:p>
        </p:txBody>
      </p:sp>
      <p:sp>
        <p:nvSpPr>
          <p:cNvPr id="12" name="Tlačítko akce: Návrat 11">
            <a:hlinkClick r:id="rId3" action="ppaction://hlinksldjump" highlightClick="1"/>
          </p:cNvPr>
          <p:cNvSpPr/>
          <p:nvPr/>
        </p:nvSpPr>
        <p:spPr>
          <a:xfrm>
            <a:off x="7596336" y="6093296"/>
            <a:ext cx="648072" cy="62068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ovací šipka 12"/>
          <p:cNvCxnSpPr/>
          <p:nvPr/>
        </p:nvCxnSpPr>
        <p:spPr>
          <a:xfrm>
            <a:off x="2483768" y="4149080"/>
            <a:ext cx="5112568" cy="360040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5220072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11"/>
          <p:cNvSpPr txBox="1">
            <a:spLocks noGrp="1"/>
          </p:cNvSpPr>
          <p:nvPr>
            <p:ph type="title"/>
          </p:nvPr>
        </p:nvSpPr>
        <p:spPr>
          <a:xfrm>
            <a:off x="457200" y="522972"/>
            <a:ext cx="82296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err="1" smtClean="0"/>
              <a:t>mrštivé</a:t>
            </a:r>
            <a:r>
              <a:rPr lang="cs-CZ" sz="3600" b="1" dirty="0" smtClean="0"/>
              <a:t>  (explozívní)</a:t>
            </a:r>
            <a:endParaRPr lang="cs-CZ" sz="36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dotyku dojde k vyrovnání napětí -  </a:t>
            </a:r>
            <a:r>
              <a:rPr lang="cs-CZ" b="1" dirty="0" smtClean="0"/>
              <a:t>turgoru </a:t>
            </a:r>
            <a:r>
              <a:rPr lang="cs-CZ" dirty="0" smtClean="0"/>
              <a:t>v pletivech 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Př. Tobolky netýkavky – svinutí chlopní, vymrštění semen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8" name="Tlačítko akce: Návrat 7">
            <a:hlinkClick r:id="rId2" action="ppaction://hlinksldjump" highlightClick="1"/>
          </p:cNvPr>
          <p:cNvSpPr/>
          <p:nvPr/>
        </p:nvSpPr>
        <p:spPr>
          <a:xfrm>
            <a:off x="7164288" y="5373216"/>
            <a:ext cx="720080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9" descr="http://blog.idnes.cz/blog/3299/32943/DSC028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3861048"/>
            <a:ext cx="3912493" cy="2934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http://botany.cz/foto/impatiensparherb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645024"/>
            <a:ext cx="35814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Pouze živé rostliny, projevy dráždivosti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8" y="620688"/>
            <a:ext cx="1368152" cy="584775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vitální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52120" y="1844824"/>
            <a:ext cx="1728192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ohybové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1772816"/>
            <a:ext cx="2160240" cy="10772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lokomoční </a:t>
            </a:r>
          </a:p>
          <a:p>
            <a:r>
              <a:rPr lang="cs-CZ" sz="3200" b="1" dirty="0" smtClean="0"/>
              <a:t>TAXE</a:t>
            </a:r>
            <a:endParaRPr lang="cs-CZ" sz="3200" b="1" dirty="0"/>
          </a:p>
        </p:txBody>
      </p:sp>
      <p:cxnSp>
        <p:nvCxnSpPr>
          <p:cNvPr id="12" name="Přímá spojovací šipka 11"/>
          <p:cNvCxnSpPr/>
          <p:nvPr/>
        </p:nvCxnSpPr>
        <p:spPr>
          <a:xfrm flipH="1">
            <a:off x="1691680" y="1052736"/>
            <a:ext cx="1656184" cy="432048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5076056" y="1052736"/>
            <a:ext cx="1296144" cy="648072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lačítko akce: Dopředu nebo Další 17">
            <a:hlinkClick r:id="rId2" action="ppaction://hlinksldjump" highlightClick="1"/>
          </p:cNvPr>
          <p:cNvSpPr/>
          <p:nvPr/>
        </p:nvSpPr>
        <p:spPr>
          <a:xfrm>
            <a:off x="3635896" y="198884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lačítko akce: Dopředu nebo Další 18">
            <a:hlinkClick r:id="rId2" action="ppaction://hlinksldjump" highlightClick="1"/>
          </p:cNvPr>
          <p:cNvSpPr/>
          <p:nvPr/>
        </p:nvSpPr>
        <p:spPr>
          <a:xfrm>
            <a:off x="7740352" y="198884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Orientovaný pohyb z místa na místo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Př. Bičíkaté řasy, spermatozoidy, zoospory</a:t>
            </a:r>
          </a:p>
          <a:p>
            <a:endParaRPr lang="cs-CZ" b="1" dirty="0" smtClean="0">
              <a:solidFill>
                <a:srgbClr val="00B050"/>
              </a:solidFill>
            </a:endParaRPr>
          </a:p>
          <a:p>
            <a:r>
              <a:rPr lang="cs-CZ" dirty="0" smtClean="0"/>
              <a:t>Pohyb krásnooček ke světlu:</a:t>
            </a:r>
          </a:p>
          <a:p>
            <a:pPr>
              <a:buNone/>
            </a:pPr>
            <a:r>
              <a:rPr lang="cs-CZ" dirty="0" smtClean="0"/>
              <a:t>             </a:t>
            </a:r>
            <a:r>
              <a:rPr lang="cs-CZ" b="1" dirty="0" smtClean="0">
                <a:solidFill>
                  <a:srgbClr val="C00000"/>
                </a:solidFill>
              </a:rPr>
              <a:t>pozitivní fototaxe</a:t>
            </a:r>
            <a:endParaRPr lang="cs-CZ" dirty="0"/>
          </a:p>
        </p:txBody>
      </p:sp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2843808" y="553750"/>
            <a:ext cx="3528392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TAXE</a:t>
            </a:r>
            <a:endParaRPr lang="cs-CZ" sz="3200" b="1" dirty="0"/>
          </a:p>
        </p:txBody>
      </p:sp>
      <p:sp>
        <p:nvSpPr>
          <p:cNvPr id="6" name="Tlačítko akce: Návrat 5">
            <a:hlinkClick r:id="rId2" action="ppaction://hlinksldjump" highlightClick="1"/>
          </p:cNvPr>
          <p:cNvSpPr/>
          <p:nvPr/>
        </p:nvSpPr>
        <p:spPr>
          <a:xfrm>
            <a:off x="7884368" y="5805264"/>
            <a:ext cx="792088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	 orientované			neorientované</a:t>
            </a:r>
          </a:p>
          <a:p>
            <a:pPr>
              <a:buNone/>
            </a:pPr>
            <a:r>
              <a:rPr lang="cs-CZ" b="1" dirty="0" smtClean="0"/>
              <a:t>	 růstové                               turgorové, růstové</a:t>
            </a:r>
          </a:p>
          <a:p>
            <a:pPr>
              <a:buNone/>
            </a:pPr>
            <a:r>
              <a:rPr lang="cs-CZ" b="1" dirty="0" smtClean="0"/>
              <a:t>    nevratné                              vratné (variační)</a:t>
            </a:r>
          </a:p>
          <a:p>
            <a:pPr>
              <a:buNone/>
            </a:pPr>
            <a:r>
              <a:rPr lang="cs-CZ" b="1" dirty="0" smtClean="0"/>
              <a:t>	</a:t>
            </a:r>
          </a:p>
        </p:txBody>
      </p:sp>
      <p:sp>
        <p:nvSpPr>
          <p:cNvPr id="6" name="Nadpis 5"/>
          <p:cNvSpPr txBox="1">
            <a:spLocks noGrp="1"/>
          </p:cNvSpPr>
          <p:nvPr>
            <p:ph type="title"/>
          </p:nvPr>
        </p:nvSpPr>
        <p:spPr>
          <a:xfrm>
            <a:off x="2843808" y="1044025"/>
            <a:ext cx="360040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ohybové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59632" y="2772217"/>
            <a:ext cx="2160240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TROPISMY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2160" y="2700209"/>
            <a:ext cx="187220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NASTIE</a:t>
            </a:r>
            <a:endParaRPr lang="cs-CZ" sz="3200" b="1" dirty="0"/>
          </a:p>
        </p:txBody>
      </p:sp>
      <p:cxnSp>
        <p:nvCxnSpPr>
          <p:cNvPr id="10" name="Přímá spojovací šipka 9"/>
          <p:cNvCxnSpPr/>
          <p:nvPr/>
        </p:nvCxnSpPr>
        <p:spPr>
          <a:xfrm flipH="1">
            <a:off x="1835696" y="1772816"/>
            <a:ext cx="1368152" cy="864096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5580112" y="1772816"/>
            <a:ext cx="1296144" cy="864096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lačítko akce: Dopředu nebo Další 14">
            <a:hlinkClick r:id="rId2" action="ppaction://hlinksldjump" highlightClick="1"/>
          </p:cNvPr>
          <p:cNvSpPr/>
          <p:nvPr/>
        </p:nvSpPr>
        <p:spPr>
          <a:xfrm>
            <a:off x="3707904" y="2852936"/>
            <a:ext cx="720080" cy="5040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lačítko akce: Dopředu nebo Další 15">
            <a:hlinkClick r:id="rId3" action="ppaction://hlinksldjump" highlightClick="1"/>
          </p:cNvPr>
          <p:cNvSpPr/>
          <p:nvPr/>
        </p:nvSpPr>
        <p:spPr>
          <a:xfrm>
            <a:off x="8244408" y="2708920"/>
            <a:ext cx="648072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CANON_SC\IMAGE\0001\SCN_0150 - Kopie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797152"/>
            <a:ext cx="3685858" cy="1656184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11200" b="1" dirty="0" smtClean="0"/>
              <a:t>Růstové</a:t>
            </a:r>
            <a:r>
              <a:rPr lang="cs-CZ" sz="11200" dirty="0" smtClean="0"/>
              <a:t>, vyvolané jednostranně působícími faktory – </a:t>
            </a:r>
            <a:r>
              <a:rPr lang="cs-CZ" sz="11200" b="1" dirty="0" smtClean="0"/>
              <a:t>orientované</a:t>
            </a:r>
          </a:p>
          <a:p>
            <a:pPr>
              <a:buFont typeface="Wingdings" pitchFamily="2" charset="2"/>
              <a:buChar char="Ø"/>
            </a:pPr>
            <a:r>
              <a:rPr lang="cs-CZ" sz="11200" b="1" dirty="0" smtClean="0"/>
              <a:t>Pozitivní – </a:t>
            </a:r>
            <a:r>
              <a:rPr lang="cs-CZ" sz="11200" dirty="0" smtClean="0"/>
              <a:t>k podnětu</a:t>
            </a:r>
            <a:endParaRPr lang="cs-CZ" sz="11200" b="1" dirty="0" smtClean="0"/>
          </a:p>
          <a:p>
            <a:pPr>
              <a:buFont typeface="Wingdings" pitchFamily="2" charset="2"/>
              <a:buChar char="Ø"/>
            </a:pPr>
            <a:r>
              <a:rPr lang="cs-CZ" sz="11200" b="1" dirty="0" smtClean="0"/>
              <a:t>Negativní  - </a:t>
            </a:r>
            <a:r>
              <a:rPr lang="cs-CZ" sz="11200" dirty="0" smtClean="0"/>
              <a:t>od podnětu</a:t>
            </a:r>
          </a:p>
          <a:p>
            <a:pPr>
              <a:buFont typeface="Wingdings" pitchFamily="2" charset="2"/>
              <a:buChar char="Ø"/>
            </a:pPr>
            <a:endParaRPr lang="cs-CZ" sz="11200" b="1" dirty="0" smtClean="0"/>
          </a:p>
          <a:p>
            <a:pPr>
              <a:buFont typeface="Wingdings" pitchFamily="2" charset="2"/>
              <a:buChar char="Ø"/>
            </a:pPr>
            <a:r>
              <a:rPr lang="cs-CZ" sz="11200" b="1" dirty="0" smtClean="0"/>
              <a:t>Princip: </a:t>
            </a:r>
            <a:r>
              <a:rPr lang="cs-CZ" sz="11200" dirty="0" smtClean="0"/>
              <a:t>rozdílná rychlost prodlužovacího růstu na protějších stranách orgánu </a:t>
            </a:r>
          </a:p>
          <a:p>
            <a:pPr>
              <a:buFont typeface="Wingdings" pitchFamily="2" charset="2"/>
              <a:buChar char="Ø"/>
            </a:pPr>
            <a:r>
              <a:rPr lang="cs-CZ" sz="11200" b="1" dirty="0" smtClean="0">
                <a:solidFill>
                  <a:srgbClr val="0070C0"/>
                </a:solidFill>
              </a:rPr>
              <a:t>Jaká je příčina? </a:t>
            </a:r>
          </a:p>
          <a:p>
            <a:pPr>
              <a:buFont typeface="Wingdings" pitchFamily="2" charset="2"/>
              <a:buChar char="Ø"/>
            </a:pPr>
            <a:r>
              <a:rPr lang="cs-CZ" sz="11200" b="1" dirty="0" smtClean="0">
                <a:solidFill>
                  <a:srgbClr val="0070C0"/>
                </a:solidFill>
              </a:rPr>
              <a:t>Nerovnoměrné rozložení auxinu</a:t>
            </a:r>
          </a:p>
          <a:p>
            <a:pPr>
              <a:buFont typeface="Wingdings" pitchFamily="2" charset="2"/>
              <a:buChar char="Ø"/>
            </a:pPr>
            <a:endParaRPr lang="cs-CZ" sz="112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11200" b="1" dirty="0" smtClean="0"/>
          </a:p>
          <a:p>
            <a:pPr>
              <a:buNone/>
            </a:pPr>
            <a:endParaRPr lang="cs-CZ" sz="11200" b="1" dirty="0" smtClean="0"/>
          </a:p>
          <a:p>
            <a:pPr>
              <a:buNone/>
            </a:pPr>
            <a:r>
              <a:rPr lang="cs-CZ" sz="11200" b="1" dirty="0" smtClean="0"/>
              <a:t> </a:t>
            </a:r>
          </a:p>
          <a:p>
            <a:endParaRPr lang="cs-CZ" b="1" dirty="0"/>
          </a:p>
        </p:txBody>
      </p:sp>
      <p:sp>
        <p:nvSpPr>
          <p:cNvPr id="6" name="Nadpis 5"/>
          <p:cNvSpPr txBox="1">
            <a:spLocks noGrp="1"/>
          </p:cNvSpPr>
          <p:nvPr>
            <p:ph type="title"/>
          </p:nvPr>
        </p:nvSpPr>
        <p:spPr>
          <a:xfrm>
            <a:off x="2483768" y="683985"/>
            <a:ext cx="388843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TROPISMY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83968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fototropismus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Označte, která část rostliny je: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 </a:t>
            </a: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Pozitivně fototropická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		</a:t>
            </a:r>
            <a:r>
              <a:rPr lang="cs-CZ" b="1" dirty="0" smtClean="0"/>
              <a:t>stonek</a:t>
            </a:r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Negativně fototropická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		</a:t>
            </a:r>
            <a:r>
              <a:rPr lang="cs-CZ" b="1" dirty="0" smtClean="0"/>
              <a:t>kořen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5" name="Picture 2" descr="D:\CANON_SC\IMAGE\0001\SCN_0150 - Kopie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307730" y="2420888"/>
            <a:ext cx="3584750" cy="3672408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>
            <a:off x="4788024" y="4005064"/>
            <a:ext cx="1584176" cy="0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4860032" y="5517232"/>
            <a:ext cx="936104" cy="0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5004048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Geotropismus (</a:t>
            </a:r>
            <a:r>
              <a:rPr lang="cs-CZ" sz="3200" b="1" dirty="0" err="1" smtClean="0">
                <a:solidFill>
                  <a:srgbClr val="C00000"/>
                </a:solidFill>
              </a:rPr>
              <a:t>gravitropismus</a:t>
            </a:r>
            <a:r>
              <a:rPr lang="cs-CZ" sz="3200" b="1" dirty="0" smtClean="0">
                <a:solidFill>
                  <a:srgbClr val="C00000"/>
                </a:solidFill>
              </a:rPr>
              <a:t>)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Podnět – gravitace  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Rozhodněte, jak se chová hlavní stonek, jak hlavní kořen:</a:t>
            </a:r>
          </a:p>
          <a:p>
            <a:r>
              <a:rPr lang="cs-CZ" dirty="0" smtClean="0"/>
              <a:t>Pozitivní</a:t>
            </a:r>
          </a:p>
          <a:p>
            <a:endParaRPr lang="cs-CZ" dirty="0" smtClean="0"/>
          </a:p>
          <a:p>
            <a:r>
              <a:rPr lang="cs-CZ" dirty="0" smtClean="0"/>
              <a:t>Negativní </a:t>
            </a:r>
            <a:endParaRPr lang="cs-CZ" dirty="0"/>
          </a:p>
        </p:txBody>
      </p:sp>
      <p:pic>
        <p:nvPicPr>
          <p:cNvPr id="4" name="Picture 2" descr="D:\CANON_SC\IMAGE\0001\SCN_0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924944"/>
            <a:ext cx="5843160" cy="3528392"/>
          </a:xfrm>
          <a:prstGeom prst="rect">
            <a:avLst/>
          </a:prstGeom>
          <a:noFill/>
        </p:spPr>
      </p:pic>
      <p:cxnSp>
        <p:nvCxnSpPr>
          <p:cNvPr id="5" name="Přímá spojovací šipka 4"/>
          <p:cNvCxnSpPr/>
          <p:nvPr/>
        </p:nvCxnSpPr>
        <p:spPr>
          <a:xfrm>
            <a:off x="2267744" y="3429000"/>
            <a:ext cx="1728192" cy="1872208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V="1">
            <a:off x="2483768" y="4365104"/>
            <a:ext cx="1512168" cy="216024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00392" y="609329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706090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b="1" dirty="0" smtClean="0">
                <a:solidFill>
                  <a:srgbClr val="C00000"/>
                </a:solidFill>
              </a:rPr>
              <a:t>				</a:t>
            </a:r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Hygrotropismus</a:t>
            </a:r>
            <a:r>
              <a:rPr lang="cs-CZ" sz="3600" b="1" dirty="0" smtClean="0">
                <a:solidFill>
                  <a:srgbClr val="C00000"/>
                </a:solidFill>
              </a:rPr>
              <a:t/>
            </a:r>
            <a:br>
              <a:rPr lang="cs-CZ" sz="3600" b="1" dirty="0" smtClean="0">
                <a:solidFill>
                  <a:srgbClr val="C00000"/>
                </a:solidFill>
              </a:rPr>
            </a:br>
            <a:r>
              <a:rPr lang="cs-CZ" sz="3200" dirty="0" smtClean="0"/>
              <a:t>Kořeny – pozitivní </a:t>
            </a:r>
            <a:r>
              <a:rPr lang="cs-CZ" sz="3200" b="1" dirty="0" smtClean="0">
                <a:solidFill>
                  <a:srgbClr val="C00000"/>
                </a:solidFill>
              </a:rPr>
              <a:t>	</a:t>
            </a:r>
            <a:br>
              <a:rPr lang="cs-CZ" sz="3200" b="1" dirty="0" smtClean="0">
                <a:solidFill>
                  <a:srgbClr val="C00000"/>
                </a:solidFill>
              </a:rPr>
            </a:b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   </a:t>
            </a:r>
            <a:r>
              <a:rPr lang="cs-CZ" b="1" dirty="0" err="1" smtClean="0">
                <a:solidFill>
                  <a:srgbClr val="C00000"/>
                </a:solidFill>
              </a:rPr>
              <a:t>T</a:t>
            </a:r>
            <a:r>
              <a:rPr lang="cs-CZ" sz="3200" b="1" dirty="0" err="1" smtClean="0">
                <a:solidFill>
                  <a:srgbClr val="C00000"/>
                </a:solidFill>
              </a:rPr>
              <a:t>higmotropismus</a:t>
            </a:r>
            <a:endParaRPr lang="cs-CZ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3000" dirty="0" smtClean="0"/>
              <a:t>Reakce na dotyk: ovíjivé stonky</a:t>
            </a:r>
          </a:p>
          <a:p>
            <a:pPr>
              <a:buNone/>
            </a:pPr>
            <a:r>
              <a:rPr lang="cs-CZ" sz="3000" dirty="0" smtClean="0">
                <a:solidFill>
                  <a:srgbClr val="0070C0"/>
                </a:solidFill>
              </a:rPr>
              <a:t>Jaká je rychlost růstu a rozložení </a:t>
            </a:r>
          </a:p>
          <a:p>
            <a:pPr>
              <a:buNone/>
            </a:pPr>
            <a:r>
              <a:rPr lang="cs-CZ" sz="3000" dirty="0" smtClean="0">
                <a:solidFill>
                  <a:srgbClr val="0070C0"/>
                </a:solidFill>
              </a:rPr>
              <a:t>auxinu na straně stonku, který se</a:t>
            </a:r>
          </a:p>
          <a:p>
            <a:pPr>
              <a:buNone/>
            </a:pPr>
            <a:r>
              <a:rPr lang="cs-CZ" sz="3000" dirty="0" smtClean="0">
                <a:solidFill>
                  <a:srgbClr val="0070C0"/>
                </a:solidFill>
              </a:rPr>
              <a:t>dotýká opory a na straně protilehlé?</a:t>
            </a:r>
          </a:p>
          <a:p>
            <a:pPr>
              <a:buNone/>
            </a:pPr>
            <a:r>
              <a:rPr lang="cs-CZ" sz="3000" dirty="0" smtClean="0">
                <a:solidFill>
                  <a:srgbClr val="0070C0"/>
                </a:solidFill>
              </a:rPr>
              <a:t> </a:t>
            </a:r>
            <a:r>
              <a:rPr lang="cs-CZ" sz="3000" dirty="0" smtClean="0">
                <a:solidFill>
                  <a:srgbClr val="FF0000"/>
                </a:solidFill>
              </a:rPr>
              <a:t>Na straně, která se nedotýká je vyšší </a:t>
            </a:r>
          </a:p>
          <a:p>
            <a:pPr>
              <a:buNone/>
            </a:pPr>
            <a:r>
              <a:rPr lang="cs-CZ" sz="3000" dirty="0" smtClean="0">
                <a:solidFill>
                  <a:srgbClr val="FF0000"/>
                </a:solidFill>
              </a:rPr>
              <a:t>koncentrace auxinu, rychlý růst</a:t>
            </a:r>
            <a:endParaRPr lang="cs-CZ" sz="3000" dirty="0">
              <a:solidFill>
                <a:srgbClr val="0070C0"/>
              </a:solidFill>
            </a:endParaRPr>
          </a:p>
        </p:txBody>
      </p:sp>
      <p:pic>
        <p:nvPicPr>
          <p:cNvPr id="2050" name="Picture 2" descr="G:\113_PANA\Přípravy 1.C\dum\fotky\P111013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106" r="25660"/>
          <a:stretch/>
        </p:blipFill>
        <p:spPr bwMode="auto">
          <a:xfrm>
            <a:off x="6300192" y="0"/>
            <a:ext cx="1728192" cy="67306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292080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6866" name="Picture 2" descr="I:\113_PANA\Přípravy 1.C\dum\fotky\P11302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6419630" cy="4525963"/>
          </a:xfrm>
          <a:prstGeom prst="rect">
            <a:avLst/>
          </a:prstGeom>
          <a:noFill/>
        </p:spPr>
      </p:pic>
      <p:pic>
        <p:nvPicPr>
          <p:cNvPr id="36867" name="Picture 3" descr="I:\113_PANA\Přípravy 1.C\dum\fotky\P11302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980339"/>
            <a:ext cx="3758400" cy="2761029"/>
          </a:xfrm>
          <a:prstGeom prst="rect">
            <a:avLst/>
          </a:prstGeom>
          <a:noFill/>
        </p:spPr>
      </p:pic>
      <p:sp>
        <p:nvSpPr>
          <p:cNvPr id="6" name="Tlačítko akce: Dopředu nebo Další 5">
            <a:hlinkClick r:id="rId4" action="ppaction://hlinksldjump" highlightClick="1"/>
          </p:cNvPr>
          <p:cNvSpPr/>
          <p:nvPr/>
        </p:nvSpPr>
        <p:spPr>
          <a:xfrm>
            <a:off x="8316416" y="3284984"/>
            <a:ext cx="648072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283968" y="479715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</a:t>
            </a:r>
            <a:r>
              <a:rPr lang="cs-CZ" dirty="0" smtClean="0"/>
              <a:t>8 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55976" y="616530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</a:t>
            </a:r>
            <a:r>
              <a:rPr lang="cs-CZ" dirty="0" smtClean="0"/>
              <a:t>8 b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 txBox="1">
            <a:spLocks noGrp="1"/>
          </p:cNvSpPr>
          <p:nvPr>
            <p:ph type="title"/>
          </p:nvPr>
        </p:nvSpPr>
        <p:spPr>
          <a:xfrm>
            <a:off x="2771800" y="683985"/>
            <a:ext cx="3384376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NASTIE</a:t>
            </a: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Reakce není usměrněná</a:t>
            </a:r>
          </a:p>
          <a:p>
            <a:r>
              <a:rPr lang="cs-CZ" dirty="0" smtClean="0"/>
              <a:t>A) růstové: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cs-CZ" b="1" dirty="0" err="1" smtClean="0">
                <a:solidFill>
                  <a:srgbClr val="C00000"/>
                </a:solidFill>
              </a:rPr>
              <a:t>Fotonastie</a:t>
            </a:r>
            <a:endParaRPr lang="cs-CZ" b="1" dirty="0" smtClean="0">
              <a:solidFill>
                <a:srgbClr val="C00000"/>
              </a:solidFill>
            </a:endParaRPr>
          </a:p>
          <a:p>
            <a:pPr marL="457200" lvl="1" indent="0">
              <a:buNone/>
            </a:pPr>
            <a:r>
              <a:rPr lang="cs-CZ" b="1" dirty="0" smtClean="0"/>
              <a:t>Pampeliška </a:t>
            </a:r>
            <a:endParaRPr lang="cs-CZ" b="1" dirty="0" smtClean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Doplňte</a:t>
            </a:r>
          </a:p>
          <a:p>
            <a:pPr marL="457200" lvl="1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 k obrázkům</a:t>
            </a:r>
          </a:p>
          <a:p>
            <a:pPr marL="457200" lvl="1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popis!</a:t>
            </a:r>
            <a:endParaRPr lang="cs-CZ" b="1" dirty="0" smtClean="0"/>
          </a:p>
          <a:p>
            <a:pPr marL="457200" lvl="1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			</a:t>
            </a:r>
            <a:r>
              <a:rPr lang="cs-CZ" b="1" dirty="0" smtClean="0">
                <a:solidFill>
                  <a:srgbClr val="0070C0"/>
                </a:solidFill>
              </a:rPr>
              <a:t>na slunci		zataženo, noc</a:t>
            </a:r>
          </a:p>
          <a:p>
            <a:pPr lvl="1"/>
            <a:endParaRPr lang="cs-CZ" b="1" dirty="0" smtClean="0">
              <a:solidFill>
                <a:srgbClr val="C00000"/>
              </a:solidFill>
            </a:endParaRPr>
          </a:p>
          <a:p>
            <a:pPr lvl="1"/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7" name="Picture 2" descr="D:\CANON_SC\IMAGE\0001\SCN_0151.jpg"/>
          <p:cNvPicPr>
            <a:picLocks noChangeAspect="1" noChangeArrowheads="1"/>
          </p:cNvPicPr>
          <p:nvPr/>
        </p:nvPicPr>
        <p:blipFill rotWithShape="1">
          <a:blip r:embed="rId2" cstate="print"/>
          <a:srcRect l="75068" t="2447" r="6012" b="73851"/>
          <a:stretch/>
        </p:blipFill>
        <p:spPr bwMode="auto">
          <a:xfrm>
            <a:off x="5873467" y="2493450"/>
            <a:ext cx="1460310" cy="2893325"/>
          </a:xfrm>
          <a:prstGeom prst="rect">
            <a:avLst/>
          </a:prstGeom>
          <a:noFill/>
        </p:spPr>
      </p:pic>
      <p:pic>
        <p:nvPicPr>
          <p:cNvPr id="8" name="Picture 2" descr="D:\CANON_SC\IMAGE\0001\SCN_0151.jpg"/>
          <p:cNvPicPr>
            <a:picLocks noChangeAspect="1" noChangeArrowheads="1"/>
          </p:cNvPicPr>
          <p:nvPr/>
        </p:nvPicPr>
        <p:blipFill rotWithShape="1">
          <a:blip r:embed="rId2" cstate="print"/>
          <a:srcRect l="28887" t="2430" r="52900" b="74093"/>
          <a:stretch/>
        </p:blipFill>
        <p:spPr bwMode="auto">
          <a:xfrm>
            <a:off x="3563888" y="2492896"/>
            <a:ext cx="1405720" cy="2866031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779912" y="609329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342900" lvl="1" indent="-342900">
              <a:buFont typeface="Arial" pitchFamily="34" charset="0"/>
              <a:buChar char="•"/>
            </a:pPr>
            <a:r>
              <a:rPr lang="cs-CZ" b="1" dirty="0" err="1">
                <a:solidFill>
                  <a:srgbClr val="C00000"/>
                </a:solidFill>
              </a:rPr>
              <a:t>Termonastie</a:t>
            </a:r>
            <a:r>
              <a:rPr lang="cs-CZ" b="1" dirty="0">
                <a:solidFill>
                  <a:srgbClr val="C00000"/>
                </a:solidFill>
              </a:rPr>
              <a:t>   </a:t>
            </a:r>
            <a:r>
              <a:rPr lang="cs-CZ" b="1" dirty="0" smtClean="0"/>
              <a:t>květy tulipánu, sněženky</a:t>
            </a:r>
            <a:endParaRPr lang="cs-CZ" b="1" dirty="0"/>
          </a:p>
          <a:p>
            <a:pPr marL="0" lvl="1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	     </a:t>
            </a:r>
            <a:r>
              <a:rPr lang="cs-CZ" b="1" dirty="0" smtClean="0"/>
              <a:t>			</a:t>
            </a:r>
            <a:r>
              <a:rPr lang="cs-CZ" b="1" dirty="0" smtClean="0">
                <a:solidFill>
                  <a:srgbClr val="0070C0"/>
                </a:solidFill>
              </a:rPr>
              <a:t>CHLADNO 				      		      </a:t>
            </a:r>
            <a:r>
              <a:rPr lang="cs-CZ" sz="2400" b="1" dirty="0" smtClean="0">
                <a:solidFill>
                  <a:srgbClr val="0070C0"/>
                </a:solidFill>
              </a:rPr>
              <a:t>(rychleji rostou buňky na </a:t>
            </a:r>
            <a:r>
              <a:rPr lang="cs-CZ" sz="2400" b="1" dirty="0">
                <a:solidFill>
                  <a:srgbClr val="0070C0"/>
                </a:solidFill>
              </a:rPr>
              <a:t>vnější ploše)</a:t>
            </a:r>
          </a:p>
          <a:p>
            <a:pPr marL="0" lvl="1" indent="0"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Doplňte </a:t>
            </a:r>
            <a:r>
              <a:rPr lang="cs-CZ" sz="2400" b="1" dirty="0">
                <a:solidFill>
                  <a:srgbClr val="0070C0"/>
                </a:solidFill>
              </a:rPr>
              <a:t>popis k </a:t>
            </a:r>
            <a:r>
              <a:rPr lang="cs-CZ" sz="2400" b="1" dirty="0" smtClean="0">
                <a:solidFill>
                  <a:srgbClr val="0070C0"/>
                </a:solidFill>
              </a:rPr>
              <a:t> obrázkům:	            		</a:t>
            </a:r>
          </a:p>
          <a:p>
            <a:pPr marL="0" lvl="1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TEPLO </a:t>
            </a:r>
            <a:r>
              <a:rPr lang="cs-CZ" sz="2400" b="1" dirty="0" smtClean="0">
                <a:solidFill>
                  <a:srgbClr val="0070C0"/>
                </a:solidFill>
              </a:rPr>
              <a:t>(rychleji rostou buňky na 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 vnitřní straně okvětních lístků)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G:\113_PANA\Přípravy 1.C\dum\fotky\P113011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520" t="5291" r="64955" b="74060"/>
          <a:stretch/>
        </p:blipFill>
        <p:spPr bwMode="auto">
          <a:xfrm>
            <a:off x="6084168" y="1772816"/>
            <a:ext cx="2592288" cy="34771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113_PANA\Přípravy 1.C\dum\fotky\P113012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9291"/>
          <a:stretch/>
        </p:blipFill>
        <p:spPr bwMode="auto">
          <a:xfrm>
            <a:off x="683567" y="3303597"/>
            <a:ext cx="4608511" cy="27896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427984" y="60212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10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56176" y="522920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11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5032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4578" name="Picture 2" descr="D:\113_PANA\Přípravy 1.C\dum\fotky\fotky zpočítače\P10101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9639" y="1600200"/>
            <a:ext cx="318472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B) Turgorové: 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Spánkové </a:t>
            </a:r>
            <a:r>
              <a:rPr lang="cs-CZ" dirty="0" smtClean="0"/>
              <a:t> lístky šťavelu</a:t>
            </a:r>
            <a:endParaRPr lang="cs-CZ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err="1" smtClean="0">
                <a:solidFill>
                  <a:srgbClr val="C00000"/>
                </a:solidFill>
              </a:rPr>
              <a:t>Seismonastie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reakce na otřes – citlivka, šťavel</a:t>
            </a:r>
            <a:endParaRPr lang="cs-CZ" dirty="0"/>
          </a:p>
        </p:txBody>
      </p:sp>
      <p:pic>
        <p:nvPicPr>
          <p:cNvPr id="5" name="Picture 2" descr="D:\CANON_SC\IMAGE\0001\SCN_0151.jpg"/>
          <p:cNvPicPr>
            <a:picLocks noChangeAspect="1" noChangeArrowheads="1"/>
          </p:cNvPicPr>
          <p:nvPr/>
        </p:nvPicPr>
        <p:blipFill>
          <a:blip r:embed="rId3" cstate="print"/>
          <a:srcRect l="29868" t="69045" r="19802"/>
          <a:stretch>
            <a:fillRect/>
          </a:stretch>
        </p:blipFill>
        <p:spPr bwMode="auto">
          <a:xfrm>
            <a:off x="5638038" y="692696"/>
            <a:ext cx="2738730" cy="2664296"/>
          </a:xfrm>
          <a:prstGeom prst="rect">
            <a:avLst/>
          </a:prstGeom>
          <a:noFill/>
        </p:spPr>
      </p:pic>
      <p:pic>
        <p:nvPicPr>
          <p:cNvPr id="6" name="Picture 2" descr="D:\CANON_SC\IMAGE\0001\SCN_0151.jpg"/>
          <p:cNvPicPr>
            <a:picLocks noChangeAspect="1" noChangeArrowheads="1"/>
          </p:cNvPicPr>
          <p:nvPr/>
        </p:nvPicPr>
        <p:blipFill>
          <a:blip r:embed="rId3" cstate="print"/>
          <a:srcRect l="27681" t="31820" b="36360"/>
          <a:stretch>
            <a:fillRect/>
          </a:stretch>
        </p:blipFill>
        <p:spPr bwMode="auto">
          <a:xfrm>
            <a:off x="3203848" y="3861049"/>
            <a:ext cx="4176464" cy="290659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411760" y="616530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956376" y="292494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12</a:t>
            </a:r>
            <a:endParaRPr lang="cs-CZ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887089921"/>
              </p:ext>
            </p:extLst>
          </p:nvPr>
        </p:nvGraphicFramePr>
        <p:xfrm>
          <a:off x="683568" y="4293096"/>
          <a:ext cx="1335087" cy="685800"/>
        </p:xfrm>
        <a:graphic>
          <a:graphicData uri="http://schemas.openxmlformats.org/presentationml/2006/ole">
            <p:oleObj spid="_x0000_s1028" name="Objekt prostředí balíčkovače" showAsIcon="1" r:id="rId4" imgW="1334880" imgH="685440" progId="Package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754873700"/>
              </p:ext>
            </p:extLst>
          </p:nvPr>
        </p:nvGraphicFramePr>
        <p:xfrm>
          <a:off x="755576" y="5589240"/>
          <a:ext cx="1335087" cy="685800"/>
        </p:xfrm>
        <a:graphic>
          <a:graphicData uri="http://schemas.openxmlformats.org/presentationml/2006/ole">
            <p:oleObj spid="_x0000_s1029" name="Objekt prostředí balíčkovače" showAsIcon="1" r:id="rId5" imgW="1334880" imgH="685440" progId="Packag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Pohyby autonomní </a:t>
            </a:r>
            <a:r>
              <a:rPr lang="cs-CZ" b="1" smtClean="0"/>
              <a:t>(samovolné)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Spánkové pohyby, bez patrného vnějšího podnětu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Pasivní pohyby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Rozšiřování spor, semen, plodů větrem, vodou, živočichy – řešeno v laboratorním cvičení věnovaném plodům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Obr. 1, 2, 8, 10, 11, videa: archiv autorky</a:t>
            </a:r>
          </a:p>
          <a:p>
            <a:r>
              <a:rPr lang="cs-CZ" sz="2000" dirty="0" smtClean="0"/>
              <a:t>Obr. 3, 5, 6, 7, 9, 12, 13: K. Kubát a kol.: Botanika, 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,  Praha 1998</a:t>
            </a:r>
          </a:p>
          <a:p>
            <a:r>
              <a:rPr lang="cs-CZ" sz="2000" dirty="0" smtClean="0"/>
              <a:t>Obr. 4: M. </a:t>
            </a:r>
            <a:r>
              <a:rPr lang="cs-CZ" sz="2000" dirty="0" err="1" smtClean="0"/>
              <a:t>Lenochová</a:t>
            </a:r>
            <a:r>
              <a:rPr lang="cs-CZ" sz="2000" dirty="0" smtClean="0"/>
              <a:t> a kol., Biologie pro I. ročník  gymnázií, SPN, Praha 1984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496</Words>
  <Application>Microsoft Office PowerPoint</Application>
  <PresentationFormat>Předvádění na obrazovce (4:3)</PresentationFormat>
  <Paragraphs>168</Paragraphs>
  <Slides>25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Motiv sady Office</vt:lpstr>
      <vt:lpstr>Objekt prostředí balíčkovače</vt:lpstr>
      <vt:lpstr>Snímek 1</vt:lpstr>
      <vt:lpstr>Anotace </vt:lpstr>
      <vt:lpstr>POHYBY ROSTLIN</vt:lpstr>
      <vt:lpstr>Pohyb  </vt:lpstr>
      <vt:lpstr>ROZDĚLENÍ POHYBŮ</vt:lpstr>
      <vt:lpstr>Snímek 6</vt:lpstr>
      <vt:lpstr>hygroskopické</vt:lpstr>
      <vt:lpstr>Snímek 8</vt:lpstr>
      <vt:lpstr>kohezní</vt:lpstr>
      <vt:lpstr>mrštivé  (explozívní)</vt:lpstr>
      <vt:lpstr>Snímek 11</vt:lpstr>
      <vt:lpstr>TAXE</vt:lpstr>
      <vt:lpstr>ohybové</vt:lpstr>
      <vt:lpstr>TROPISMY</vt:lpstr>
      <vt:lpstr>fototropismus</vt:lpstr>
      <vt:lpstr>Geotropismus (gravitropismus)</vt:lpstr>
      <vt:lpstr>      Hygrotropismus Kořeny – pozitivní   </vt:lpstr>
      <vt:lpstr>Snímek 18</vt:lpstr>
      <vt:lpstr>NASTIE</vt:lpstr>
      <vt:lpstr>Snímek 20</vt:lpstr>
      <vt:lpstr>Snímek 21</vt:lpstr>
      <vt:lpstr>Snímek 22</vt:lpstr>
      <vt:lpstr>Pohyby autonomní (samovolné)</vt:lpstr>
      <vt:lpstr>Pasivní pohyby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uživatel</cp:lastModifiedBy>
  <cp:revision>67</cp:revision>
  <dcterms:created xsi:type="dcterms:W3CDTF">2013-05-15T16:55:58Z</dcterms:created>
  <dcterms:modified xsi:type="dcterms:W3CDTF">2013-06-01T08:41:29Z</dcterms:modified>
</cp:coreProperties>
</file>