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304" r:id="rId2"/>
    <p:sldId id="305" r:id="rId3"/>
    <p:sldId id="256" r:id="rId4"/>
    <p:sldId id="257" r:id="rId5"/>
    <p:sldId id="258" r:id="rId6"/>
    <p:sldId id="306" r:id="rId7"/>
    <p:sldId id="334" r:id="rId8"/>
    <p:sldId id="307" r:id="rId9"/>
    <p:sldId id="259" r:id="rId10"/>
    <p:sldId id="260" r:id="rId11"/>
    <p:sldId id="308" r:id="rId12"/>
    <p:sldId id="309" r:id="rId13"/>
    <p:sldId id="310" r:id="rId14"/>
    <p:sldId id="311" r:id="rId15"/>
    <p:sldId id="313" r:id="rId16"/>
    <p:sldId id="317" r:id="rId17"/>
    <p:sldId id="318" r:id="rId18"/>
    <p:sldId id="319" r:id="rId19"/>
    <p:sldId id="320" r:id="rId20"/>
    <p:sldId id="335" r:id="rId21"/>
    <p:sldId id="323" r:id="rId22"/>
    <p:sldId id="326" r:id="rId23"/>
    <p:sldId id="327" r:id="rId24"/>
    <p:sldId id="325" r:id="rId25"/>
    <p:sldId id="324" r:id="rId26"/>
    <p:sldId id="321" r:id="rId27"/>
    <p:sldId id="322" r:id="rId28"/>
    <p:sldId id="270" r:id="rId29"/>
    <p:sldId id="271" r:id="rId30"/>
    <p:sldId id="328" r:id="rId31"/>
    <p:sldId id="329" r:id="rId32"/>
    <p:sldId id="333" r:id="rId33"/>
    <p:sldId id="275" r:id="rId34"/>
    <p:sldId id="272" r:id="rId35"/>
    <p:sldId id="276" r:id="rId36"/>
    <p:sldId id="330" r:id="rId37"/>
    <p:sldId id="331" r:id="rId38"/>
    <p:sldId id="332" r:id="rId39"/>
    <p:sldId id="336" r:id="rId40"/>
    <p:sldId id="337" r:id="rId41"/>
    <p:sldId id="338" r:id="rId42"/>
    <p:sldId id="286" r:id="rId43"/>
  </p:sldIdLst>
  <p:sldSz cx="9144000" cy="6858000" type="screen4x3"/>
  <p:notesSz cx="6858000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E6167A-4FF4-4131-9004-D116B0305A5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62025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690269"/>
            <a:ext cx="548640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70F626-1605-462A-8CB5-FC023C4FBD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964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B6794FF-2F8F-4083-8416-47918006971C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A19C793-804B-41A0-A565-31FEDFF288E0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E259593-9CB7-4B48-B8BF-BA8E82BCE4E9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1A14046-0BA8-493E-9546-F9E0EBE08827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F736641-992D-4ED2-9748-06CC20032ABC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4F74813-CC0A-4389-BED4-ABE261A81B4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896004C-58C9-40E8-92D6-1C46FFD0483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22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DD5853B-0178-4F8C-8129-59B49F1E59F6}" type="slidenum">
              <a:rPr lang="cs-CZ" smtClean="0"/>
              <a:pPr>
                <a:defRPr/>
              </a:pPr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9378824"/>
            <a:ext cx="2971800" cy="493713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353DF2B-F8D4-4F85-874C-B75792C5EA96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24</a:t>
            </a:fld>
            <a:endParaRPr lang="cs-CZ" sz="120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615D32-7A46-4DA8-BE90-5FF79C0A7BED}" type="slidenum">
              <a:rPr lang="cs-CZ" smtClean="0"/>
              <a:pPr>
                <a:defRPr/>
              </a:pPr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F5D9578-8926-4CF6-B26C-1300C6637964}" type="slidenum">
              <a:rPr lang="cs-CZ" smtClean="0"/>
              <a:pPr>
                <a:defRPr/>
              </a:pPr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F505C95-63CA-491C-9892-2FF810B51CA9}" type="slidenum">
              <a:rPr lang="cs-CZ" smtClean="0"/>
              <a:pPr>
                <a:defRPr/>
              </a:pPr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279FFA0-5576-4416-A8B1-C1B5871420F7}" type="slidenum">
              <a:rPr lang="cs-CZ" smtClean="0"/>
              <a:pPr>
                <a:defRPr/>
              </a:pPr>
              <a:t>36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6909202-79A0-45B8-9615-B32F48FD0F69}" type="slidenum">
              <a:rPr lang="cs-CZ" smtClean="0"/>
              <a:pPr>
                <a:defRPr/>
              </a:pPr>
              <a:t>37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VY_32_INOVACE_01C_14_Mechorosty 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VY_32_INOVACE_01C_Biologie rostlin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Seznámení žáků s charakteristikou mechorostů, (stavba těla, rodozměna, význam v přírodě, běžné druhy). Suchozemské rostliny, stélkaté, pohlavní rozmnožování závislé na vodě.</a:t>
            </a:r>
          </a:p>
          <a:p>
            <a:r>
              <a:rPr lang="cs-CZ" sz="2800" dirty="0" smtClean="0"/>
              <a:t>Žáci doplňují odpovědi na kontrolní otázky na interaktivní tabuli s následnou kontrolou správných odpovědí. Lze použít i jako pracovní listy, otázky pro </a:t>
            </a:r>
            <a:r>
              <a:rPr lang="cs-CZ" sz="2800" smtClean="0"/>
              <a:t>krátký test.</a:t>
            </a:r>
            <a:endParaRPr lang="cs-CZ" sz="2800" dirty="0" smtClean="0"/>
          </a:p>
          <a:p>
            <a:r>
              <a:rPr lang="cs-CZ" sz="2800" dirty="0" smtClean="0"/>
              <a:t>Pro žáky 1. ročníku G4 a 3. ročníku G6</a:t>
            </a:r>
          </a:p>
          <a:p>
            <a:r>
              <a:rPr lang="cs-CZ" sz="2800" dirty="0" smtClean="0"/>
              <a:t>Materiál je určen k interaktivní výuce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MECHOROSTY</a:t>
            </a:r>
            <a:br>
              <a:rPr lang="cs-CZ" b="1" dirty="0" smtClean="0"/>
            </a:br>
            <a:r>
              <a:rPr lang="cs-CZ" i="1" dirty="0" err="1" smtClean="0"/>
              <a:t>Bryophyta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Vývojová větev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Charakteristika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BRYOLOGIE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Mechorosty = výtrusné rostliny s </a:t>
            </a:r>
            <a:r>
              <a:rPr lang="cs-CZ" b="1" dirty="0" smtClean="0"/>
              <a:t>převahou gametofytu nad sporofytem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Od devonu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Tělo – </a:t>
            </a:r>
            <a:r>
              <a:rPr lang="cs-CZ" b="1" dirty="0" smtClean="0"/>
              <a:t>STÉLKA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Bez pravých pletiv</a:t>
            </a:r>
          </a:p>
          <a:p>
            <a:pPr>
              <a:buNone/>
            </a:pPr>
            <a:r>
              <a:rPr lang="cs-CZ" dirty="0" smtClean="0"/>
              <a:t>	(sporofyt – nepohlavní generace – spory</a:t>
            </a:r>
          </a:p>
          <a:p>
            <a:pPr>
              <a:buNone/>
            </a:pPr>
            <a:r>
              <a:rPr lang="cs-CZ" dirty="0" smtClean="0"/>
              <a:t>	gametofyt – pohlavní generace – gamety)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H:\CANON_SC\IMAGE\0001\SCN_0169.jpg"/>
          <p:cNvPicPr>
            <a:picLocks noChangeAspect="1" noChangeArrowheads="1"/>
          </p:cNvPicPr>
          <p:nvPr/>
        </p:nvPicPr>
        <p:blipFill>
          <a:blip r:embed="rId2" cstate="print"/>
          <a:srcRect l="1254" t="1770" r="77667" b="62895"/>
          <a:stretch>
            <a:fillRect/>
          </a:stretch>
        </p:blipFill>
        <p:spPr bwMode="auto">
          <a:xfrm>
            <a:off x="683568" y="1412776"/>
            <a:ext cx="2376265" cy="482453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Ploník – stavba těla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			 </a:t>
            </a:r>
            <a:r>
              <a:rPr lang="cs-CZ" b="1" dirty="0" smtClean="0"/>
              <a:t>tobolka</a:t>
            </a:r>
            <a:r>
              <a:rPr lang="cs-CZ" dirty="0" smtClean="0"/>
              <a:t> (výtrusnice – víčko, 				 obústí, čepička)</a:t>
            </a:r>
          </a:p>
          <a:p>
            <a:pPr>
              <a:buNone/>
            </a:pPr>
            <a:r>
              <a:rPr lang="cs-CZ" dirty="0" smtClean="0"/>
              <a:t>S			          </a:t>
            </a:r>
          </a:p>
          <a:p>
            <a:pPr>
              <a:buNone/>
            </a:pPr>
            <a:r>
              <a:rPr lang="cs-CZ" dirty="0" smtClean="0"/>
              <a:t>            		  </a:t>
            </a:r>
            <a:r>
              <a:rPr lang="cs-CZ" b="1" dirty="0" smtClean="0"/>
              <a:t>štět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 smtClean="0"/>
              <a:t>			 </a:t>
            </a:r>
            <a:r>
              <a:rPr lang="cs-CZ" b="1" dirty="0" err="1" smtClean="0"/>
              <a:t>fyloidy</a:t>
            </a:r>
            <a:r>
              <a:rPr lang="cs-CZ" dirty="0" smtClean="0"/>
              <a:t> (lístky)</a:t>
            </a:r>
          </a:p>
          <a:p>
            <a:pPr marL="0" indent="0">
              <a:buNone/>
            </a:pPr>
            <a:r>
              <a:rPr lang="cs-CZ" dirty="0" smtClean="0"/>
              <a:t>			 </a:t>
            </a:r>
            <a:r>
              <a:rPr lang="cs-CZ" b="1" dirty="0" smtClean="0"/>
              <a:t>kauloid</a:t>
            </a:r>
            <a:r>
              <a:rPr lang="cs-CZ" dirty="0" smtClean="0"/>
              <a:t> (lodyžka)</a:t>
            </a:r>
          </a:p>
          <a:p>
            <a:pPr marL="0" indent="0">
              <a:buNone/>
            </a:pPr>
            <a:r>
              <a:rPr lang="cs-CZ" dirty="0" smtClean="0"/>
              <a:t>G			 </a:t>
            </a:r>
            <a:r>
              <a:rPr lang="cs-CZ" b="1" dirty="0" err="1" smtClean="0"/>
              <a:t>rhizoidy</a:t>
            </a:r>
            <a:r>
              <a:rPr lang="cs-CZ" dirty="0" smtClean="0"/>
              <a:t> (příchytná vlákna)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547664" y="1700808"/>
            <a:ext cx="1800200" cy="7200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07666" y="3212976"/>
            <a:ext cx="2112206" cy="7200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547664" y="4437112"/>
            <a:ext cx="1800200" cy="7200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403649" y="4869160"/>
            <a:ext cx="1944215" cy="7200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475656" y="5517232"/>
            <a:ext cx="1800200" cy="216024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347864" y="623731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242592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Rodozměna mechorostů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1403648" y="-47625"/>
            <a:ext cx="7700444" cy="6954838"/>
            <a:chOff x="1403648" y="-47625"/>
            <a:chExt cx="7700444" cy="6954838"/>
          </a:xfrm>
        </p:grpSpPr>
        <p:pic>
          <p:nvPicPr>
            <p:cNvPr id="2052" name="Picture 4" descr="H:\CANON_SC\IMAGE\0001\SCN_0169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34469" y="-47625"/>
              <a:ext cx="5741987" cy="6954838"/>
            </a:xfrm>
            <a:prstGeom prst="rect">
              <a:avLst/>
            </a:prstGeom>
            <a:noFill/>
          </p:spPr>
        </p:pic>
        <p:sp>
          <p:nvSpPr>
            <p:cNvPr id="4" name="TextovéPole 3"/>
            <p:cNvSpPr txBox="1"/>
            <p:nvPr/>
          </p:nvSpPr>
          <p:spPr>
            <a:xfrm>
              <a:off x="4644008" y="5661248"/>
              <a:ext cx="1368152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err="1" smtClean="0"/>
                <a:t>prvoklíček</a:t>
              </a:r>
              <a:endParaRPr lang="cs-CZ" sz="20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419872" y="4909908"/>
              <a:ext cx="1368152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/>
                <a:t>s</a:t>
              </a:r>
              <a:r>
                <a:rPr lang="cs-CZ" sz="2000" b="1" dirty="0" smtClean="0"/>
                <a:t>amčí rostlinka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940152" y="4725144"/>
              <a:ext cx="1368152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/>
                <a:t>s</a:t>
              </a:r>
              <a:r>
                <a:rPr lang="cs-CZ" sz="2000" b="1" dirty="0" smtClean="0"/>
                <a:t>amičí rostlinka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411760" y="3029684"/>
              <a:ext cx="1080120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pelatky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876256" y="2780928"/>
              <a:ext cx="1368152" cy="101566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zárodečník s vaječnou buňkou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35896" y="2780927"/>
              <a:ext cx="1944216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spermatozoidy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403648" y="5617794"/>
              <a:ext cx="1368152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err="1" smtClean="0"/>
                <a:t>prvoklíček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508104" y="2708920"/>
              <a:ext cx="565344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O!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732240" y="2276872"/>
              <a:ext cx="972108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zygota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8193855" y="404664"/>
              <a:ext cx="482601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R!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244408" y="826367"/>
              <a:ext cx="859684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výtrus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528740" y="5445224"/>
              <a:ext cx="859684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výtrus</a:t>
              </a:r>
              <a:endParaRPr lang="cs-CZ" sz="20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283968" y="4509120"/>
              <a:ext cx="1521494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GAMETOFYT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680012" y="2020778"/>
              <a:ext cx="1332148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SPOROFYT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951820" y="44872"/>
              <a:ext cx="1800000" cy="262800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cs-CZ" sz="2000" b="1" dirty="0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1979712" y="623731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5298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:\113_PANA\Přípravy 1.C\obrázky\Jana\IMG_314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22274" r="35052" b="33178"/>
          <a:stretch>
            <a:fillRect/>
          </a:stretch>
        </p:blipFill>
        <p:spPr bwMode="auto">
          <a:xfrm rot="5400000">
            <a:off x="-864912" y="1665111"/>
            <a:ext cx="5185191" cy="2664296"/>
          </a:xfrm>
          <a:prstGeom prst="rect">
            <a:avLst/>
          </a:prstGeom>
          <a:noFill/>
        </p:spPr>
      </p:pic>
      <p:pic>
        <p:nvPicPr>
          <p:cNvPr id="1027" name="Picture 3" descr="H:\113_PANA\Přípravy 1.C\obrázky\Jana\IMG_3149.JPG"/>
          <p:cNvPicPr>
            <a:picLocks noChangeAspect="1" noChangeArrowheads="1"/>
          </p:cNvPicPr>
          <p:nvPr/>
        </p:nvPicPr>
        <p:blipFill>
          <a:blip r:embed="rId3" cstate="print"/>
          <a:srcRect l="49624" t="51054" r="19838" b="8103"/>
          <a:stretch>
            <a:fillRect/>
          </a:stretch>
        </p:blipFill>
        <p:spPr bwMode="auto">
          <a:xfrm>
            <a:off x="6084168" y="3933056"/>
            <a:ext cx="2304256" cy="23042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491880" y="1628800"/>
            <a:ext cx="129614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tobolka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4221088"/>
            <a:ext cx="19442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ústí se zuby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3212976"/>
            <a:ext cx="86409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víčko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Obecné schéma rodozměny (metageneze)</a:t>
            </a:r>
            <a:endParaRPr lang="cs-CZ" sz="3200" b="1" dirty="0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124744"/>
            <a:ext cx="82296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Doplňte konkrétní údaje v rodozměně mechů: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87824" y="5485294"/>
            <a:ext cx="253285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0070C0"/>
                </a:solidFill>
              </a:rPr>
              <a:t>prvoklíček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i="1" dirty="0" smtClean="0">
                <a:solidFill>
                  <a:srgbClr val="0070C0"/>
                </a:solidFill>
              </a:rPr>
              <a:t>protonema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85025" y="5085184"/>
            <a:ext cx="2318823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70C0"/>
                </a:solidFill>
              </a:rPr>
              <a:t>s</a:t>
            </a:r>
            <a:r>
              <a:rPr lang="cs-CZ" sz="2000" b="1" dirty="0" smtClean="0">
                <a:solidFill>
                  <a:srgbClr val="0070C0"/>
                </a:solidFill>
              </a:rPr>
              <a:t>amčí rostlinka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688124" y="5013176"/>
            <a:ext cx="241226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samičí rostlinka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grpSp>
        <p:nvGrpSpPr>
          <p:cNvPr id="70" name="Skupina 69"/>
          <p:cNvGrpSpPr/>
          <p:nvPr/>
        </p:nvGrpSpPr>
        <p:grpSpPr>
          <a:xfrm>
            <a:off x="755576" y="1431728"/>
            <a:ext cx="7632848" cy="4968552"/>
            <a:chOff x="755576" y="1431728"/>
            <a:chExt cx="7632848" cy="4968552"/>
          </a:xfrm>
        </p:grpSpPr>
        <p:sp>
          <p:nvSpPr>
            <p:cNvPr id="6" name="TextovéPole 5"/>
            <p:cNvSpPr txBox="1"/>
            <p:nvPr/>
          </p:nvSpPr>
          <p:spPr>
            <a:xfrm>
              <a:off x="3712316" y="6000170"/>
              <a:ext cx="859684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výtrus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527884" y="2687802"/>
              <a:ext cx="1332148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SPOROFYT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563888" y="1863776"/>
              <a:ext cx="1563968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výtrusnice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784324" y="1431728"/>
              <a:ext cx="1003700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výtrusy</a:t>
              </a:r>
              <a:endParaRPr lang="cs-CZ" sz="2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482554" y="5032128"/>
              <a:ext cx="1521494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GAMETOFYT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55576" y="4312048"/>
              <a:ext cx="1829335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/>
                <a:t>p</a:t>
              </a:r>
              <a:r>
                <a:rPr lang="cs-CZ" sz="2000" b="1" dirty="0" smtClean="0"/>
                <a:t>elatka</a:t>
              </a:r>
            </a:p>
            <a:p>
              <a:r>
                <a:rPr lang="cs-CZ" sz="2000" i="1" dirty="0" smtClean="0"/>
                <a:t>antheridium</a:t>
              </a:r>
              <a:endParaRPr lang="cs-CZ" sz="2000" i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84168" y="4240040"/>
              <a:ext cx="1656184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/>
                <a:t>z</a:t>
              </a:r>
              <a:r>
                <a:rPr lang="cs-CZ" sz="2000" b="1" dirty="0" smtClean="0"/>
                <a:t>árodečník</a:t>
              </a:r>
            </a:p>
            <a:p>
              <a:r>
                <a:rPr lang="cs-CZ" sz="2000" i="1" dirty="0" smtClean="0"/>
                <a:t>archegonium</a:t>
              </a:r>
              <a:endParaRPr lang="cs-CZ" sz="2000" i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584912" y="4367000"/>
              <a:ext cx="3335928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pohlavní orgány  </a:t>
              </a:r>
              <a:r>
                <a:rPr lang="cs-CZ" sz="2000" i="1" dirty="0" smtClean="0"/>
                <a:t>gametangia</a:t>
              </a:r>
              <a:endParaRPr lang="cs-CZ" sz="2000" i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347863" y="3519960"/>
              <a:ext cx="1843167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/>
                <a:t>p</a:t>
              </a:r>
              <a:r>
                <a:rPr lang="cs-CZ" sz="2000" b="1" dirty="0" smtClean="0"/>
                <a:t>ohlavní buňky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130183" y="3519960"/>
              <a:ext cx="1944216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spermatozoidy</a:t>
              </a:r>
              <a:endParaRPr lang="cs-CZ" sz="20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156176" y="3519960"/>
              <a:ext cx="1800200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vaječná buňka</a:t>
              </a:r>
              <a:endParaRPr lang="cs-CZ" sz="20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760651" y="2943896"/>
              <a:ext cx="1475645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O!  oplození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970501" y="2223816"/>
              <a:ext cx="3417923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R! meióza (redukční dělení)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26" name="Přímá spojnice se šipkou 25"/>
            <p:cNvCxnSpPr>
              <a:stCxn id="18" idx="0"/>
            </p:cNvCxnSpPr>
            <p:nvPr/>
          </p:nvCxnSpPr>
          <p:spPr>
            <a:xfrm flipV="1">
              <a:off x="2102291" y="3087912"/>
              <a:ext cx="1461597" cy="432048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se šipkou 26"/>
            <p:cNvCxnSpPr>
              <a:stCxn id="6" idx="0"/>
            </p:cNvCxnSpPr>
            <p:nvPr/>
          </p:nvCxnSpPr>
          <p:spPr>
            <a:xfrm flipH="1" flipV="1">
              <a:off x="4139952" y="5816380"/>
              <a:ext cx="2206" cy="18379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se šipkou 33"/>
            <p:cNvCxnSpPr/>
            <p:nvPr/>
          </p:nvCxnSpPr>
          <p:spPr>
            <a:xfrm flipH="1" flipV="1">
              <a:off x="4788024" y="3015905"/>
              <a:ext cx="1368152" cy="682174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se šipkou 40"/>
            <p:cNvCxnSpPr>
              <a:endCxn id="8" idx="2"/>
            </p:cNvCxnSpPr>
            <p:nvPr/>
          </p:nvCxnSpPr>
          <p:spPr>
            <a:xfrm flipV="1">
              <a:off x="4176647" y="3087912"/>
              <a:ext cx="17311" cy="432048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se šipkou 41"/>
            <p:cNvCxnSpPr/>
            <p:nvPr/>
          </p:nvCxnSpPr>
          <p:spPr>
            <a:xfrm flipH="1" flipV="1">
              <a:off x="4187334" y="3920070"/>
              <a:ext cx="2206" cy="44693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se šipkou 42"/>
            <p:cNvCxnSpPr/>
            <p:nvPr/>
          </p:nvCxnSpPr>
          <p:spPr>
            <a:xfrm flipV="1">
              <a:off x="4137746" y="4771193"/>
              <a:ext cx="0" cy="260935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se šipkou 43"/>
            <p:cNvCxnSpPr/>
            <p:nvPr/>
          </p:nvCxnSpPr>
          <p:spPr>
            <a:xfrm flipH="1" flipV="1">
              <a:off x="4139952" y="5340343"/>
              <a:ext cx="2206" cy="18379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5" name="Přímá spojnice se šipkou 44"/>
          <p:cNvCxnSpPr>
            <a:stCxn id="8" idx="0"/>
          </p:cNvCxnSpPr>
          <p:nvPr/>
        </p:nvCxnSpPr>
        <p:spPr>
          <a:xfrm flipV="1">
            <a:off x="4193958" y="2263886"/>
            <a:ext cx="33483" cy="423916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H="1" flipV="1">
            <a:off x="4189540" y="1836840"/>
            <a:ext cx="1" cy="152001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821107" y="1916832"/>
            <a:ext cx="1099733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tobolka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2363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Výskyt mechorostů a jejich význam v přírodě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Vegetační kryt na územích s extrémními klimatickými a stanovištními podmínkami.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Různé podklady, vlhko, sucho, voda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Zadržují vodu – povrch lístků – </a:t>
            </a:r>
            <a:r>
              <a:rPr lang="cs-CZ" b="1" dirty="0" smtClean="0"/>
              <a:t>lišty</a:t>
            </a:r>
            <a:r>
              <a:rPr lang="cs-CZ" dirty="0" smtClean="0"/>
              <a:t> - ploník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uvnitř odumřelých buněk 				(</a:t>
            </a:r>
            <a:r>
              <a:rPr lang="cs-CZ" b="1" dirty="0" err="1" smtClean="0"/>
              <a:t>hyalocysty</a:t>
            </a:r>
            <a:r>
              <a:rPr lang="cs-CZ" dirty="0" smtClean="0"/>
              <a:t>) - rašeliník</a:t>
            </a:r>
          </a:p>
        </p:txBody>
      </p:sp>
    </p:spTree>
    <p:extLst>
      <p:ext uri="{BB962C8B-B14F-4D97-AF65-F5344CB8AC3E}">
        <p14:creationId xmlns:p14="http://schemas.microsoft.com/office/powerpoint/2010/main" xmlns="" val="403257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Systém 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Oddělení: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JÁTROVKY</a:t>
            </a:r>
            <a:r>
              <a:rPr lang="cs-CZ" dirty="0" smtClean="0"/>
              <a:t> (</a:t>
            </a:r>
            <a:r>
              <a:rPr lang="cs-CZ" i="1" dirty="0" err="1" smtClean="0"/>
              <a:t>Marchantiophyta</a:t>
            </a:r>
            <a:r>
              <a:rPr lang="cs-CZ" i="1" dirty="0" smtClean="0"/>
              <a:t>)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MECHY</a:t>
            </a:r>
            <a:r>
              <a:rPr lang="cs-CZ" dirty="0" smtClean="0"/>
              <a:t> (</a:t>
            </a:r>
            <a:r>
              <a:rPr lang="cs-CZ" i="1" dirty="0" err="1" smtClean="0"/>
              <a:t>Bryophyta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300192" y="2348880"/>
            <a:ext cx="72008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6372200" y="3429000"/>
            <a:ext cx="72008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689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1. JÁTROVKY</a:t>
            </a:r>
            <a:r>
              <a:rPr lang="cs-CZ" sz="3600" dirty="0" smtClean="0"/>
              <a:t> </a:t>
            </a:r>
            <a:r>
              <a:rPr lang="cs-CZ" sz="3600" dirty="0"/>
              <a:t>(</a:t>
            </a:r>
            <a:r>
              <a:rPr lang="cs-CZ" sz="3600" i="1" dirty="0" err="1"/>
              <a:t>Marchantiophyta</a:t>
            </a:r>
            <a:r>
              <a:rPr lang="cs-CZ" sz="3600" i="1" dirty="0"/>
              <a:t>)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	Charakteristika: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redukovaný </a:t>
            </a:r>
            <a:r>
              <a:rPr lang="cs-CZ" dirty="0" err="1" smtClean="0"/>
              <a:t>prvoklíček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lístky bez středního žebra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mrštníky</a:t>
            </a:r>
            <a:r>
              <a:rPr lang="cs-CZ" dirty="0" smtClean="0"/>
              <a:t> (sterilní buňky v tobolce)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lupenitá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STÉLKA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rozlišená na lístky (tři řady), 			lodyžku a příchytná vlákna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174299" y="4005064"/>
            <a:ext cx="1029549" cy="504056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2174299" y="4653136"/>
            <a:ext cx="1029549" cy="43204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02059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uživatel\Pictures\fotky z meho fotaku lumix\P101055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4129" y="1719201"/>
            <a:ext cx="6408191" cy="4806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 Box 4"/>
          <p:cNvSpPr txBox="1">
            <a:spLocks noChangeArrowheads="1"/>
          </p:cNvSpPr>
          <p:nvPr/>
        </p:nvSpPr>
        <p:spPr bwMode="auto">
          <a:xfrm>
            <a:off x="1619672" y="404813"/>
            <a:ext cx="4967288" cy="107721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/>
              <a:t>Porostnice </a:t>
            </a:r>
            <a:r>
              <a:rPr lang="cs-CZ" sz="3200" b="1" dirty="0" err="1" smtClean="0"/>
              <a:t>mnohotvarná</a:t>
            </a:r>
            <a:r>
              <a:rPr lang="cs-CZ" sz="3200" b="1" dirty="0" smtClean="0"/>
              <a:t> </a:t>
            </a:r>
            <a:r>
              <a:rPr lang="cs-CZ" sz="3200" i="1" dirty="0" err="1" smtClean="0"/>
              <a:t>Marchantia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polymorpha</a:t>
            </a:r>
            <a:endParaRPr lang="cs-CZ" sz="3200" b="1" dirty="0"/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5652120" y="3289377"/>
            <a:ext cx="2448272" cy="83099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Samičí </a:t>
            </a:r>
            <a:r>
              <a:rPr lang="cs-CZ" sz="2400" b="1" dirty="0"/>
              <a:t>terčíky </a:t>
            </a:r>
            <a:r>
              <a:rPr lang="cs-CZ" sz="2400" b="1" dirty="0" smtClean="0"/>
              <a:t>se zárodečníky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74958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uživatel\Pictures\fotky z meho fotaku lumix\P1010554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500063"/>
            <a:ext cx="7777163" cy="5832475"/>
          </a:xfrm>
          <a:noFill/>
        </p:spPr>
      </p:pic>
      <p:sp>
        <p:nvSpPr>
          <p:cNvPr id="21507" name="Text Box 4"/>
          <p:cNvSpPr txBox="1">
            <a:spLocks noChangeArrowheads="1"/>
          </p:cNvSpPr>
          <p:nvPr/>
        </p:nvSpPr>
        <p:spPr bwMode="auto">
          <a:xfrm>
            <a:off x="5364088" y="1977027"/>
            <a:ext cx="2016224" cy="83099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/>
              <a:t>Samčí terčíky s pelatkami</a:t>
            </a:r>
          </a:p>
        </p:txBody>
      </p:sp>
    </p:spTree>
    <p:extLst>
      <p:ext uri="{BB962C8B-B14F-4D97-AF65-F5344CB8AC3E}">
        <p14:creationId xmlns:p14="http://schemas.microsoft.com/office/powerpoint/2010/main" xmlns="" val="1660019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Users\uživatel\Pictures\fotky z meho fotaku lumix\P101055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476250"/>
            <a:ext cx="7947025" cy="5961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 Box 4"/>
          <p:cNvSpPr txBox="1">
            <a:spLocks noChangeArrowheads="1"/>
          </p:cNvSpPr>
          <p:nvPr/>
        </p:nvSpPr>
        <p:spPr bwMode="auto">
          <a:xfrm>
            <a:off x="4067944" y="3645024"/>
            <a:ext cx="3889375" cy="8223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/>
              <a:t>Pohárek s vegetativními tělísky</a:t>
            </a:r>
          </a:p>
        </p:txBody>
      </p:sp>
    </p:spTree>
    <p:extLst>
      <p:ext uri="{BB962C8B-B14F-4D97-AF65-F5344CB8AC3E}">
        <p14:creationId xmlns:p14="http://schemas.microsoft.com/office/powerpoint/2010/main" xmlns="" val="97569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3"/>
          <p:cNvSpPr>
            <a:spLocks noGrp="1"/>
          </p:cNvSpPr>
          <p:nvPr>
            <p:ph type="title"/>
          </p:nvPr>
        </p:nvSpPr>
        <p:spPr>
          <a:xfrm>
            <a:off x="1979613" y="404813"/>
            <a:ext cx="2663825" cy="792162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latin typeface="Arial" pitchFamily="34" charset="0"/>
              </a:rPr>
              <a:t>Pobřežnice </a:t>
            </a:r>
          </a:p>
        </p:txBody>
      </p:sp>
      <p:pic>
        <p:nvPicPr>
          <p:cNvPr id="4" name="Picture 2" descr="E:\Pictures\do školy na prezentace\P10407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346366" y="1340768"/>
            <a:ext cx="6340309" cy="47552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8213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Mřížovec </a:t>
            </a:r>
            <a:endParaRPr lang="cs-CZ" sz="3200" b="1" dirty="0"/>
          </a:p>
        </p:txBody>
      </p:sp>
      <p:pic>
        <p:nvPicPr>
          <p:cNvPr id="11267" name="Picture 3" descr="E:\Pictures\do školy na prezentace\P110072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07330" y="3788866"/>
            <a:ext cx="3936670" cy="2952502"/>
          </a:xfrm>
          <a:prstGeom prst="rect">
            <a:avLst/>
          </a:prstGeom>
          <a:noFill/>
        </p:spPr>
      </p:pic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7236296" y="5733256"/>
            <a:ext cx="1368152" cy="46166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err="1" smtClean="0"/>
              <a:t>rhizoidy</a:t>
            </a:r>
            <a:endParaRPr lang="cs-CZ" sz="2400" b="1" dirty="0"/>
          </a:p>
        </p:txBody>
      </p:sp>
      <p:pic>
        <p:nvPicPr>
          <p:cNvPr id="1026" name="Picture 2" descr="H:\113_PANA\Přípravy 1.C\dum\fotky\P1100729 - Kopi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268760"/>
            <a:ext cx="5553028" cy="3816424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Tlačítko akce: Dopředu nebo Další 12">
            <a:hlinkClick r:id="rId4" action="ppaction://hlinksldjump" highlightClick="1"/>
          </p:cNvPr>
          <p:cNvSpPr/>
          <p:nvPr/>
        </p:nvSpPr>
        <p:spPr>
          <a:xfrm>
            <a:off x="4427984" y="6021288"/>
            <a:ext cx="576064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449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9816"/>
            <a:ext cx="8229600" cy="78296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2. MECHY</a:t>
            </a:r>
            <a:r>
              <a:rPr lang="cs-CZ" dirty="0" smtClean="0"/>
              <a:t> (</a:t>
            </a:r>
            <a:r>
              <a:rPr lang="cs-CZ" i="1" dirty="0" err="1" smtClean="0"/>
              <a:t>Bryophyta</a:t>
            </a:r>
            <a:r>
              <a:rPr lang="cs-CZ" dirty="0" smtClean="0"/>
              <a:t>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dobře vyvinutý prvoklíček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lístky se žebrem, vyrůstají spirálně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tobolka – víčko, čepička, ústí s hygroskopickými zuby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spermatozoidy – 2 bičíky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Přehled mechů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Rašeliníky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Sphagnum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Vývojově nejpůvodnější:</a:t>
            </a:r>
          </a:p>
          <a:p>
            <a:pPr>
              <a:buNone/>
            </a:pPr>
            <a:r>
              <a:rPr lang="cs-CZ" b="1" dirty="0" smtClean="0"/>
              <a:t>		chybí </a:t>
            </a:r>
            <a:r>
              <a:rPr lang="cs-CZ" b="1" dirty="0" err="1" smtClean="0"/>
              <a:t>rhizoidy</a:t>
            </a:r>
            <a:r>
              <a:rPr lang="cs-CZ" b="1" dirty="0" smtClean="0"/>
              <a:t>, střední žebro</a:t>
            </a:r>
          </a:p>
          <a:p>
            <a:pPr>
              <a:buNone/>
            </a:pPr>
            <a:r>
              <a:rPr lang="cs-CZ" b="1" dirty="0" smtClean="0"/>
              <a:t>		lupenitý prvoklíček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lístky: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2 typy buněk:  CHLOROCYSTY – </a:t>
            </a:r>
            <a:r>
              <a:rPr lang="cs-CZ" dirty="0" smtClean="0"/>
              <a:t>malé,</a:t>
            </a:r>
            <a:r>
              <a:rPr lang="cs-CZ" b="1" dirty="0" smtClean="0"/>
              <a:t> 						   </a:t>
            </a:r>
            <a:r>
              <a:rPr lang="cs-CZ" dirty="0" smtClean="0"/>
              <a:t>chloroplasty</a:t>
            </a:r>
          </a:p>
          <a:p>
            <a:pPr>
              <a:buNone/>
            </a:pPr>
            <a:r>
              <a:rPr lang="cs-CZ" dirty="0" smtClean="0"/>
              <a:t>			   	  </a:t>
            </a:r>
            <a:r>
              <a:rPr lang="cs-CZ" b="1" dirty="0" smtClean="0"/>
              <a:t>HYALOCYSTY – </a:t>
            </a:r>
            <a:r>
              <a:rPr lang="cs-CZ" dirty="0" smtClean="0"/>
              <a:t>velké, s otvory, 				„nádržky“ na vodu</a:t>
            </a:r>
            <a:r>
              <a:rPr lang="cs-CZ" b="1" dirty="0" smtClean="0"/>
              <a:t> 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Lístek rašeliníku</a:t>
            </a:r>
            <a:endParaRPr lang="cs-CZ" sz="2800" b="1" dirty="0"/>
          </a:p>
        </p:txBody>
      </p:sp>
      <p:pic>
        <p:nvPicPr>
          <p:cNvPr id="6146" name="Picture 2" descr="E:\Pictures\do školy na prezentace\P1080153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49201" t="62590" r="19578" b="6030"/>
          <a:stretch/>
        </p:blipFill>
        <p:spPr bwMode="auto">
          <a:xfrm>
            <a:off x="3275856" y="1916832"/>
            <a:ext cx="5347313" cy="4030924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827584" y="2924944"/>
            <a:ext cx="2331729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CHLOROCYSTY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899592" y="4509120"/>
            <a:ext cx="2208361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smtClean="0"/>
              <a:t>HYALOCYSTY </a:t>
            </a:r>
            <a:endParaRPr lang="cs-CZ" sz="2800" dirty="0"/>
          </a:p>
        </p:txBody>
      </p:sp>
      <p:cxnSp>
        <p:nvCxnSpPr>
          <p:cNvPr id="6" name="Přímá spojnice se šipkou 8"/>
          <p:cNvCxnSpPr/>
          <p:nvPr/>
        </p:nvCxnSpPr>
        <p:spPr>
          <a:xfrm>
            <a:off x="3131840" y="3501008"/>
            <a:ext cx="3168352" cy="50405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8"/>
          <p:cNvCxnSpPr/>
          <p:nvPr/>
        </p:nvCxnSpPr>
        <p:spPr>
          <a:xfrm flipV="1">
            <a:off x="3275856" y="4149080"/>
            <a:ext cx="3960440" cy="792088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H:\113_PANA\Přípravy 1.C\obrázky\Jana\IMG_324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7541"/>
          <a:stretch>
            <a:fillRect/>
          </a:stretch>
        </p:blipFill>
        <p:spPr bwMode="auto">
          <a:xfrm>
            <a:off x="558430" y="1236837"/>
            <a:ext cx="7613970" cy="456842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707904" y="6093296"/>
            <a:ext cx="3472361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otvory ve stěně </a:t>
            </a:r>
            <a:r>
              <a:rPr lang="cs-CZ" sz="2400" b="1" dirty="0" err="1" smtClean="0"/>
              <a:t>hyalocyst</a:t>
            </a:r>
            <a:endParaRPr lang="cs-CZ" sz="2800" dirty="0"/>
          </a:p>
        </p:txBody>
      </p:sp>
      <p:cxnSp>
        <p:nvCxnSpPr>
          <p:cNvPr id="7" name="Přímá spojnice se šipkou 8"/>
          <p:cNvCxnSpPr/>
          <p:nvPr/>
        </p:nvCxnSpPr>
        <p:spPr>
          <a:xfrm flipH="1" flipV="1">
            <a:off x="6228184" y="4437112"/>
            <a:ext cx="72008" cy="1512168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8"/>
          <p:cNvCxnSpPr/>
          <p:nvPr/>
        </p:nvCxnSpPr>
        <p:spPr>
          <a:xfrm flipH="1" flipV="1">
            <a:off x="2771800" y="4149080"/>
            <a:ext cx="3384376" cy="1872208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endParaRPr lang="cs-CZ" sz="2400" b="1" dirty="0" smtClean="0">
              <a:solidFill>
                <a:schemeClr val="tx1"/>
              </a:solidFill>
            </a:endParaRPr>
          </a:p>
        </p:txBody>
      </p:sp>
      <p:pic>
        <p:nvPicPr>
          <p:cNvPr id="10243" name="Picture 2" descr="E:\Dokumenty\Obrázky\Poznávačka, olympiáda, rostliny\11506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95536" y="260648"/>
            <a:ext cx="8208912" cy="615668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E:\Pictures\rostliny\P10801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780928"/>
            <a:ext cx="5076056" cy="3807042"/>
          </a:xfrm>
          <a:prstGeom prst="rect">
            <a:avLst/>
          </a:prstGeom>
          <a:noFill/>
        </p:spPr>
      </p:pic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5" name="Picture 2" descr="E:\Dokumenty\Obrázky\Poznávačka, olympiáda, rostliny\11501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95536" y="332656"/>
            <a:ext cx="4850904" cy="36381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332656"/>
            <a:ext cx="136815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tobolky</a:t>
            </a:r>
            <a:endParaRPr lang="cs-CZ" sz="2800" b="1" dirty="0"/>
          </a:p>
        </p:txBody>
      </p:sp>
      <p:pic>
        <p:nvPicPr>
          <p:cNvPr id="1026" name="Picture 2" descr="D:\113_PANA\Přípravy 1.C\dum\fotky\fotky zpočítače\P630006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4394" y="980728"/>
            <a:ext cx="7422022" cy="56886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3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vývoj vrchoviště</a:t>
            </a:r>
          </a:p>
        </p:txBody>
      </p:sp>
      <p:pic>
        <p:nvPicPr>
          <p:cNvPr id="12291" name="Picture 2" descr="C:\Users\uživatel\Pictures\Jizerky 2010\P1030098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 l="3792" t="12655" b="7623"/>
          <a:stretch>
            <a:fillRect/>
          </a:stretch>
        </p:blipFill>
        <p:spPr>
          <a:xfrm>
            <a:off x="183039" y="1124744"/>
            <a:ext cx="8853457" cy="5499777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Nadpis 10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rašeliniště</a:t>
            </a:r>
          </a:p>
        </p:txBody>
      </p:sp>
      <p:sp>
        <p:nvSpPr>
          <p:cNvPr id="11268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endParaRPr lang="cs-CZ" dirty="0" smtClean="0"/>
          </a:p>
        </p:txBody>
      </p:sp>
      <p:pic>
        <p:nvPicPr>
          <p:cNvPr id="2050" name="Picture 2" descr="D:\113_PANA\Přípravy 1.C\dum\fotky\fotky zpočítače\P70102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00" y="1038944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MĚŘÍK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Mnium</a:t>
            </a:r>
            <a:r>
              <a:rPr lang="cs-CZ" i="1" dirty="0" smtClean="0">
                <a:solidFill>
                  <a:srgbClr val="C00000"/>
                </a:solidFill>
              </a:rPr>
              <a:t>) - </a:t>
            </a:r>
            <a:r>
              <a:rPr lang="cs-CZ" dirty="0" smtClean="0"/>
              <a:t>jednovrstevné lístky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		</a:t>
            </a:r>
            <a:r>
              <a:rPr lang="cs-CZ" dirty="0" smtClean="0"/>
              <a:t>      na kvalitních půdách</a:t>
            </a:r>
            <a:endParaRPr lang="cs-CZ" dirty="0"/>
          </a:p>
        </p:txBody>
      </p:sp>
      <p:pic>
        <p:nvPicPr>
          <p:cNvPr id="4" name="Picture 2" descr="E:\Pictures\do školy na prezentace\P1080149.JPG"/>
          <p:cNvPicPr>
            <a:picLocks noChangeAspect="1" noChangeArrowheads="1"/>
          </p:cNvPicPr>
          <p:nvPr/>
        </p:nvPicPr>
        <p:blipFill rotWithShape="1">
          <a:blip r:embed="rId2" cstate="print"/>
          <a:srcRect l="30098" t="4447" r="30551" b="63979"/>
          <a:stretch/>
        </p:blipFill>
        <p:spPr bwMode="auto">
          <a:xfrm>
            <a:off x="253644" y="2852936"/>
            <a:ext cx="6190564" cy="3725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Měřík příbuzný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Mnium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affine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" name="Picture 4" descr="P100008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268760"/>
            <a:ext cx="7993136" cy="5327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Bělomech sivý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Leucobryum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glaucum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7170" name="Picture 2" descr="E:\Pictures\do školy na prezentace\P108024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9546" r="23632" b="4540"/>
          <a:stretch>
            <a:fillRect/>
          </a:stretch>
        </p:blipFill>
        <p:spPr bwMode="auto">
          <a:xfrm>
            <a:off x="4283968" y="1597939"/>
            <a:ext cx="4464496" cy="478338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2060848"/>
            <a:ext cx="38884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Chudé kyselé půdy, jehličnaté lesy</a:t>
            </a:r>
          </a:p>
          <a:p>
            <a:r>
              <a:rPr lang="cs-CZ" sz="2800" dirty="0" smtClean="0"/>
              <a:t>Kompaktní polštáře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Ploník ztečený (</a:t>
            </a:r>
            <a:r>
              <a:rPr lang="cs-CZ" sz="3200" i="1" dirty="0" err="1" smtClean="0">
                <a:solidFill>
                  <a:srgbClr val="C00000"/>
                </a:solidFill>
              </a:rPr>
              <a:t>Polytrichum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formosum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" name="Picture 2" descr="E:\Pictures\rostliny\P10801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124744"/>
            <a:ext cx="7546785" cy="5660089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živatel\Documents\flashka 8G\Vyměnitelný disk\Fotogalerie Olympus\store\20080707170017\P70101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836613"/>
            <a:ext cx="73152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 Box 4"/>
          <p:cNvSpPr txBox="1">
            <a:spLocks noChangeArrowheads="1"/>
          </p:cNvSpPr>
          <p:nvPr/>
        </p:nvSpPr>
        <p:spPr bwMode="auto">
          <a:xfrm>
            <a:off x="2123728" y="260648"/>
            <a:ext cx="3960440" cy="52322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/>
              <a:t>Ploník ztenčený, tobolka</a:t>
            </a:r>
          </a:p>
        </p:txBody>
      </p:sp>
      <p:sp>
        <p:nvSpPr>
          <p:cNvPr id="4" name="Elipsa 3"/>
          <p:cNvSpPr/>
          <p:nvPr/>
        </p:nvSpPr>
        <p:spPr>
          <a:xfrm>
            <a:off x="4067944" y="2802632"/>
            <a:ext cx="914400" cy="914400"/>
          </a:xfrm>
          <a:prstGeom prst="ellipse">
            <a:avLst/>
          </a:prstGeom>
          <a:noFill/>
          <a:ln w="825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uživatel\Documents\flashka 8G\Vyměnitelný disk\Fotogalerie Olympus\store\20080707170017\P7010149.JPG"/>
          <p:cNvPicPr>
            <a:picLocks noChangeAspect="1" noChangeArrowheads="1"/>
          </p:cNvPicPr>
          <p:nvPr/>
        </p:nvPicPr>
        <p:blipFill>
          <a:blip r:embed="rId3" cstate="print"/>
          <a:srcRect l="14338" t="19277" r="25620" b="6024"/>
          <a:stretch>
            <a:fillRect/>
          </a:stretch>
        </p:blipFill>
        <p:spPr bwMode="auto">
          <a:xfrm>
            <a:off x="827584" y="263872"/>
            <a:ext cx="6912768" cy="6396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 Box 4"/>
          <p:cNvSpPr txBox="1">
            <a:spLocks noChangeArrowheads="1"/>
          </p:cNvSpPr>
          <p:nvPr/>
        </p:nvSpPr>
        <p:spPr bwMode="auto">
          <a:xfrm>
            <a:off x="1835150" y="404813"/>
            <a:ext cx="2736850" cy="52322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/>
              <a:t>Pohlavní orgány</a:t>
            </a:r>
          </a:p>
        </p:txBody>
      </p:sp>
      <p:sp>
        <p:nvSpPr>
          <p:cNvPr id="4" name="Elipsa 3"/>
          <p:cNvSpPr/>
          <p:nvPr/>
        </p:nvSpPr>
        <p:spPr>
          <a:xfrm>
            <a:off x="4499992" y="1844824"/>
            <a:ext cx="1512168" cy="1512168"/>
          </a:xfrm>
          <a:prstGeom prst="ellipse">
            <a:avLst/>
          </a:prstGeom>
          <a:noFill/>
          <a:ln w="825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P100010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9264" r="25623" b="26182"/>
          <a:stretch>
            <a:fillRect/>
          </a:stretch>
        </p:blipFill>
        <p:spPr bwMode="auto">
          <a:xfrm>
            <a:off x="924314" y="145740"/>
            <a:ext cx="7392102" cy="6595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C00000"/>
                </a:solidFill>
              </a:rPr>
              <a:t>Dvouhrotec</a:t>
            </a:r>
            <a:r>
              <a:rPr lang="cs-CZ" sz="3200" b="1" dirty="0" smtClean="0">
                <a:solidFill>
                  <a:srgbClr val="C00000"/>
                </a:solidFill>
              </a:rPr>
              <a:t> chvostnatý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Dicranum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scoparium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5" name="Picture 4" descr="P1000094"/>
          <p:cNvPicPr>
            <a:picLocks noChangeAspect="1" noChangeArrowheads="1"/>
          </p:cNvPicPr>
          <p:nvPr/>
        </p:nvPicPr>
        <p:blipFill>
          <a:blip r:embed="rId2" cstate="print"/>
          <a:srcRect l="12786" r="13056" b="7922"/>
          <a:stretch>
            <a:fillRect/>
          </a:stretch>
        </p:blipFill>
        <p:spPr bwMode="auto">
          <a:xfrm>
            <a:off x="107504" y="1052736"/>
            <a:ext cx="6264696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E:\Pictures\do školy na prezentace\P1100801.JPG"/>
          <p:cNvPicPr>
            <a:picLocks noChangeAspect="1" noChangeArrowheads="1"/>
          </p:cNvPicPr>
          <p:nvPr/>
        </p:nvPicPr>
        <p:blipFill>
          <a:blip r:embed="rId3" cstate="print"/>
          <a:srcRect l="15495" t="3379"/>
          <a:stretch>
            <a:fillRect/>
          </a:stretch>
        </p:blipFill>
        <p:spPr bwMode="auto">
          <a:xfrm>
            <a:off x="4932040" y="3243950"/>
            <a:ext cx="4162409" cy="3569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Ploník obecný </a:t>
            </a:r>
            <a:r>
              <a:rPr lang="cs-CZ" sz="2800" i="1" dirty="0" smtClean="0">
                <a:solidFill>
                  <a:srgbClr val="C00000"/>
                </a:solidFill>
              </a:rPr>
              <a:t>(</a:t>
            </a:r>
            <a:r>
              <a:rPr lang="cs-CZ" sz="2800" i="1" dirty="0" err="1" smtClean="0">
                <a:solidFill>
                  <a:srgbClr val="C00000"/>
                </a:solidFill>
              </a:rPr>
              <a:t>Palytrichum</a:t>
            </a:r>
            <a:r>
              <a:rPr lang="cs-CZ" sz="2800" i="1" dirty="0" smtClean="0">
                <a:solidFill>
                  <a:srgbClr val="C00000"/>
                </a:solidFill>
              </a:rPr>
              <a:t> </a:t>
            </a:r>
            <a:r>
              <a:rPr lang="cs-CZ" sz="2800" i="1" dirty="0" err="1" smtClean="0">
                <a:solidFill>
                  <a:srgbClr val="C00000"/>
                </a:solidFill>
              </a:rPr>
              <a:t>commune</a:t>
            </a:r>
            <a:r>
              <a:rPr lang="cs-CZ" sz="2800" i="1" dirty="0" smtClean="0">
                <a:solidFill>
                  <a:srgbClr val="C00000"/>
                </a:solidFill>
              </a:rPr>
              <a:t>)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9218" name="Picture 2" descr="E:\Pictures\do školy na prezentace\P110014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124744"/>
            <a:ext cx="6432714" cy="4824536"/>
          </a:xfrm>
          <a:prstGeom prst="rect">
            <a:avLst/>
          </a:prstGeom>
          <a:noFill/>
        </p:spPr>
      </p:pic>
      <p:pic>
        <p:nvPicPr>
          <p:cNvPr id="4" name="Picture 2" descr="E:\Pictures\do školy na prezentace\P110014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500" y="3789040"/>
            <a:ext cx="4032448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148478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Horské oblasti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8580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Zkrutek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vláhojevný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Funaria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hygrometrica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i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hruškovité výtrusnice, stočený štět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Prutník stříbrný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Bryum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argenteum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</a:p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</a:rPr>
              <a:t>	</a:t>
            </a:r>
            <a:r>
              <a:rPr lang="cs-CZ" dirty="0" smtClean="0"/>
              <a:t>dlažba, skály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</a:t>
            </a:r>
            <a:r>
              <a:rPr lang="cs-CZ" b="1" dirty="0" err="1" smtClean="0">
                <a:solidFill>
                  <a:srgbClr val="C00000"/>
                </a:solidFill>
              </a:rPr>
              <a:t>Pramenička</a:t>
            </a:r>
            <a:r>
              <a:rPr lang="cs-CZ" b="1" dirty="0" smtClean="0">
                <a:solidFill>
                  <a:srgbClr val="C00000"/>
                </a:solidFill>
              </a:rPr>
              <a:t> obecná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Fontinalis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antipyretica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 potocích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1. Pojmenujte mechorost, zařaďte do systému a vysvětlete, jakou funkci mají útvary v kroužku a)</a:t>
            </a:r>
          </a:p>
        </p:txBody>
      </p:sp>
      <p:pic>
        <p:nvPicPr>
          <p:cNvPr id="23555" name="Picture 2" descr="C:\Users\uživatel\Documents\flashka 8G\Vyměnitelný disk\Fotogalerie Olympus\Chorvatsko2008\P712027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332894"/>
            <a:ext cx="7884368" cy="5264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Elipsa 3"/>
          <p:cNvSpPr/>
          <p:nvPr/>
        </p:nvSpPr>
        <p:spPr>
          <a:xfrm>
            <a:off x="3491880" y="3501008"/>
            <a:ext cx="1512168" cy="1512168"/>
          </a:xfrm>
          <a:prstGeom prst="ellipse">
            <a:avLst/>
          </a:prstGeom>
          <a:noFill/>
          <a:ln w="825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944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b)</a:t>
            </a:r>
          </a:p>
        </p:txBody>
      </p:sp>
      <p:pic>
        <p:nvPicPr>
          <p:cNvPr id="24579" name="Picture 2" descr="C:\Users\uživatel\Documents\flashka 8G\Vyměnitelný disk\Fotogalerie Olympus\Chorvatsko2008\P712027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24744"/>
            <a:ext cx="8388424" cy="56010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Elipsa 3"/>
          <p:cNvSpPr/>
          <p:nvPr/>
        </p:nvSpPr>
        <p:spPr>
          <a:xfrm>
            <a:off x="2483768" y="3140968"/>
            <a:ext cx="1512168" cy="1512168"/>
          </a:xfrm>
          <a:prstGeom prst="ellipse">
            <a:avLst/>
          </a:prstGeom>
          <a:noFill/>
          <a:ln w="825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558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2. Vyjmenujte rozdíly ve stavbě rašeliníků a ostatních mechů.</a:t>
            </a:r>
          </a:p>
          <a:p>
            <a:r>
              <a:rPr lang="cs-CZ" dirty="0" smtClean="0"/>
              <a:t>3. Vysvětlete pojmy:</a:t>
            </a:r>
          </a:p>
          <a:p>
            <a:r>
              <a:rPr lang="cs-CZ" dirty="0" smtClean="0"/>
              <a:t>Prvoklíček</a:t>
            </a:r>
          </a:p>
          <a:p>
            <a:r>
              <a:rPr lang="cs-CZ" dirty="0" smtClean="0"/>
              <a:t>Tobolka</a:t>
            </a:r>
          </a:p>
          <a:p>
            <a:r>
              <a:rPr lang="cs-CZ" dirty="0" smtClean="0"/>
              <a:t>Štět</a:t>
            </a:r>
          </a:p>
          <a:p>
            <a:r>
              <a:rPr lang="cs-CZ" dirty="0" err="1" smtClean="0"/>
              <a:t>Rhizoidy</a:t>
            </a:r>
            <a:r>
              <a:rPr lang="cs-CZ" dirty="0" smtClean="0"/>
              <a:t> </a:t>
            </a:r>
          </a:p>
          <a:p>
            <a:r>
              <a:rPr lang="cs-CZ" dirty="0" smtClean="0"/>
              <a:t>Antheridium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Porostnice mnohotvárná, játrovka</a:t>
            </a:r>
          </a:p>
          <a:p>
            <a:r>
              <a:rPr lang="cs-CZ" dirty="0" smtClean="0"/>
              <a:t>a) samčí terčík s antheridii</a:t>
            </a:r>
          </a:p>
          <a:p>
            <a:r>
              <a:rPr lang="cs-CZ" dirty="0" smtClean="0"/>
              <a:t>b) samičí terčík s archegonii.</a:t>
            </a:r>
            <a:endParaRPr lang="cs-CZ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Nemají </a:t>
            </a:r>
            <a:r>
              <a:rPr lang="cs-CZ" dirty="0" err="1" smtClean="0"/>
              <a:t>rhizoidy</a:t>
            </a:r>
            <a:r>
              <a:rPr lang="cs-CZ" dirty="0" smtClean="0"/>
              <a:t>, rostlinka dole odumírá, nahoře dorůstá.</a:t>
            </a:r>
          </a:p>
          <a:p>
            <a:r>
              <a:rPr lang="cs-CZ" dirty="0" smtClean="0"/>
              <a:t>Lístky tvoří dva typy buněk – zelené </a:t>
            </a:r>
            <a:r>
              <a:rPr lang="cs-CZ" dirty="0" err="1" smtClean="0"/>
              <a:t>chlorocysty</a:t>
            </a:r>
            <a:r>
              <a:rPr lang="cs-CZ" dirty="0" smtClean="0"/>
              <a:t>, velké bezbarvé </a:t>
            </a:r>
            <a:r>
              <a:rPr lang="cs-CZ" dirty="0" err="1" smtClean="0"/>
              <a:t>hyalocysty</a:t>
            </a:r>
            <a:r>
              <a:rPr lang="cs-CZ" dirty="0" smtClean="0"/>
              <a:t> s otvory, které obsahují vodu.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/>
              <a:t>3. Prvoklíček: vláknitý útvar (připomínající řasu), který vyrůstá z výtrusu mechorostů.</a:t>
            </a:r>
          </a:p>
          <a:p>
            <a:r>
              <a:rPr lang="cs-CZ" dirty="0" smtClean="0"/>
              <a:t>Tobolka – výtrusnice (sporangium) mechorostů (nepohlavní rozmnožovací orgán, meiózou zde vznikají spory).</a:t>
            </a:r>
          </a:p>
          <a:p>
            <a:r>
              <a:rPr lang="cs-CZ" dirty="0" smtClean="0"/>
              <a:t>Štět – součást sporofytu vyrůstající z gametofytu a nesoucí tobolku. </a:t>
            </a:r>
          </a:p>
          <a:p>
            <a:r>
              <a:rPr lang="cs-CZ" dirty="0" err="1" smtClean="0"/>
              <a:t>Rhizoidy</a:t>
            </a:r>
            <a:r>
              <a:rPr lang="cs-CZ" dirty="0" smtClean="0"/>
              <a:t> – příchytná vlákna</a:t>
            </a:r>
          </a:p>
          <a:p>
            <a:r>
              <a:rPr lang="cs-CZ" dirty="0" smtClean="0"/>
              <a:t>Antheridium – samčí pohlavní orgán, ve kterém vznikají spermatozoidy</a:t>
            </a:r>
            <a:endParaRPr lang="cs-CZ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Obr. 1, 2: K. Kubát a kol.: Botanika, </a:t>
            </a:r>
            <a:r>
              <a:rPr lang="cs-CZ" sz="2400" dirty="0" err="1" smtClean="0"/>
              <a:t>Scientia</a:t>
            </a:r>
            <a:r>
              <a:rPr lang="cs-CZ" sz="2400" dirty="0" smtClean="0"/>
              <a:t>,  Praha 1998</a:t>
            </a:r>
          </a:p>
          <a:p>
            <a:r>
              <a:rPr lang="cs-CZ" sz="2400" dirty="0" smtClean="0"/>
              <a:t>Všechny ostatní obrázky: archiv autorky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353</TotalTime>
  <Words>598</Words>
  <Application>Microsoft Office PowerPoint</Application>
  <PresentationFormat>Předvádění na obrazovce (4:3)</PresentationFormat>
  <Paragraphs>183</Paragraphs>
  <Slides>42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sady Office</vt:lpstr>
      <vt:lpstr>Snímek 1</vt:lpstr>
      <vt:lpstr>Anotace </vt:lpstr>
      <vt:lpstr>MECHOROSTY Bryophyta</vt:lpstr>
      <vt:lpstr>Charakteristika </vt:lpstr>
      <vt:lpstr>Ploník – stavba těla</vt:lpstr>
      <vt:lpstr>Rodozměna mechorostů</vt:lpstr>
      <vt:lpstr>Snímek 7</vt:lpstr>
      <vt:lpstr>Obecné schéma rodozměny (metageneze)</vt:lpstr>
      <vt:lpstr>Výskyt mechorostů a jejich význam v přírodě</vt:lpstr>
      <vt:lpstr>Systém </vt:lpstr>
      <vt:lpstr>1. JÁTROVKY (Marchantiophyta) </vt:lpstr>
      <vt:lpstr>Snímek 12</vt:lpstr>
      <vt:lpstr>Snímek 13</vt:lpstr>
      <vt:lpstr>Snímek 14</vt:lpstr>
      <vt:lpstr>Pobřežnice </vt:lpstr>
      <vt:lpstr>Mřížovec </vt:lpstr>
      <vt:lpstr>2. MECHY (Bryophyta) </vt:lpstr>
      <vt:lpstr>Přehled mechů</vt:lpstr>
      <vt:lpstr>Lístek rašeliníku</vt:lpstr>
      <vt:lpstr>Snímek 20</vt:lpstr>
      <vt:lpstr>Snímek 21</vt:lpstr>
      <vt:lpstr>Snímek 22</vt:lpstr>
      <vt:lpstr>Snímek 23</vt:lpstr>
      <vt:lpstr>vývoj vrchoviště</vt:lpstr>
      <vt:lpstr>rašeliniště</vt:lpstr>
      <vt:lpstr>Snímek 26</vt:lpstr>
      <vt:lpstr>Měřík příbuzný (Mnium affine)</vt:lpstr>
      <vt:lpstr>Bělomech sivý (Leucobryum glaucum)</vt:lpstr>
      <vt:lpstr>Ploník ztečený (Polytrichum formosum)</vt:lpstr>
      <vt:lpstr>Snímek 30</vt:lpstr>
      <vt:lpstr>Snímek 31</vt:lpstr>
      <vt:lpstr>Snímek 32</vt:lpstr>
      <vt:lpstr>Dvouhrotec chvostnatý (Dicranum scoparium)</vt:lpstr>
      <vt:lpstr>Ploník obecný (Palytrichum commune)</vt:lpstr>
      <vt:lpstr> Zkrutek vláhojevný (Funaria hygrometrica)</vt:lpstr>
      <vt:lpstr>1. Pojmenujte mechorost, zařaďte do systému a vysvětlete, jakou funkci mají útvary v kroužku a)</vt:lpstr>
      <vt:lpstr>b)</vt:lpstr>
      <vt:lpstr>Snímek 38</vt:lpstr>
      <vt:lpstr>Řešení </vt:lpstr>
      <vt:lpstr>Snímek 40</vt:lpstr>
      <vt:lpstr>Snímek 41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uživatel</cp:lastModifiedBy>
  <cp:revision>36</cp:revision>
  <dcterms:created xsi:type="dcterms:W3CDTF">2013-05-19T20:53:42Z</dcterms:created>
  <dcterms:modified xsi:type="dcterms:W3CDTF">2013-06-04T21:11:09Z</dcterms:modified>
</cp:coreProperties>
</file>