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2" r:id="rId3"/>
    <p:sldId id="293" r:id="rId4"/>
    <p:sldId id="257" r:id="rId5"/>
    <p:sldId id="256" r:id="rId6"/>
    <p:sldId id="290" r:id="rId7"/>
    <p:sldId id="258" r:id="rId8"/>
    <p:sldId id="259" r:id="rId9"/>
    <p:sldId id="260" r:id="rId10"/>
    <p:sldId id="261" r:id="rId11"/>
    <p:sldId id="262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5" r:id="rId32"/>
    <p:sldId id="286" r:id="rId33"/>
    <p:sldId id="287" r:id="rId34"/>
    <p:sldId id="288" r:id="rId35"/>
    <p:sldId id="289" r:id="rId36"/>
    <p:sldId id="295" r:id="rId3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4" autoAdjust="0"/>
    <p:restoredTop sz="94661" autoAdjust="0"/>
  </p:normalViewPr>
  <p:slideViewPr>
    <p:cSldViewPr>
      <p:cViewPr varScale="1">
        <p:scale>
          <a:sx n="67" d="100"/>
          <a:sy n="67" d="100"/>
        </p:scale>
        <p:origin x="-1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894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147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05798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61861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85252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49924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88321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2482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056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75923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8914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46112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8BCDC-72D1-4501-B78A-C0C288D09B79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D9BE64-5A9E-49F1-A607-10637C46213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3479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Dyje" TargetMode="External"/><Relationship Id="rId3" Type="http://schemas.openxmlformats.org/officeDocument/2006/relationships/hyperlink" Target="http://cs.wikipedia.org/wiki/Doln%C3%AD_Rakousy" TargetMode="External"/><Relationship Id="rId7" Type="http://schemas.openxmlformats.org/officeDocument/2006/relationships/hyperlink" Target="http://cs.wikipedia.org/wiki/Lu%C5%BEn%C3%AD_les" TargetMode="External"/><Relationship Id="rId2" Type="http://schemas.openxmlformats.org/officeDocument/2006/relationships/hyperlink" Target="http://cs.wikipedia.org/wiki/Morav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Lednick%C3%A9_rybn%C3%ADky" TargetMode="External"/><Relationship Id="rId5" Type="http://schemas.openxmlformats.org/officeDocument/2006/relationships/hyperlink" Target="http://cs.wikipedia.org/wiki/Bo%C5%99%C3%AD_les" TargetMode="External"/><Relationship Id="rId4" Type="http://schemas.openxmlformats.org/officeDocument/2006/relationships/hyperlink" Target="http://cs.wikipedia.org/wiki/Lichten%C5%A1tejnov%C3%A9" TargetMode="External"/><Relationship Id="rId9" Type="http://schemas.openxmlformats.org/officeDocument/2006/relationships/hyperlink" Target="http://cs.wikipedia.org/wiki/B%C5%99eclav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Loveck%C3%BD_z%C3%A1me%C4%8Dek_(Lednicko-valtick%C3%BD_are%C3%A1l)" TargetMode="External"/><Relationship Id="rId3" Type="http://schemas.openxmlformats.org/officeDocument/2006/relationships/hyperlink" Target="http://cs.wikipedia.org/wiki/Belved%C3%A9r_(Lednicko-valtick%C3%BD_are%C3%A1l)" TargetMode="External"/><Relationship Id="rId7" Type="http://schemas.openxmlformats.org/officeDocument/2006/relationships/hyperlink" Target="http://cs.wikipedia.org/wiki/Kaple_svat%C3%A9ho_Huberta_(Lednicko-valtick%C3%BD_are%C3%A1l)" TargetMode="External"/><Relationship Id="rId2" Type="http://schemas.openxmlformats.org/officeDocument/2006/relationships/hyperlink" Target="http://cs.wikipedia.org/wiki/Apoll%C3%B3n%C5%AFv_chr%C3%A1m_(Lednicko-valtick%C3%BD_are%C3%A1l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an%C5%AFv_hrad" TargetMode="External"/><Relationship Id="rId5" Type="http://schemas.openxmlformats.org/officeDocument/2006/relationships/hyperlink" Target="http://cs.wikipedia.org/wiki/Hrani%C4%8Dn%C3%AD_z%C3%A1mek" TargetMode="External"/><Relationship Id="rId4" Type="http://schemas.openxmlformats.org/officeDocument/2006/relationships/hyperlink" Target="http://cs.wikipedia.org/wiki/Dianin_chr%C3%A1m_(Lednicko-valtick%C3%BD_are%C3%A1l)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L%C3%A1ny_(Lednicko-valtick%C3%BD_are%C3%A1l)" TargetMode="External"/><Relationship Id="rId3" Type="http://schemas.openxmlformats.org/officeDocument/2006/relationships/hyperlink" Target="http://cs.wikipedia.org/wiki/Minaret_(Lednicko-valtick%C3%BD_are%C3%A1l)" TargetMode="External"/><Relationship Id="rId7" Type="http://schemas.openxmlformats.org/officeDocument/2006/relationships/hyperlink" Target="http://cs.wikipedia.org/wiki/T%C5%99i_Gr%C3%A1cie_(Lednicko-valtick%C3%BD_are%C3%A1l)" TargetMode="External"/><Relationship Id="rId2" Type="http://schemas.openxmlformats.org/officeDocument/2006/relationships/hyperlink" Target="http://cs.wikipedia.org/wiki/Maursk%C3%A1_vod%C3%A1r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ybni%C4%8Dn%C3%AD_z%C3%A1me%C4%8Dek" TargetMode="External"/><Relationship Id="rId5" Type="http://schemas.openxmlformats.org/officeDocument/2006/relationships/hyperlink" Target="http://cs.wikipedia.org/wiki/Obelisk_(Lednicko-valtick%C3%BD_are%C3%A1l)" TargetMode="External"/><Relationship Id="rId4" Type="http://schemas.openxmlformats.org/officeDocument/2006/relationships/hyperlink" Target="http://cs.wikipedia.org/wiki/Nov%C3%BD_dv%C5%AFr_(Lednicko-valtick%C3%BD_are%C3%A1l)" TargetMode="External"/><Relationship Id="rId9" Type="http://schemas.openxmlformats.org/officeDocument/2006/relationships/hyperlink" Target="http://cs.wikipedia.org/wiki/Pohansko_(z%C3%A1mek)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Tu%C5%BEka" TargetMode="External"/><Relationship Id="rId3" Type="http://schemas.openxmlformats.org/officeDocument/2006/relationships/hyperlink" Target="http://cs.wikipedia.org/wiki/1808" TargetMode="External"/><Relationship Id="rId7" Type="http://schemas.openxmlformats.org/officeDocument/2006/relationships/hyperlink" Target="http://cs.wikipedia.org/wiki/Architekt" TargetMode="External"/><Relationship Id="rId2" Type="http://schemas.openxmlformats.org/officeDocument/2006/relationships/hyperlink" Target="http://cs.wikipedia.org/wiki/180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osef_Hardtmuth" TargetMode="External"/><Relationship Id="rId5" Type="http://schemas.openxmlformats.org/officeDocument/2006/relationships/hyperlink" Target="http://cs.wikipedia.org/wiki/Johann_I._z_Lichten%C5%A1tejna" TargetMode="External"/><Relationship Id="rId10" Type="http://schemas.openxmlformats.org/officeDocument/2006/relationships/hyperlink" Target="http://cs.wikipedia.org/wiki/1945" TargetMode="External"/><Relationship Id="rId4" Type="http://schemas.openxmlformats.org/officeDocument/2006/relationships/hyperlink" Target="http://cs.wikipedia.org/wiki/Kn%C3%AD%C5%BEe" TargetMode="External"/><Relationship Id="rId9" Type="http://schemas.openxmlformats.org/officeDocument/2006/relationships/hyperlink" Target="http://cs.wikipedia.org/wiki/Lichten%C5%A1tejnov%C3%A9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1797" TargetMode="External"/><Relationship Id="rId2" Type="http://schemas.openxmlformats.org/officeDocument/2006/relationships/hyperlink" Target="http://cs.wikipedia.org/wiki/Alois_I._z_Lichten%C5%A1tejn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Maursk%C3%BD_sloh&amp;action=edit&amp;redlink=1" TargetMode="External"/><Relationship Id="rId5" Type="http://schemas.openxmlformats.org/officeDocument/2006/relationships/hyperlink" Target="http://cs.wikipedia.org/wiki/Josef_Hardtmuth" TargetMode="External"/><Relationship Id="rId4" Type="http://schemas.openxmlformats.org/officeDocument/2006/relationships/hyperlink" Target="http://cs.wikipedia.org/wiki/1802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/index.php?title=Palmov%C3%BD_sklen%C3%ADk_u_z%C3%A1mku_Lednice&amp;action=edit&amp;redlink=1" TargetMode="External"/><Relationship Id="rId7" Type="http://schemas.openxmlformats.org/officeDocument/2006/relationships/hyperlink" Target="http://cs.wikipedia.org/w/index.php?title=Loveck%C3%BD_z%C3%A1me%C4%8Dek&amp;action=edit&amp;redlink=1" TargetMode="External"/><Relationship Id="rId2" Type="http://schemas.openxmlformats.org/officeDocument/2006/relationships/hyperlink" Target="http://cs.wikipedia.org/wiki/19._stolet%C3%A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Jan%C5%AFv_hrad" TargetMode="External"/><Relationship Id="rId5" Type="http://schemas.openxmlformats.org/officeDocument/2006/relationships/hyperlink" Target="http://cs.wikipedia.org/wiki/Minaret_(Lednicko-valtick%C3%BD_are%C3%A1l)" TargetMode="External"/><Relationship Id="rId4" Type="http://schemas.openxmlformats.org/officeDocument/2006/relationships/hyperlink" Target="http://cs.wikipedia.org/w/index.php?title=Lednick%C3%BD_z%C3%A1meck%C3%BD_park&amp;action=edit&amp;redlink=1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%C3%A1rodn%C3%AD_kulturn%C3%AD_pam%C3%A1tka_%C4%8Cesk%C3%A9_republiky" TargetMode="External"/><Relationship Id="rId7" Type="http://schemas.openxmlformats.org/officeDocument/2006/relationships/hyperlink" Target="http://cs.wikipedia.org/wiki/Turb%C3%ADna" TargetMode="External"/><Relationship Id="rId2" Type="http://schemas.openxmlformats.org/officeDocument/2006/relationships/hyperlink" Target="http://cs.wikipedia.org/wiki/Lednicko-valtick%C3%BD_are%C3%A1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Zavla%C5%BEovac%C3%AD_syst%C3%A9m" TargetMode="External"/><Relationship Id="rId5" Type="http://schemas.openxmlformats.org/officeDocument/2006/relationships/hyperlink" Target="http://cs.wikipedia.org/w/index.php?title=Parn%C3%AD_l%C3%A1zn%C4%9B&amp;action=edit&amp;redlink=1" TargetMode="External"/><Relationship Id="rId4" Type="http://schemas.openxmlformats.org/officeDocument/2006/relationships/hyperlink" Target="http://cs.wikipedia.org/w/index.php?title=Maursk%C3%BD_styl&amp;action=edit&amp;redlink=1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p:oleObj spid="_x0000_s1026" name="Picture" r:id="rId3" imgW="1476756" imgH="1077468" progId="Word.Picture.8">
              <p:embed/>
            </p:oleObj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500313"/>
            <a:ext cx="6424612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cs-CZ">
              <a:latin typeface="Georgia" pitchFamily="18" charset="0"/>
            </a:endParaRPr>
          </a:p>
        </p:txBody>
      </p:sp>
      <p:sp>
        <p:nvSpPr>
          <p:cNvPr id="1029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indent="449263" eaLnBrk="0" hangingPunct="0"/>
            <a:r>
              <a:rPr 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</a:t>
            </a:r>
          </a:p>
          <a:p>
            <a:pPr indent="449263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indent="449263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030" name="Rectangle 20"/>
          <p:cNvSpPr>
            <a:spLocks noChangeArrowheads="1"/>
          </p:cNvSpPr>
          <p:nvPr/>
        </p:nvSpPr>
        <p:spPr bwMode="auto">
          <a:xfrm>
            <a:off x="642938" y="4643438"/>
            <a:ext cx="796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r>
              <a:rPr lang="cs-CZ" sz="1600" b="1">
                <a:latin typeface="Georgia" pitchFamily="18" charset="0"/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  <a:p>
            <a:pPr algn="ctr" eaLnBrk="0" hangingPunct="0"/>
            <a:endParaRPr lang="cs-CZ" sz="1600">
              <a:latin typeface="Georgia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717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31040489"/>
              </p:ext>
            </p:extLst>
          </p:nvPr>
        </p:nvGraphicFramePr>
        <p:xfrm>
          <a:off x="1979613" y="549275"/>
          <a:ext cx="5476875" cy="5797551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716308"/>
                <a:gridCol w="2760567"/>
              </a:tblGrid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Mgr. Hana</a:t>
                      </a:r>
                      <a:r>
                        <a:rPr lang="cs-CZ" sz="1600" baseline="0" dirty="0" smtClean="0">
                          <a:effectLst/>
                        </a:rPr>
                        <a:t> Koudelková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Člověk</a:t>
                      </a:r>
                      <a:r>
                        <a:rPr lang="cs-CZ" sz="1600" baseline="0" dirty="0" smtClean="0">
                          <a:effectLst/>
                        </a:rPr>
                        <a:t> a jeho svět/Vlastivěda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</a:rPr>
                        <a:t> V.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Datum tvorby:</a:t>
                      </a:r>
                      <a:endParaRPr lang="cs-CZ" sz="1300" dirty="0">
                        <a:effectLst/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20.5.2013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31.5.2013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Název DUM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/>
                        <a:t>VY_32_INOVACE_ČS.5.20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9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Česká republika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9079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baseline="0" dirty="0" smtClean="0">
                          <a:effectLst/>
                          <a:latin typeface="+mn-lt"/>
                          <a:cs typeface="+mn-cs"/>
                        </a:rPr>
                        <a:t>Lednicko-Valtický areál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539447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68313" y="333375"/>
            <a:ext cx="8229600" cy="863600"/>
          </a:xfrm>
        </p:spPr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07604542"/>
              </p:ext>
            </p:extLst>
          </p:nvPr>
        </p:nvGraphicFramePr>
        <p:xfrm>
          <a:off x="971550" y="1195388"/>
          <a:ext cx="7488238" cy="4593151"/>
        </p:xfrm>
        <a:graphic>
          <a:graphicData uri="http://schemas.openxmlformats.org/drawingml/2006/table">
            <a:tbl>
              <a:tblPr firstRow="1" firstCol="1" bandRow="1">
                <a:tableStyleId>{1FECB4D8-DB02-4DC6-A0A2-4F2EBAE1DC90}</a:tableStyleId>
              </a:tblPr>
              <a:tblGrid>
                <a:gridCol w="2448078"/>
                <a:gridCol w="5040160"/>
              </a:tblGrid>
              <a:tr h="3471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9" marB="33299"/>
                </a:tc>
              </a:tr>
              <a:tr h="3120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5.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9" marB="33299"/>
                </a:tc>
              </a:tr>
              <a:tr h="31203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-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9" marB="33299"/>
                </a:tc>
              </a:tr>
              <a:tr h="5574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Materiál podporuje aktivní opakování učiva s užitím interaktivní tabule, samostatné vyhledávání informací.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299" marB="33299"/>
                </a:tc>
              </a:tr>
              <a:tr h="14195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</a:rPr>
                        <a:t>Str.1,3-9,11-15,17-27,29,30,32</a:t>
                      </a:r>
                      <a:r>
                        <a:rPr lang="cs-CZ" sz="1400" baseline="0" dirty="0" smtClean="0">
                          <a:effectLst/>
                        </a:rPr>
                        <a:t> - </a:t>
                      </a:r>
                      <a:r>
                        <a:rPr lang="cs-CZ" sz="1400" dirty="0" smtClean="0">
                          <a:effectLst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</a:rPr>
                        <a:t> na základě informací a fotografií určují správný název, zjišťují odpovědi na otázky, plní úkoly (vyhledávání dalších informací na internetu).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Str.2 - žáci hádáním písmen určují správný název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Str.10 – kliknutím se objeví šipky spojující písmena a tvořící název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Str.16 – kliknutím odlétne „</a:t>
                      </a:r>
                      <a:r>
                        <a:rPr lang="cs-CZ" sz="1400" baseline="0" dirty="0" err="1" smtClean="0">
                          <a:effectLst/>
                        </a:rPr>
                        <a:t>smajlík</a:t>
                      </a:r>
                      <a:r>
                        <a:rPr lang="cs-CZ" sz="1400" baseline="0" dirty="0" smtClean="0">
                          <a:effectLst/>
                        </a:rPr>
                        <a:t>“ a  odkryje písmeno, vytvoří se postupně název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Str.28 – kliknutím odlétne chybný název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</a:rPr>
                        <a:t>Str.31 – kliknutím se objeví hvězdička s písmenem a postupně se vytvoří název</a:t>
                      </a:r>
                    </a:p>
                  </a:txBody>
                  <a:tcPr marL="66646" marR="66646" marT="33299" marB="33299"/>
                </a:tc>
              </a:tr>
              <a:tr h="5442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299" marB="33299"/>
                </a:tc>
                <a:tc>
                  <a:txBody>
                    <a:bodyPr/>
                    <a:lstStyle/>
                    <a:p>
                      <a:r>
                        <a:rPr kumimoji="0" lang="cs-CZ" sz="1400" kern="1200" dirty="0" smtClean="0">
                          <a:effectLst/>
                        </a:rPr>
                        <a:t>Žák si procvičil a rozšířil své znalosti o  severozápadních Čechách.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299" marB="33299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702912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nazývá tato oblast?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Rozloha 283,09 km</a:t>
            </a:r>
            <a:r>
              <a:rPr lang="cs-CZ" baseline="30000" dirty="0"/>
              <a:t>2</a:t>
            </a:r>
            <a:r>
              <a:rPr lang="cs-CZ" dirty="0"/>
              <a:t> </a:t>
            </a:r>
            <a:r>
              <a:rPr lang="cs-CZ" dirty="0" smtClean="0"/>
              <a:t>.</a:t>
            </a:r>
          </a:p>
          <a:p>
            <a:r>
              <a:rPr lang="cs-CZ" dirty="0" smtClean="0"/>
              <a:t>Oblast je na </a:t>
            </a:r>
            <a:r>
              <a:rPr lang="cs-CZ" dirty="0"/>
              <a:t>pomezí </a:t>
            </a:r>
            <a:r>
              <a:rPr lang="cs-CZ" u="sng" dirty="0">
                <a:hlinkClick r:id="rId2" tooltip="Morava"/>
              </a:rPr>
              <a:t>Moravy</a:t>
            </a:r>
            <a:r>
              <a:rPr lang="cs-CZ" dirty="0"/>
              <a:t> a </a:t>
            </a:r>
            <a:r>
              <a:rPr lang="cs-CZ" u="sng" dirty="0">
                <a:hlinkClick r:id="rId3" tooltip="Dolní Rakousy"/>
              </a:rPr>
              <a:t>Dolního </a:t>
            </a:r>
            <a:r>
              <a:rPr lang="cs-CZ" u="sng" dirty="0" smtClean="0">
                <a:hlinkClick r:id="rId3" tooltip="Dolní Rakousy"/>
              </a:rPr>
              <a:t>Rakouska</a:t>
            </a:r>
            <a:r>
              <a:rPr lang="cs-CZ" u="sng" dirty="0" smtClean="0"/>
              <a:t>.</a:t>
            </a:r>
          </a:p>
          <a:p>
            <a:r>
              <a:rPr lang="cs-CZ" dirty="0" smtClean="0"/>
              <a:t>V </a:t>
            </a:r>
            <a:r>
              <a:rPr lang="cs-CZ" dirty="0"/>
              <a:t>18. a 19. století patřila </a:t>
            </a:r>
            <a:r>
              <a:rPr lang="cs-CZ" dirty="0" smtClean="0"/>
              <a:t>knížecímu rodu </a:t>
            </a:r>
            <a:r>
              <a:rPr lang="cs-CZ" u="sng" dirty="0" err="1">
                <a:hlinkClick r:id="rId4" tooltip="Lichtenštejnové"/>
              </a:rPr>
              <a:t>Lichtenštejnů</a:t>
            </a:r>
            <a:r>
              <a:rPr lang="cs-CZ" dirty="0"/>
              <a:t> a měla </a:t>
            </a:r>
            <a:r>
              <a:rPr lang="cs-CZ" dirty="0" smtClean="0"/>
              <a:t>podobu </a:t>
            </a:r>
            <a:r>
              <a:rPr lang="cs-CZ" dirty="0"/>
              <a:t>přírodního parku. </a:t>
            </a:r>
            <a:r>
              <a:rPr lang="cs-CZ" dirty="0" smtClean="0"/>
              <a:t> </a:t>
            </a:r>
          </a:p>
          <a:p>
            <a:r>
              <a:rPr lang="cs-CZ" dirty="0" smtClean="0"/>
              <a:t>Patří sem i uměle </a:t>
            </a:r>
            <a:r>
              <a:rPr lang="cs-CZ" dirty="0"/>
              <a:t>vysázený </a:t>
            </a:r>
            <a:r>
              <a:rPr lang="cs-CZ" b="1" u="sng" dirty="0">
                <a:hlinkClick r:id="rId5" tooltip="Boří les"/>
              </a:rPr>
              <a:t>Boří les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b="1" u="sng" dirty="0" smtClean="0">
                <a:hlinkClick r:id="rId6" tooltip="Lednické rybníky"/>
              </a:rPr>
              <a:t>Lednické </a:t>
            </a:r>
            <a:r>
              <a:rPr lang="cs-CZ" b="1" u="sng" dirty="0">
                <a:hlinkClick r:id="rId6" tooltip="Lednické rybníky"/>
              </a:rPr>
              <a:t>rybníky</a:t>
            </a:r>
            <a:r>
              <a:rPr lang="cs-CZ" dirty="0"/>
              <a:t>.</a:t>
            </a:r>
          </a:p>
          <a:p>
            <a:r>
              <a:rPr lang="cs-CZ" dirty="0"/>
              <a:t>Areál zahrnuje také část </a:t>
            </a:r>
            <a:r>
              <a:rPr lang="cs-CZ" u="sng" dirty="0">
                <a:hlinkClick r:id="rId7" tooltip="Lužní les"/>
              </a:rPr>
              <a:t>lužního lesa</a:t>
            </a:r>
            <a:r>
              <a:rPr lang="cs-CZ" dirty="0"/>
              <a:t> při řece </a:t>
            </a:r>
            <a:r>
              <a:rPr lang="cs-CZ" u="sng" dirty="0">
                <a:hlinkClick r:id="rId8" tooltip="Dyje"/>
              </a:rPr>
              <a:t>Dyji</a:t>
            </a:r>
            <a:r>
              <a:rPr lang="cs-CZ" dirty="0"/>
              <a:t> jižně od </a:t>
            </a:r>
            <a:r>
              <a:rPr lang="cs-CZ" u="sng" dirty="0">
                <a:hlinkClick r:id="rId9" tooltip="Břeclav"/>
              </a:rPr>
              <a:t>Břeclavi</a:t>
            </a:r>
            <a:r>
              <a:rPr lang="cs-CZ" dirty="0"/>
              <a:t>. </a:t>
            </a:r>
            <a:endParaRPr lang="cs-CZ" dirty="0" smtClean="0"/>
          </a:p>
          <a:p>
            <a:r>
              <a:rPr lang="cs-CZ" dirty="0" smtClean="0"/>
              <a:t>Největšími stavbami  je zámek v Lednici a ve Valticích.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3265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881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508518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43608" y="850232"/>
            <a:ext cx="7048872" cy="1752600"/>
          </a:xfrm>
        </p:spPr>
        <p:txBody>
          <a:bodyPr>
            <a:normAutofit/>
          </a:bodyPr>
          <a:lstStyle/>
          <a:p>
            <a:r>
              <a:rPr lang="cs-CZ" sz="4800" dirty="0" smtClean="0">
                <a:solidFill>
                  <a:schemeClr val="tx2"/>
                </a:solidFill>
              </a:rPr>
              <a:t>L - - - - - - O   -   V - - - - - - Ý</a:t>
            </a:r>
          </a:p>
          <a:p>
            <a:r>
              <a:rPr lang="cs-CZ" sz="4800" dirty="0" smtClean="0">
                <a:solidFill>
                  <a:schemeClr val="tx2"/>
                </a:solidFill>
              </a:rPr>
              <a:t>A - - - L</a:t>
            </a:r>
            <a:endParaRPr lang="cs-CZ" sz="4800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154740" y="3465874"/>
            <a:ext cx="28264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L E D N I C K O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088451" y="3465874"/>
            <a:ext cx="325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3465874"/>
            <a:ext cx="26901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 A L T I C K Ý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10728" y="4293096"/>
            <a:ext cx="18069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A R E Á L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6064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3484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Areál zahrnuje kromě obou zámků ještě další stavby. Najdi jejich názvy.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99592" y="54868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9320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915816" y="1628800"/>
            <a:ext cx="5770984" cy="4497363"/>
          </a:xfrm>
        </p:spPr>
        <p:txBody>
          <a:bodyPr>
            <a:normAutofit/>
          </a:bodyPr>
          <a:lstStyle/>
          <a:p>
            <a:r>
              <a:rPr lang="cs-CZ" b="1" u="sng" dirty="0" err="1">
                <a:hlinkClick r:id="rId2" tooltip="Apollónův chrám (Lednicko-valtický areál)"/>
              </a:rPr>
              <a:t>Apollónův</a:t>
            </a:r>
            <a:r>
              <a:rPr lang="cs-CZ" b="1" u="sng" dirty="0">
                <a:hlinkClick r:id="rId2" tooltip="Apollónův chrám (Lednicko-valtický areál)"/>
              </a:rPr>
              <a:t> chrám</a:t>
            </a:r>
            <a:endParaRPr lang="cs-CZ" dirty="0"/>
          </a:p>
          <a:p>
            <a:pPr lvl="0"/>
            <a:r>
              <a:rPr lang="cs-CZ" b="1" u="sng" dirty="0">
                <a:hlinkClick r:id="rId3" tooltip="Belvedér (Lednicko-valtický areál)"/>
              </a:rPr>
              <a:t>Belvedér</a:t>
            </a:r>
            <a:endParaRPr lang="cs-CZ" dirty="0"/>
          </a:p>
          <a:p>
            <a:pPr lvl="0"/>
            <a:r>
              <a:rPr lang="cs-CZ" b="1" u="sng" dirty="0">
                <a:hlinkClick r:id="rId4" tooltip="Dianin chrám (Lednicko-valtický areál)"/>
              </a:rPr>
              <a:t>Dianin chrám</a:t>
            </a:r>
            <a:endParaRPr lang="cs-CZ" dirty="0"/>
          </a:p>
          <a:p>
            <a:pPr lvl="0"/>
            <a:r>
              <a:rPr lang="cs-CZ" b="1" u="sng" dirty="0">
                <a:hlinkClick r:id="rId5" tooltip="Hraniční zámek"/>
              </a:rPr>
              <a:t>Hraniční zámeček</a:t>
            </a:r>
            <a:endParaRPr lang="cs-CZ" dirty="0"/>
          </a:p>
          <a:p>
            <a:pPr lvl="0"/>
            <a:r>
              <a:rPr lang="cs-CZ" b="1" u="sng" dirty="0">
                <a:hlinkClick r:id="rId6" tooltip="Janův hrad"/>
              </a:rPr>
              <a:t>Janův hrad</a:t>
            </a:r>
            <a:endParaRPr lang="cs-CZ" dirty="0"/>
          </a:p>
          <a:p>
            <a:pPr lvl="0"/>
            <a:r>
              <a:rPr lang="cs-CZ" b="1" u="sng" dirty="0">
                <a:hlinkClick r:id="rId7" tooltip="Kaple svatého Huberta (Lednicko-valtický areál)"/>
              </a:rPr>
              <a:t>Kaple sv. Huberta</a:t>
            </a:r>
            <a:endParaRPr lang="cs-CZ" dirty="0"/>
          </a:p>
          <a:p>
            <a:pPr lvl="0"/>
            <a:r>
              <a:rPr lang="cs-CZ" b="1" u="sng" dirty="0" smtClean="0">
                <a:hlinkClick r:id="rId8" tooltip="Lovecký zámeček (Lednicko-valtický areál)"/>
              </a:rPr>
              <a:t>Lovecký </a:t>
            </a:r>
            <a:r>
              <a:rPr lang="cs-CZ" b="1" u="sng" dirty="0">
                <a:hlinkClick r:id="rId8" tooltip="Lovecký zámeček (Lednicko-valtický areál)"/>
              </a:rPr>
              <a:t>zámeček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6206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667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75856" y="1600200"/>
            <a:ext cx="5410944" cy="4525963"/>
          </a:xfrm>
        </p:spPr>
        <p:txBody>
          <a:bodyPr>
            <a:normAutofit lnSpcReduction="10000"/>
          </a:bodyPr>
          <a:lstStyle/>
          <a:p>
            <a:pPr lvl="0"/>
            <a:r>
              <a:rPr lang="cs-CZ" b="1" u="sng" dirty="0" smtClean="0">
                <a:hlinkClick r:id="rId2" tooltip="Maurská vodárna"/>
              </a:rPr>
              <a:t>Maurská vodárna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3" tooltip="Minaret (Lednicko-valtický areál)"/>
              </a:rPr>
              <a:t>Minaret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4" tooltip="Nový dvůr (Lednicko-valtický areál)"/>
              </a:rPr>
              <a:t>Nový dvůr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5" tooltip="Obelisk (Lednicko-valtický areál)"/>
              </a:rPr>
              <a:t>Obelisk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6" tooltip="Rybniční zámeček"/>
              </a:rPr>
              <a:t>Rybniční zámeček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7" tooltip="Tři Grácie (Lednicko-valtický areál)"/>
              </a:rPr>
              <a:t>Tři Grácie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8" tooltip="Lány (Lednicko-valtický areál)"/>
              </a:rPr>
              <a:t>Zámeček Lány</a:t>
            </a:r>
            <a:endParaRPr lang="cs-CZ" dirty="0" smtClean="0"/>
          </a:p>
          <a:p>
            <a:pPr lvl="0"/>
            <a:r>
              <a:rPr lang="cs-CZ" b="1" u="sng" dirty="0" smtClean="0">
                <a:hlinkClick r:id="rId9" tooltip="Pohansko (zámek)"/>
              </a:rPr>
              <a:t>Zámeček </a:t>
            </a:r>
            <a:r>
              <a:rPr lang="cs-CZ" b="1" u="sng" dirty="0" err="1" smtClean="0">
                <a:hlinkClick r:id="rId9" tooltip="Pohansko (zámek)"/>
              </a:rPr>
              <a:t>Pohansko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206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727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jakou stavbu se jedná?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Jedná se o umělou zříceninu hradu.</a:t>
            </a:r>
            <a:endParaRPr lang="cs-CZ" dirty="0"/>
          </a:p>
          <a:p>
            <a:r>
              <a:rPr lang="cs-CZ" dirty="0" smtClean="0"/>
              <a:t>Stavba byla vyhlášena kulturní památkou České republiky.</a:t>
            </a:r>
          </a:p>
          <a:p>
            <a:r>
              <a:rPr lang="cs-CZ" dirty="0" smtClean="0"/>
              <a:t>Stavba vznikla roku </a:t>
            </a:r>
            <a:r>
              <a:rPr lang="cs-CZ" u="sng" dirty="0">
                <a:hlinkClick r:id="rId2" tooltip="1801"/>
              </a:rPr>
              <a:t>1801</a:t>
            </a:r>
            <a:r>
              <a:rPr lang="cs-CZ" dirty="0"/>
              <a:t>-</a:t>
            </a:r>
            <a:r>
              <a:rPr lang="cs-CZ" u="sng" dirty="0">
                <a:hlinkClick r:id="rId3" tooltip="1808"/>
              </a:rPr>
              <a:t>1808</a:t>
            </a:r>
            <a:r>
              <a:rPr lang="cs-CZ" dirty="0"/>
              <a:t> pro </a:t>
            </a:r>
            <a:r>
              <a:rPr lang="cs-CZ" u="sng" dirty="0">
                <a:hlinkClick r:id="rId4" tooltip="Kníže"/>
              </a:rPr>
              <a:t>knížete</a:t>
            </a:r>
            <a:r>
              <a:rPr lang="cs-CZ" dirty="0"/>
              <a:t> </a:t>
            </a:r>
            <a:r>
              <a:rPr lang="cs-CZ" u="sng" dirty="0">
                <a:hlinkClick r:id="rId5" tooltip="Johann I. z Lichtenštejna"/>
              </a:rPr>
              <a:t>Jana I. z </a:t>
            </a:r>
            <a:r>
              <a:rPr lang="cs-CZ" u="sng" dirty="0" err="1" smtClean="0">
                <a:hlinkClick r:id="rId5" tooltip="Johann I. z Lichtenštejna"/>
              </a:rPr>
              <a:t>Lichtenštejna</a:t>
            </a:r>
            <a:r>
              <a:rPr lang="cs-CZ" u="sng" dirty="0" smtClean="0"/>
              <a:t>.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Projekt </a:t>
            </a:r>
            <a:r>
              <a:rPr lang="cs-CZ" dirty="0" smtClean="0"/>
              <a:t>na stavbu  vypracoval  </a:t>
            </a:r>
            <a:r>
              <a:rPr lang="cs-CZ" u="sng" dirty="0">
                <a:hlinkClick r:id="rId6" tooltip="Josef Hardtmuth"/>
              </a:rPr>
              <a:t>J. L. </a:t>
            </a:r>
            <a:r>
              <a:rPr lang="cs-CZ" u="sng" dirty="0" err="1">
                <a:hlinkClick r:id="rId6" tooltip="Josef Hardtmuth"/>
              </a:rPr>
              <a:t>Hardtmuth</a:t>
            </a:r>
            <a:r>
              <a:rPr lang="cs-CZ" dirty="0"/>
              <a:t> - </a:t>
            </a:r>
            <a:r>
              <a:rPr lang="cs-CZ" u="sng" dirty="0">
                <a:hlinkClick r:id="rId7" tooltip="Architekt"/>
              </a:rPr>
              <a:t>architekt</a:t>
            </a:r>
            <a:r>
              <a:rPr lang="cs-CZ" dirty="0"/>
              <a:t> a vynálezce </a:t>
            </a:r>
            <a:r>
              <a:rPr lang="cs-CZ" u="sng" dirty="0" smtClean="0">
                <a:hlinkClick r:id="rId8" tooltip="Tužka"/>
              </a:rPr>
              <a:t>tužky</a:t>
            </a:r>
            <a:r>
              <a:rPr lang="cs-CZ" u="sng" dirty="0" smtClean="0"/>
              <a:t>.</a:t>
            </a:r>
            <a:r>
              <a:rPr lang="cs-CZ" dirty="0" smtClean="0"/>
              <a:t> </a:t>
            </a:r>
            <a:endParaRPr lang="cs-CZ" dirty="0"/>
          </a:p>
          <a:p>
            <a:r>
              <a:rPr lang="cs-CZ" dirty="0"/>
              <a:t>I když </a:t>
            </a:r>
            <a:r>
              <a:rPr lang="cs-CZ" dirty="0" smtClean="0"/>
              <a:t>stavba vypadala </a:t>
            </a:r>
            <a:r>
              <a:rPr lang="cs-CZ" dirty="0"/>
              <a:t>jako zřícenina, </a:t>
            </a:r>
            <a:r>
              <a:rPr lang="cs-CZ" dirty="0" smtClean="0"/>
              <a:t>byla obyvatelná </a:t>
            </a:r>
            <a:r>
              <a:rPr lang="cs-CZ" dirty="0"/>
              <a:t>a </a:t>
            </a:r>
            <a:r>
              <a:rPr lang="cs-CZ" dirty="0" smtClean="0"/>
              <a:t>sloužila </a:t>
            </a:r>
            <a:r>
              <a:rPr lang="cs-CZ" dirty="0"/>
              <a:t>v době honů jako myslivna a </a:t>
            </a:r>
            <a:r>
              <a:rPr lang="cs-CZ" dirty="0" smtClean="0"/>
              <a:t>lovecký zámeček. </a:t>
            </a:r>
            <a:endParaRPr lang="cs-CZ" dirty="0"/>
          </a:p>
          <a:p>
            <a:r>
              <a:rPr lang="cs-CZ" dirty="0"/>
              <a:t>Hrad patřil </a:t>
            </a:r>
            <a:r>
              <a:rPr lang="cs-CZ" u="sng" dirty="0" err="1">
                <a:hlinkClick r:id="rId9" tooltip="Lichtenštejnové"/>
              </a:rPr>
              <a:t>Lichtenštejnům</a:t>
            </a:r>
            <a:r>
              <a:rPr lang="cs-CZ" dirty="0"/>
              <a:t> až do roku </a:t>
            </a:r>
            <a:r>
              <a:rPr lang="cs-CZ" u="sng" dirty="0">
                <a:hlinkClick r:id="rId10" tooltip="1945"/>
              </a:rPr>
              <a:t>1945</a:t>
            </a:r>
            <a:r>
              <a:rPr lang="cs-CZ" dirty="0"/>
              <a:t>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47667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6332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7624" y="908720"/>
            <a:ext cx="7052601" cy="5289451"/>
          </a:xfrm>
        </p:spPr>
      </p:pic>
      <p:sp>
        <p:nvSpPr>
          <p:cNvPr id="3" name="TextovéPole 2"/>
          <p:cNvSpPr txBox="1"/>
          <p:nvPr/>
        </p:nvSpPr>
        <p:spPr>
          <a:xfrm>
            <a:off x="539552" y="40466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6018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548680"/>
            <a:ext cx="4345130" cy="5793507"/>
          </a:xfrm>
        </p:spPr>
      </p:pic>
      <p:sp>
        <p:nvSpPr>
          <p:cNvPr id="3" name="TextovéPole 2"/>
          <p:cNvSpPr txBox="1"/>
          <p:nvPr/>
        </p:nvSpPr>
        <p:spPr>
          <a:xfrm>
            <a:off x="899592" y="6926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710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404664"/>
            <a:ext cx="4577556" cy="6103408"/>
          </a:xfrm>
        </p:spPr>
      </p:pic>
      <p:sp>
        <p:nvSpPr>
          <p:cNvPr id="3" name="TextovéPole 2"/>
          <p:cNvSpPr txBox="1"/>
          <p:nvPr/>
        </p:nvSpPr>
        <p:spPr>
          <a:xfrm>
            <a:off x="323528" y="33265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367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123728" y="332656"/>
            <a:ext cx="2373660" cy="579350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A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J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H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N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V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508104" y="260648"/>
            <a:ext cx="3178696" cy="5865515"/>
          </a:xfrm>
        </p:spPr>
        <p:txBody>
          <a:bodyPr>
            <a:normAutofit/>
          </a:bodyPr>
          <a:lstStyle/>
          <a:p>
            <a:endParaRPr lang="cs-CZ" sz="3600" dirty="0" smtClean="0"/>
          </a:p>
          <a:p>
            <a:r>
              <a:rPr lang="cs-CZ" sz="3600" dirty="0" smtClean="0"/>
              <a:t>Ů</a:t>
            </a:r>
          </a:p>
          <a:p>
            <a:endParaRPr lang="cs-CZ" sz="3600" dirty="0"/>
          </a:p>
          <a:p>
            <a:r>
              <a:rPr lang="cs-CZ" sz="3600" dirty="0" smtClean="0">
                <a:solidFill>
                  <a:srgbClr val="FF0000"/>
                </a:solidFill>
              </a:rPr>
              <a:t>D</a:t>
            </a:r>
          </a:p>
          <a:p>
            <a:endParaRPr lang="cs-CZ" sz="3600" dirty="0"/>
          </a:p>
          <a:p>
            <a:r>
              <a:rPr lang="cs-CZ" sz="3600" dirty="0" smtClean="0"/>
              <a:t>A</a:t>
            </a:r>
          </a:p>
          <a:p>
            <a:endParaRPr lang="cs-CZ" sz="3600" dirty="0"/>
          </a:p>
          <a:p>
            <a:r>
              <a:rPr lang="cs-CZ" sz="3600" dirty="0" smtClean="0">
                <a:solidFill>
                  <a:srgbClr val="FF0000"/>
                </a:solidFill>
              </a:rPr>
              <a:t>R</a:t>
            </a:r>
            <a:endParaRPr lang="cs-CZ" sz="3600" dirty="0">
              <a:solidFill>
                <a:srgbClr val="FF000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2555776" y="1844824"/>
            <a:ext cx="2952328" cy="194421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771800" y="3933056"/>
            <a:ext cx="2736304" cy="432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V="1">
            <a:off x="2771800" y="1340768"/>
            <a:ext cx="2736304" cy="28083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2555776" y="1556792"/>
            <a:ext cx="2952328" cy="40324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2771800" y="3140968"/>
            <a:ext cx="2736304" cy="18722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2555776" y="764704"/>
            <a:ext cx="2952328" cy="41764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2771800" y="764704"/>
            <a:ext cx="2736304" cy="1800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67544" y="54868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8141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jakou stavbu se jedná?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Stavba je </a:t>
            </a:r>
            <a:r>
              <a:rPr lang="cs-CZ" dirty="0"/>
              <a:t>60 metrů </a:t>
            </a:r>
            <a:r>
              <a:rPr lang="cs-CZ" dirty="0" smtClean="0"/>
              <a:t>vysoká. </a:t>
            </a:r>
          </a:p>
          <a:p>
            <a:r>
              <a:rPr lang="cs-CZ" dirty="0" smtClean="0"/>
              <a:t>Stavba je údajně nejstarší dochovanou rozhlednou </a:t>
            </a:r>
            <a:r>
              <a:rPr lang="cs-CZ" dirty="0"/>
              <a:t>na českém </a:t>
            </a:r>
            <a:r>
              <a:rPr lang="cs-CZ" dirty="0" smtClean="0"/>
              <a:t>území. </a:t>
            </a:r>
            <a:endParaRPr lang="cs-CZ" dirty="0"/>
          </a:p>
          <a:p>
            <a:r>
              <a:rPr lang="cs-CZ" dirty="0" smtClean="0"/>
              <a:t>Jedná se o jedinou stavbu tohoto druhu v České republice.</a:t>
            </a:r>
          </a:p>
          <a:p>
            <a:r>
              <a:rPr lang="cs-CZ" dirty="0" smtClean="0"/>
              <a:t>Rozhlednu nechal postavit </a:t>
            </a:r>
            <a:r>
              <a:rPr lang="cs-CZ" u="sng" dirty="0" smtClean="0">
                <a:hlinkClick r:id="rId2" tooltip="Alois I. z Lichtenštejna"/>
              </a:rPr>
              <a:t>Alois I. z </a:t>
            </a:r>
            <a:r>
              <a:rPr lang="cs-CZ" u="sng" dirty="0" err="1" smtClean="0">
                <a:hlinkClick r:id="rId2" tooltip="Alois I. z Lichtenštejna"/>
              </a:rPr>
              <a:t>Lichtenštejna</a:t>
            </a:r>
            <a:r>
              <a:rPr lang="cs-CZ" dirty="0" smtClean="0"/>
              <a:t> v letech </a:t>
            </a:r>
            <a:r>
              <a:rPr lang="cs-CZ" u="sng" dirty="0" smtClean="0">
                <a:hlinkClick r:id="rId3" tooltip="1797"/>
              </a:rPr>
              <a:t>1797</a:t>
            </a:r>
            <a:r>
              <a:rPr lang="cs-CZ" dirty="0" smtClean="0"/>
              <a:t>-</a:t>
            </a:r>
            <a:r>
              <a:rPr lang="cs-CZ" u="sng" dirty="0" smtClean="0">
                <a:hlinkClick r:id="rId4" tooltip="1802"/>
              </a:rPr>
              <a:t>1802</a:t>
            </a:r>
            <a:r>
              <a:rPr lang="cs-CZ" u="sng" dirty="0" smtClean="0"/>
              <a:t>.</a:t>
            </a:r>
            <a:r>
              <a:rPr lang="cs-CZ" dirty="0" smtClean="0"/>
              <a:t> </a:t>
            </a:r>
          </a:p>
          <a:p>
            <a:r>
              <a:rPr lang="cs-CZ" dirty="0" smtClean="0"/>
              <a:t>Projekt vypracoval </a:t>
            </a:r>
            <a:r>
              <a:rPr lang="cs-CZ" u="sng" dirty="0" smtClean="0">
                <a:hlinkClick r:id="rId5" tooltip="Josef Hardtmuth"/>
              </a:rPr>
              <a:t>Josef </a:t>
            </a:r>
            <a:r>
              <a:rPr lang="cs-CZ" u="sng" dirty="0" err="1">
                <a:hlinkClick r:id="rId5" tooltip="Josef Hardtmuth"/>
              </a:rPr>
              <a:t>Hardtmuth</a:t>
            </a:r>
            <a:r>
              <a:rPr lang="cs-CZ" dirty="0"/>
              <a:t>. </a:t>
            </a:r>
          </a:p>
          <a:p>
            <a:r>
              <a:rPr lang="cs-CZ" dirty="0"/>
              <a:t>Stavba  byla </a:t>
            </a:r>
            <a:r>
              <a:rPr lang="cs-CZ" dirty="0" smtClean="0"/>
              <a:t>vybudována v </a:t>
            </a:r>
            <a:r>
              <a:rPr lang="cs-CZ" u="sng" dirty="0">
                <a:hlinkClick r:id="rId6" tooltip="Maurský sloh (stránka neexistuje)"/>
              </a:rPr>
              <a:t>maurském slohu</a:t>
            </a:r>
            <a:r>
              <a:rPr lang="cs-CZ" dirty="0"/>
              <a:t> .</a:t>
            </a:r>
          </a:p>
          <a:p>
            <a:r>
              <a:rPr lang="cs-CZ" dirty="0" smtClean="0"/>
              <a:t>Leží </a:t>
            </a:r>
            <a:r>
              <a:rPr lang="cs-CZ" dirty="0"/>
              <a:t>v nadmořské výšce 175 m n. m. </a:t>
            </a:r>
          </a:p>
          <a:p>
            <a:r>
              <a:rPr lang="cs-CZ" dirty="0" smtClean="0"/>
              <a:t>Měří </a:t>
            </a:r>
            <a:r>
              <a:rPr lang="cs-CZ" dirty="0"/>
              <a:t>60 m. </a:t>
            </a:r>
          </a:p>
          <a:p>
            <a:r>
              <a:rPr lang="cs-CZ" dirty="0"/>
              <a:t>Má tři vyhlídkové </a:t>
            </a:r>
            <a:r>
              <a:rPr lang="cs-CZ" dirty="0" smtClean="0"/>
              <a:t>ochozy.</a:t>
            </a:r>
            <a:endParaRPr lang="cs-CZ" dirty="0"/>
          </a:p>
          <a:p>
            <a:r>
              <a:rPr lang="cs-CZ" dirty="0" smtClean="0"/>
              <a:t>K nejvyššímu ochozu vede </a:t>
            </a:r>
            <a:r>
              <a:rPr lang="cs-CZ" dirty="0"/>
              <a:t>302 schodů.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74286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404664"/>
            <a:ext cx="4507148" cy="6009531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47667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18293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04664"/>
            <a:ext cx="4507148" cy="6009531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47667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3396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260648"/>
            <a:ext cx="4698522" cy="6264696"/>
          </a:xfrm>
        </p:spPr>
      </p:pic>
      <p:sp>
        <p:nvSpPr>
          <p:cNvPr id="3" name="TextovéPole 2"/>
          <p:cNvSpPr txBox="1"/>
          <p:nvPr/>
        </p:nvSpPr>
        <p:spPr>
          <a:xfrm>
            <a:off x="683568" y="62068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2449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404664"/>
            <a:ext cx="4507148" cy="6009531"/>
          </a:xfr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6960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dirty="0" smtClean="0"/>
              <a:t>M   I  N  A  R  E  T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Veselý obličej 4"/>
          <p:cNvSpPr/>
          <p:nvPr/>
        </p:nvSpPr>
        <p:spPr>
          <a:xfrm>
            <a:off x="971600" y="2564904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eselý obličej 5"/>
          <p:cNvSpPr/>
          <p:nvPr/>
        </p:nvSpPr>
        <p:spPr>
          <a:xfrm>
            <a:off x="1979712" y="2550063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eselý obličej 8"/>
          <p:cNvSpPr/>
          <p:nvPr/>
        </p:nvSpPr>
        <p:spPr>
          <a:xfrm>
            <a:off x="3059832" y="2543417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eselý obličej 9"/>
          <p:cNvSpPr/>
          <p:nvPr/>
        </p:nvSpPr>
        <p:spPr>
          <a:xfrm>
            <a:off x="5222233" y="2541926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6228184" y="2543417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4139952" y="2541926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7380312" y="2525835"/>
            <a:ext cx="1152128" cy="108012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69269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9410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jakou stavbu se jedná?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4400" dirty="0"/>
              <a:t>Zámek </a:t>
            </a:r>
            <a:r>
              <a:rPr lang="cs-CZ" sz="4400" dirty="0" smtClean="0"/>
              <a:t>patří mezi nejkrásnější </a:t>
            </a:r>
            <a:r>
              <a:rPr lang="cs-CZ" sz="4400" dirty="0"/>
              <a:t>zámky České republiky.</a:t>
            </a:r>
          </a:p>
          <a:p>
            <a:r>
              <a:rPr lang="cs-CZ" sz="4400" dirty="0"/>
              <a:t>Je zde rozlehlá zahrada.</a:t>
            </a:r>
          </a:p>
          <a:p>
            <a:r>
              <a:rPr lang="cs-CZ" sz="4400" dirty="0"/>
              <a:t>O roku 1249 zámek vlastnili </a:t>
            </a:r>
            <a:r>
              <a:rPr lang="cs-CZ" sz="4400" dirty="0" err="1"/>
              <a:t>Lichtenštejnové</a:t>
            </a:r>
            <a:r>
              <a:rPr lang="cs-CZ" sz="4400" dirty="0"/>
              <a:t> (přibližně 700 let</a:t>
            </a:r>
            <a:r>
              <a:rPr lang="cs-CZ" sz="4400" dirty="0" smtClean="0"/>
              <a:t>).</a:t>
            </a:r>
            <a:endParaRPr lang="cs-CZ" sz="4400" dirty="0"/>
          </a:p>
          <a:p>
            <a:r>
              <a:rPr lang="cs-CZ" sz="4400" dirty="0"/>
              <a:t>Dnešní </a:t>
            </a:r>
            <a:r>
              <a:rPr lang="cs-CZ" sz="4400" dirty="0" smtClean="0"/>
              <a:t>podoba </a:t>
            </a:r>
            <a:r>
              <a:rPr lang="cs-CZ" sz="4400" dirty="0" smtClean="0"/>
              <a:t>vznikla po </a:t>
            </a:r>
            <a:r>
              <a:rPr lang="cs-CZ" sz="4400" dirty="0"/>
              <a:t>rekonstrukci z poloviny </a:t>
            </a:r>
            <a:r>
              <a:rPr lang="cs-CZ" sz="4400" u="sng" dirty="0">
                <a:hlinkClick r:id="rId2" tooltip="19. století"/>
              </a:rPr>
              <a:t>19. století</a:t>
            </a:r>
            <a:r>
              <a:rPr lang="cs-CZ" sz="4400" dirty="0"/>
              <a:t> .</a:t>
            </a:r>
          </a:p>
          <a:p>
            <a:r>
              <a:rPr lang="cs-CZ" sz="4400" dirty="0" smtClean="0"/>
              <a:t>Z </a:t>
            </a:r>
            <a:r>
              <a:rPr lang="cs-CZ" sz="4400" dirty="0"/>
              <a:t>pravé strany </a:t>
            </a:r>
            <a:r>
              <a:rPr lang="cs-CZ" sz="4400" dirty="0" smtClean="0"/>
              <a:t>byl k zámku v letech 1834 – 1835 přistavěn </a:t>
            </a:r>
            <a:r>
              <a:rPr lang="cs-CZ" sz="4400" u="sng" dirty="0" smtClean="0">
                <a:hlinkClick r:id="rId3" tooltip="Palmový skleník u zámku Lednice (stránka neexistuje)"/>
              </a:rPr>
              <a:t>skleník</a:t>
            </a:r>
            <a:r>
              <a:rPr lang="cs-CZ" sz="4400" dirty="0" smtClean="0"/>
              <a:t>.</a:t>
            </a:r>
            <a:endParaRPr lang="cs-CZ" sz="4400" dirty="0"/>
          </a:p>
          <a:p>
            <a:r>
              <a:rPr lang="cs-CZ" sz="4400" dirty="0"/>
              <a:t>V okolí zámku se rozkládá </a:t>
            </a:r>
            <a:r>
              <a:rPr lang="cs-CZ" sz="4400" u="sng" dirty="0" smtClean="0">
                <a:hlinkClick r:id="rId4" tooltip="Lednický zámecký park (stránka neexistuje)"/>
              </a:rPr>
              <a:t>zámecký </a:t>
            </a:r>
            <a:r>
              <a:rPr lang="cs-CZ" sz="4400" u="sng" dirty="0">
                <a:hlinkClick r:id="rId4" tooltip="Lednický zámecký park (stránka neexistuje)"/>
              </a:rPr>
              <a:t>park</a:t>
            </a:r>
            <a:r>
              <a:rPr lang="cs-CZ" sz="4400" dirty="0"/>
              <a:t> vybudovaný na počátku 19. století. </a:t>
            </a:r>
          </a:p>
          <a:p>
            <a:r>
              <a:rPr lang="cs-CZ" sz="4400" dirty="0"/>
              <a:t>V parku </a:t>
            </a:r>
            <a:r>
              <a:rPr lang="cs-CZ" sz="4400" dirty="0" smtClean="0"/>
              <a:t>je velké množství </a:t>
            </a:r>
            <a:r>
              <a:rPr lang="cs-CZ" sz="4400" dirty="0"/>
              <a:t>vzácných </a:t>
            </a:r>
            <a:r>
              <a:rPr lang="cs-CZ" sz="4400" dirty="0" smtClean="0"/>
              <a:t>dřevin.</a:t>
            </a:r>
          </a:p>
          <a:p>
            <a:r>
              <a:rPr lang="cs-CZ" sz="4400" dirty="0" smtClean="0"/>
              <a:t>V areálu parku se nachází </a:t>
            </a:r>
            <a:r>
              <a:rPr lang="cs-CZ" sz="4400" u="sng" dirty="0" smtClean="0">
                <a:hlinkClick r:id="rId5" tooltip="Minaret (Lednicko-valtický areál)"/>
              </a:rPr>
              <a:t>Minaret</a:t>
            </a:r>
            <a:r>
              <a:rPr lang="cs-CZ" sz="4400" dirty="0" smtClean="0"/>
              <a:t> , </a:t>
            </a:r>
            <a:r>
              <a:rPr lang="cs-CZ" sz="4400" u="sng" dirty="0">
                <a:hlinkClick r:id="rId6" tooltip="Janův hrad"/>
              </a:rPr>
              <a:t>Janův hrad</a:t>
            </a:r>
            <a:r>
              <a:rPr lang="cs-CZ" sz="4400" dirty="0"/>
              <a:t> </a:t>
            </a:r>
            <a:r>
              <a:rPr lang="cs-CZ" sz="4400" dirty="0" smtClean="0"/>
              <a:t>,</a:t>
            </a:r>
            <a:r>
              <a:rPr lang="cs-CZ" sz="4400" u="sng" dirty="0" smtClean="0">
                <a:hlinkClick r:id="rId7" tooltip="Lovecký zámeček (stránka neexistuje)"/>
              </a:rPr>
              <a:t>Lovecký </a:t>
            </a:r>
            <a:r>
              <a:rPr lang="cs-CZ" sz="4400" u="sng" dirty="0">
                <a:hlinkClick r:id="rId7" tooltip="Lovecký zámeček (stránka neexistuje)"/>
              </a:rPr>
              <a:t>zámeček</a:t>
            </a:r>
            <a:r>
              <a:rPr lang="cs-CZ" sz="4400" dirty="0"/>
              <a:t>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8367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76672"/>
            <a:ext cx="7724676" cy="5793507"/>
          </a:xfrm>
        </p:spPr>
      </p:pic>
      <p:sp>
        <p:nvSpPr>
          <p:cNvPr id="3" name="TextovéPole 2"/>
          <p:cNvSpPr txBox="1"/>
          <p:nvPr/>
        </p:nvSpPr>
        <p:spPr>
          <a:xfrm>
            <a:off x="85322" y="7598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973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692696"/>
            <a:ext cx="7628665" cy="5721499"/>
          </a:xfrm>
        </p:spPr>
      </p:pic>
      <p:sp>
        <p:nvSpPr>
          <p:cNvPr id="3" name="TextovéPole 2"/>
          <p:cNvSpPr txBox="1"/>
          <p:nvPr/>
        </p:nvSpPr>
        <p:spPr>
          <a:xfrm>
            <a:off x="251520" y="26064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352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620688"/>
            <a:ext cx="7436644" cy="5577483"/>
          </a:xfrm>
        </p:spPr>
      </p:pic>
      <p:sp>
        <p:nvSpPr>
          <p:cNvPr id="3" name="TextovéPole 2"/>
          <p:cNvSpPr txBox="1"/>
          <p:nvPr/>
        </p:nvSpPr>
        <p:spPr>
          <a:xfrm>
            <a:off x="251520" y="26064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496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404664"/>
            <a:ext cx="4505548" cy="6007398"/>
          </a:xfrm>
        </p:spPr>
      </p:pic>
      <p:sp>
        <p:nvSpPr>
          <p:cNvPr id="3" name="TextovéPole 2"/>
          <p:cNvSpPr txBox="1"/>
          <p:nvPr/>
        </p:nvSpPr>
        <p:spPr>
          <a:xfrm>
            <a:off x="467544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551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404664"/>
            <a:ext cx="4433540" cy="5911387"/>
          </a:xfrm>
        </p:spPr>
      </p:pic>
      <p:sp>
        <p:nvSpPr>
          <p:cNvPr id="3" name="TextovéPole 2"/>
          <p:cNvSpPr txBox="1"/>
          <p:nvPr/>
        </p:nvSpPr>
        <p:spPr>
          <a:xfrm>
            <a:off x="467544" y="54868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352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SKLENÍK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980728"/>
            <a:ext cx="7628665" cy="5721499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47667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23.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68614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PARK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268760"/>
            <a:ext cx="7052601" cy="5289451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47667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015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692696"/>
            <a:ext cx="7340633" cy="5505475"/>
          </a:xfrm>
        </p:spPr>
      </p:pic>
      <p:sp>
        <p:nvSpPr>
          <p:cNvPr id="3" name="TextovéPole 2"/>
          <p:cNvSpPr txBox="1"/>
          <p:nvPr/>
        </p:nvSpPr>
        <p:spPr>
          <a:xfrm>
            <a:off x="467544" y="33265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25.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489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11760" y="404664"/>
            <a:ext cx="4505548" cy="6007398"/>
          </a:xfrm>
        </p:spPr>
      </p:pic>
      <p:sp>
        <p:nvSpPr>
          <p:cNvPr id="3" name="TextovéPole 2"/>
          <p:cNvSpPr txBox="1"/>
          <p:nvPr/>
        </p:nvSpPr>
        <p:spPr>
          <a:xfrm>
            <a:off x="755576" y="54868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26.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1872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548680"/>
            <a:ext cx="7628665" cy="5721499"/>
          </a:xfrm>
        </p:spPr>
      </p:pic>
      <p:sp>
        <p:nvSpPr>
          <p:cNvPr id="3" name="TextovéPole 2"/>
          <p:cNvSpPr txBox="1"/>
          <p:nvPr/>
        </p:nvSpPr>
        <p:spPr>
          <a:xfrm>
            <a:off x="323528" y="332656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4483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80928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ZÁMEK VALTICE</a:t>
            </a:r>
          </a:p>
          <a:p>
            <a:pPr algn="ctr"/>
            <a:endParaRPr lang="cs-CZ" sz="5400" dirty="0"/>
          </a:p>
          <a:p>
            <a:pPr algn="ctr"/>
            <a:r>
              <a:rPr lang="cs-CZ" sz="5400" dirty="0" smtClean="0"/>
              <a:t>ZÁMEK LEDNICE</a:t>
            </a:r>
            <a:endParaRPr lang="cs-CZ" sz="5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5656" y="4797152"/>
            <a:ext cx="749572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Najdi další informace o zámku Lednice.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62068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28.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747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 jakou stavbu se jedná?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effectLst/>
              </a:rPr>
              <a:t>Stavba se nachází v </a:t>
            </a:r>
            <a:r>
              <a:rPr lang="cs-CZ" dirty="0" smtClean="0">
                <a:effectLst/>
                <a:hlinkClick r:id="rId2" tooltip="Lednicko-valtický areál"/>
              </a:rPr>
              <a:t>Lednicko-valtickém areálu</a:t>
            </a:r>
            <a:r>
              <a:rPr lang="cs-CZ" dirty="0" smtClean="0">
                <a:effectLst/>
              </a:rPr>
              <a:t> </a:t>
            </a:r>
          </a:p>
          <a:p>
            <a:r>
              <a:rPr lang="cs-CZ" dirty="0" smtClean="0">
                <a:hlinkClick r:id="rId3" tooltip="Národní kulturní památka České republiky"/>
              </a:rPr>
              <a:t>Jedná se o </a:t>
            </a:r>
            <a:r>
              <a:rPr lang="cs-CZ" dirty="0" smtClean="0">
                <a:effectLst/>
                <a:hlinkClick r:id="rId3" tooltip="Národní kulturní památka České republiky"/>
              </a:rPr>
              <a:t>národní kulturní památka České republiky</a:t>
            </a:r>
            <a:r>
              <a:rPr lang="cs-CZ" dirty="0" smtClean="0">
                <a:effectLst/>
              </a:rPr>
              <a:t>. </a:t>
            </a:r>
          </a:p>
          <a:p>
            <a:r>
              <a:rPr lang="cs-CZ" dirty="0" smtClean="0">
                <a:effectLst/>
              </a:rPr>
              <a:t>Jedná se o </a:t>
            </a:r>
            <a:r>
              <a:rPr lang="cs-CZ" dirty="0" smtClean="0">
                <a:effectLst/>
              </a:rPr>
              <a:t>stavbu </a:t>
            </a:r>
            <a:r>
              <a:rPr lang="cs-CZ" dirty="0" smtClean="0">
                <a:effectLst/>
              </a:rPr>
              <a:t>v </a:t>
            </a:r>
            <a:r>
              <a:rPr lang="cs-CZ" dirty="0" smtClean="0">
                <a:effectLst/>
                <a:hlinkClick r:id="rId4" tooltip="Maurský styl (stránka neexistuje)"/>
              </a:rPr>
              <a:t>maurském stylu</a:t>
            </a:r>
            <a:r>
              <a:rPr lang="cs-CZ" dirty="0" smtClean="0">
                <a:effectLst/>
              </a:rPr>
              <a:t>.</a:t>
            </a:r>
          </a:p>
          <a:p>
            <a:r>
              <a:rPr lang="cs-CZ" dirty="0" smtClean="0">
                <a:effectLst/>
              </a:rPr>
              <a:t>Stavba částečně sloužila jako </a:t>
            </a:r>
            <a:r>
              <a:rPr lang="cs-CZ" dirty="0" smtClean="0">
                <a:effectLst/>
                <a:hlinkClick r:id="rId5" tooltip="Parní lázně (stránka neexistuje)"/>
              </a:rPr>
              <a:t>parní lázně</a:t>
            </a:r>
            <a:r>
              <a:rPr lang="cs-CZ" dirty="0" smtClean="0">
                <a:effectLst/>
              </a:rPr>
              <a:t> a </a:t>
            </a:r>
            <a:r>
              <a:rPr lang="cs-CZ" dirty="0" smtClean="0">
                <a:effectLst/>
                <a:hlinkClick r:id="rId6" tooltip="Zavlažovací systém"/>
              </a:rPr>
              <a:t>zavlažovací systém</a:t>
            </a:r>
            <a:r>
              <a:rPr lang="cs-CZ" dirty="0" smtClean="0">
                <a:effectLst/>
              </a:rPr>
              <a:t> parku. </a:t>
            </a:r>
          </a:p>
          <a:p>
            <a:r>
              <a:rPr lang="cs-CZ" dirty="0" smtClean="0">
                <a:effectLst/>
              </a:rPr>
              <a:t>Součástí stavby byla </a:t>
            </a:r>
            <a:r>
              <a:rPr lang="cs-CZ" dirty="0" smtClean="0">
                <a:effectLst/>
                <a:hlinkClick r:id="rId7" tooltip="Turbína"/>
              </a:rPr>
              <a:t>turbína</a:t>
            </a:r>
            <a:r>
              <a:rPr lang="cs-CZ" dirty="0" smtClean="0">
                <a:effectLst/>
              </a:rPr>
              <a:t>, která vyráběla elektřinu pro zámek a hospodářské budovy. </a:t>
            </a:r>
          </a:p>
          <a:p>
            <a:r>
              <a:rPr lang="cs-CZ" dirty="0" smtClean="0">
                <a:effectLst/>
              </a:rPr>
              <a:t>Objekt je stále využívaný k zavlažování parku. </a:t>
            </a:r>
          </a:p>
          <a:p>
            <a:r>
              <a:rPr lang="cs-CZ" dirty="0" smtClean="0">
                <a:effectLst/>
              </a:rPr>
              <a:t>Vzniklo zde informační centrum a kavárna.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404664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29.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722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548680"/>
            <a:ext cx="7628665" cy="5721499"/>
          </a:xfrm>
        </p:spPr>
      </p:pic>
      <p:sp>
        <p:nvSpPr>
          <p:cNvPr id="3" name="TextovéPole 2"/>
          <p:cNvSpPr txBox="1"/>
          <p:nvPr/>
        </p:nvSpPr>
        <p:spPr>
          <a:xfrm>
            <a:off x="611560" y="116632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707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M - - - - - Á		V - - - - - A</a:t>
            </a:r>
          </a:p>
          <a:p>
            <a:pPr algn="ctr"/>
            <a:endParaRPr lang="cs-CZ" sz="4800" dirty="0" smtClean="0"/>
          </a:p>
        </p:txBody>
      </p:sp>
      <p:sp>
        <p:nvSpPr>
          <p:cNvPr id="4" name="10cípá hvězda 3"/>
          <p:cNvSpPr/>
          <p:nvPr/>
        </p:nvSpPr>
        <p:spPr>
          <a:xfrm>
            <a:off x="751411" y="3304933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M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5" name="10cípá hvězda 4"/>
          <p:cNvSpPr/>
          <p:nvPr/>
        </p:nvSpPr>
        <p:spPr>
          <a:xfrm>
            <a:off x="1782050" y="3269593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10cípá hvězda 5"/>
          <p:cNvSpPr/>
          <p:nvPr/>
        </p:nvSpPr>
        <p:spPr>
          <a:xfrm>
            <a:off x="690397" y="486422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V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10cípá hvězda 6"/>
          <p:cNvSpPr/>
          <p:nvPr/>
        </p:nvSpPr>
        <p:spPr>
          <a:xfrm>
            <a:off x="1766975" y="4850238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O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8" name="10cípá hvězda 7"/>
          <p:cNvSpPr/>
          <p:nvPr/>
        </p:nvSpPr>
        <p:spPr>
          <a:xfrm>
            <a:off x="6804248" y="3236040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Á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9" name="10cípá hvězda 8"/>
          <p:cNvSpPr/>
          <p:nvPr/>
        </p:nvSpPr>
        <p:spPr>
          <a:xfrm>
            <a:off x="2790395" y="3269493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U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0" name="10cípá hvězda 9"/>
          <p:cNvSpPr/>
          <p:nvPr/>
        </p:nvSpPr>
        <p:spPr>
          <a:xfrm>
            <a:off x="3780845" y="3269593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R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1" name="10cípá hvězda 10"/>
          <p:cNvSpPr/>
          <p:nvPr/>
        </p:nvSpPr>
        <p:spPr>
          <a:xfrm>
            <a:off x="4788024" y="3263280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2" name="10cípá hvězda 11"/>
          <p:cNvSpPr/>
          <p:nvPr/>
        </p:nvSpPr>
        <p:spPr>
          <a:xfrm>
            <a:off x="5792588" y="3236040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K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3" name="10cípá hvězda 12"/>
          <p:cNvSpPr/>
          <p:nvPr/>
        </p:nvSpPr>
        <p:spPr>
          <a:xfrm>
            <a:off x="2838872" y="486422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D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4" name="10cípá hvězda 13"/>
          <p:cNvSpPr/>
          <p:nvPr/>
        </p:nvSpPr>
        <p:spPr>
          <a:xfrm>
            <a:off x="3923928" y="482878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Á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5" name="10cípá hvězda 14"/>
          <p:cNvSpPr/>
          <p:nvPr/>
        </p:nvSpPr>
        <p:spPr>
          <a:xfrm>
            <a:off x="4928492" y="482878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R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6" name="10cípá hvězda 15"/>
          <p:cNvSpPr/>
          <p:nvPr/>
        </p:nvSpPr>
        <p:spPr>
          <a:xfrm>
            <a:off x="5964738" y="482878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N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7" name="10cípá hvězda 16"/>
          <p:cNvSpPr/>
          <p:nvPr/>
        </p:nvSpPr>
        <p:spPr>
          <a:xfrm>
            <a:off x="6948264" y="4828784"/>
            <a:ext cx="864096" cy="864096"/>
          </a:xfrm>
          <a:prstGeom prst="star10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A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99592" y="548680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6594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Vyber si některou z dalších staveb Lednicko-Valtického areálu.</a:t>
            </a:r>
          </a:p>
          <a:p>
            <a:r>
              <a:rPr lang="cs-CZ" dirty="0" smtClean="0"/>
              <a:t>Najdi informace o této stavbě.</a:t>
            </a:r>
          </a:p>
          <a:p>
            <a:r>
              <a:rPr lang="cs-CZ" dirty="0" smtClean="0"/>
              <a:t>Najdi fotografie této stavby.</a:t>
            </a:r>
          </a:p>
          <a:p>
            <a:r>
              <a:rPr lang="cs-CZ" dirty="0" smtClean="0"/>
              <a:t>Najdi umístění této </a:t>
            </a:r>
            <a:r>
              <a:rPr lang="cs-CZ" dirty="0" smtClean="0"/>
              <a:t>stavby </a:t>
            </a:r>
            <a:r>
              <a:rPr lang="cs-CZ" dirty="0" smtClean="0"/>
              <a:t>na mapě.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701988"/>
            <a:ext cx="4764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6318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  <a:latin typeface="Comic Sans MS" pitchFamily="66" charset="0"/>
              </a:rPr>
              <a:t>Citace a Zdroj:</a:t>
            </a:r>
            <a:endParaRPr lang="cs-CZ" dirty="0">
              <a:solidFill>
                <a:schemeClr val="tx2">
                  <a:satMod val="13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2950" cy="4873625"/>
          </a:xfrm>
        </p:spPr>
        <p:txBody>
          <a:bodyPr/>
          <a:lstStyle/>
          <a:p>
            <a:pPr eaLnBrk="1" hangingPunct="1"/>
            <a:endParaRPr lang="cs-CZ" sz="1800" dirty="0" smtClean="0"/>
          </a:p>
          <a:p>
            <a:pPr eaLnBrk="1" hangingPunct="1"/>
            <a:endParaRPr lang="cs-CZ" sz="1800" dirty="0" smtClean="0"/>
          </a:p>
          <a:p>
            <a:pPr eaLnBrk="1" hangingPunct="1"/>
            <a:r>
              <a:rPr lang="cs-CZ" sz="2000" dirty="0" smtClean="0"/>
              <a:t>Autorem materiálu a všech jeho částí, není-li uvedeno jinak, je </a:t>
            </a:r>
            <a:r>
              <a:rPr lang="cs-CZ" sz="2000" dirty="0" err="1" smtClean="0"/>
              <a:t>Mrg.Hana</a:t>
            </a:r>
            <a:r>
              <a:rPr lang="cs-CZ" sz="2000" dirty="0" smtClean="0"/>
              <a:t> Koudelková </a:t>
            </a:r>
          </a:p>
        </p:txBody>
      </p:sp>
      <p:sp>
        <p:nvSpPr>
          <p:cNvPr id="24580" name="TextovéPole 3"/>
          <p:cNvSpPr txBox="1">
            <a:spLocks noChangeArrowheads="1"/>
          </p:cNvSpPr>
          <p:nvPr/>
        </p:nvSpPr>
        <p:spPr bwMode="auto">
          <a:xfrm>
            <a:off x="539750" y="476250"/>
            <a:ext cx="504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/>
              <a:t>19.</a:t>
            </a:r>
          </a:p>
        </p:txBody>
      </p:sp>
    </p:spTree>
    <p:extLst>
      <p:ext uri="{BB962C8B-B14F-4D97-AF65-F5344CB8AC3E}">
        <p14:creationId xmlns:p14="http://schemas.microsoft.com/office/powerpoint/2010/main" xmlns="" val="77721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820</Words>
  <Application>Microsoft Office PowerPoint</Application>
  <PresentationFormat>Předvádění na obrazovce (4:3)</PresentationFormat>
  <Paragraphs>188</Paragraphs>
  <Slides>36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8" baseType="lpstr">
      <vt:lpstr>Motiv systému Office</vt:lpstr>
      <vt:lpstr>Picture</vt:lpstr>
      <vt:lpstr>Snímek 1</vt:lpstr>
      <vt:lpstr>Snímek 2</vt:lpstr>
      <vt:lpstr>ANOTACE</vt:lpstr>
      <vt:lpstr>Jak se nazývá tato oblast?</vt:lpstr>
      <vt:lpstr>  </vt:lpstr>
      <vt:lpstr>Areál zahrnuje kromě obou zámků ještě další stavby. Najdi jejich názvy.</vt:lpstr>
      <vt:lpstr>Snímek 7</vt:lpstr>
      <vt:lpstr>Snímek 8</vt:lpstr>
      <vt:lpstr>O jakou stavbu se jedná?</vt:lpstr>
      <vt:lpstr>Snímek 10</vt:lpstr>
      <vt:lpstr>Snímek 11</vt:lpstr>
      <vt:lpstr>Snímek 12</vt:lpstr>
      <vt:lpstr>Snímek 13</vt:lpstr>
      <vt:lpstr>O jakou stavbu se jedná?</vt:lpstr>
      <vt:lpstr>Snímek 15</vt:lpstr>
      <vt:lpstr>Snímek 16</vt:lpstr>
      <vt:lpstr>Snímek 17</vt:lpstr>
      <vt:lpstr>Snímek 18</vt:lpstr>
      <vt:lpstr>M   I  N  A  R  E  T</vt:lpstr>
      <vt:lpstr>O jakou stavbu se jedná?</vt:lpstr>
      <vt:lpstr>Snímek 21</vt:lpstr>
      <vt:lpstr>Snímek 22</vt:lpstr>
      <vt:lpstr>Snímek 23</vt:lpstr>
      <vt:lpstr>Snímek 24</vt:lpstr>
      <vt:lpstr>Snímek 25</vt:lpstr>
      <vt:lpstr>SKLENÍK</vt:lpstr>
      <vt:lpstr>PARK</vt:lpstr>
      <vt:lpstr>Snímek 28</vt:lpstr>
      <vt:lpstr>Snímek 29</vt:lpstr>
      <vt:lpstr>Snímek 30</vt:lpstr>
      <vt:lpstr>Snímek 31</vt:lpstr>
      <vt:lpstr>O jakou stavbu se jedná?</vt:lpstr>
      <vt:lpstr>Snímek 33</vt:lpstr>
      <vt:lpstr>Snímek 34</vt:lpstr>
      <vt:lpstr>Snímek 35</vt:lpstr>
      <vt:lpstr>Citace a Zdroj: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 se nazývá tato oblast?</dc:title>
  <dc:creator>ZSDV -Koudelková</dc:creator>
  <cp:lastModifiedBy>ZŠ D. Voda</cp:lastModifiedBy>
  <cp:revision>12</cp:revision>
  <dcterms:created xsi:type="dcterms:W3CDTF">2013-05-22T19:50:47Z</dcterms:created>
  <dcterms:modified xsi:type="dcterms:W3CDTF">2013-06-04T07:42:18Z</dcterms:modified>
</cp:coreProperties>
</file>