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6" r:id="rId7"/>
    <p:sldId id="261" r:id="rId8"/>
    <p:sldId id="262" r:id="rId9"/>
    <p:sldId id="264" r:id="rId10"/>
    <p:sldId id="265" r:id="rId11"/>
    <p:sldId id="263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85528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17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F48FB-F53E-443B-BA25-37AC942B43AF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F78122-EF8C-4100-A366-558D01740D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BF4F76-CA89-4932-BE13-D70F9A792397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7E0AEF-F872-4AA3-AB0A-E032108827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2819DE-CE2D-4CE8-B6F9-8B64BBBE7FE7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8BE5B4-53CE-44BB-90E3-DB90CBCA52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DC582C-3DF5-4982-B927-3444C0C5D6A8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C00C13-C3E7-438C-8092-D332322A9B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E9B529-2CC1-46D8-BCAB-BB3A8ECEFB17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CDED9C-0B3F-4D6D-A6C8-458E86351E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077E87-8A03-460D-942B-B871CF35291D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D2454E-E552-4614-8785-9BF58E9A1A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30CD6B-0ABA-47D8-8B5D-A166A841F1BF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E3BCE3-121A-47FA-8033-4E0872005E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046846-146D-4C64-80C7-DCDAAB598C86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49666F-9517-4827-87BD-E98FF446AF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E9F208-CE1A-443B-A431-036928AFF3C3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328628-FCD5-4E9E-A054-716E5297D9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BB5A89-D39C-4599-AECB-849CE12B4741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5140A3-6312-4532-9822-CA2FBF4753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19EF30-B261-4BE4-9DF8-87BDA78169BF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DF4588-F81C-48AF-BAC1-3B8134AE7B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0000">
              <a:srgbClr val="FF0000">
                <a:alpha val="50000"/>
              </a:srgb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2BB6862-E646-4FA5-B0DB-C7163BADE255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738E44A-A7BF-4AC9-A578-1B16E5D5B2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12" Type="http://schemas.openxmlformats.org/officeDocument/2006/relationships/image" Target="../media/image12.gi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468313" y="549275"/>
            <a:ext cx="8280400" cy="5472113"/>
          </a:xfrm>
        </p:spPr>
        <p:txBody>
          <a:bodyPr/>
          <a:lstStyle/>
          <a:p>
            <a:r>
              <a:rPr lang="cs-CZ" sz="3200" smtClean="0">
                <a:latin typeface="Comic Sans MS" pitchFamily="66" charset="0"/>
              </a:rPr>
              <a:t>Název školy: </a:t>
            </a:r>
            <a:br>
              <a:rPr lang="cs-CZ" sz="3200" smtClean="0">
                <a:latin typeface="Comic Sans MS" pitchFamily="66" charset="0"/>
              </a:rPr>
            </a:br>
            <a:r>
              <a:rPr lang="cs-CZ" sz="3200" smtClean="0">
                <a:latin typeface="Comic Sans MS" pitchFamily="66" charset="0"/>
              </a:rPr>
              <a:t>Základní škola a Mateřská škola Bečváry, okres Kolín</a:t>
            </a:r>
            <a:br>
              <a:rPr lang="cs-CZ" sz="3200" smtClean="0">
                <a:latin typeface="Comic Sans MS" pitchFamily="66" charset="0"/>
              </a:rPr>
            </a:br>
            <a:r>
              <a:rPr lang="cs-CZ" sz="3200" smtClean="0">
                <a:latin typeface="Comic Sans MS" pitchFamily="66" charset="0"/>
              </a:rPr>
              <a:t>Autor: Mgr. Simona Zalabáková</a:t>
            </a:r>
            <a:br>
              <a:rPr lang="cs-CZ" sz="3200" smtClean="0">
                <a:latin typeface="Comic Sans MS" pitchFamily="66" charset="0"/>
              </a:rPr>
            </a:br>
            <a:r>
              <a:rPr lang="cs-CZ" sz="3200" smtClean="0">
                <a:latin typeface="Comic Sans MS" pitchFamily="66" charset="0"/>
              </a:rPr>
              <a:t>Datum tvorby:</a:t>
            </a:r>
            <a:br>
              <a:rPr lang="cs-CZ" sz="3200" smtClean="0">
                <a:latin typeface="Comic Sans MS" pitchFamily="66" charset="0"/>
              </a:rPr>
            </a:br>
            <a:r>
              <a:rPr lang="cs-CZ" sz="3200" smtClean="0">
                <a:latin typeface="Comic Sans MS" pitchFamily="66" charset="0"/>
              </a:rPr>
              <a:t>Název materiálu: </a:t>
            </a:r>
            <a:br>
              <a:rPr lang="cs-CZ" sz="3200" smtClean="0">
                <a:latin typeface="Comic Sans MS" pitchFamily="66" charset="0"/>
              </a:rPr>
            </a:br>
            <a:r>
              <a:rPr lang="cs-CZ" sz="3200" smtClean="0">
                <a:latin typeface="Comic Sans MS" pitchFamily="66" charset="0"/>
              </a:rPr>
              <a:t/>
            </a:r>
            <a:br>
              <a:rPr lang="cs-CZ" sz="3200" smtClean="0">
                <a:latin typeface="Comic Sans MS" pitchFamily="66" charset="0"/>
              </a:rPr>
            </a:br>
            <a:r>
              <a:rPr lang="cs-CZ" sz="3200" smtClean="0">
                <a:latin typeface="Comic Sans MS" pitchFamily="66" charset="0"/>
              </a:rPr>
              <a:t>VY_32_INOVACE_16_VYJMENOVANÁ SLOVA PO V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713"/>
            <a:ext cx="8229600" cy="550545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Font typeface="Arial" charset="0"/>
              <a:buNone/>
            </a:pPr>
            <a:r>
              <a:rPr lang="cs-CZ" u="sng" smtClean="0">
                <a:latin typeface="Comic Sans MS" pitchFamily="66" charset="0"/>
              </a:rPr>
              <a:t>Anotace:</a:t>
            </a:r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endParaRPr lang="cs-CZ" u="sng" smtClean="0">
              <a:latin typeface="Comic Sans MS" pitchFamily="66" charset="0"/>
            </a:endParaRPr>
          </a:p>
          <a:p>
            <a:pPr marL="0" indent="0">
              <a:lnSpc>
                <a:spcPct val="90000"/>
              </a:lnSpc>
            </a:pPr>
            <a:r>
              <a:rPr lang="cs-CZ" smtClean="0">
                <a:latin typeface="Comic Sans MS" pitchFamily="66" charset="0"/>
              </a:rPr>
              <a:t>DUM je určen pro žáky 3. ročníku</a:t>
            </a:r>
          </a:p>
          <a:p>
            <a:pPr marL="0" indent="0">
              <a:lnSpc>
                <a:spcPct val="90000"/>
              </a:lnSpc>
            </a:pPr>
            <a:r>
              <a:rPr lang="cs-CZ" smtClean="0">
                <a:latin typeface="Comic Sans MS" pitchFamily="66" charset="0"/>
              </a:rPr>
              <a:t>materiál slouží jako prezentace </a:t>
            </a:r>
          </a:p>
          <a:p>
            <a:pPr marL="0" indent="0">
              <a:lnSpc>
                <a:spcPct val="90000"/>
              </a:lnSpc>
            </a:pPr>
            <a:r>
              <a:rPr lang="cs-CZ" smtClean="0">
                <a:latin typeface="Comic Sans MS" pitchFamily="66" charset="0"/>
              </a:rPr>
              <a:t>žáci se seznamují s vyjmenovanými slovy po V</a:t>
            </a:r>
          </a:p>
          <a:p>
            <a:pPr marL="0" indent="0">
              <a:lnSpc>
                <a:spcPct val="90000"/>
              </a:lnSpc>
            </a:pPr>
            <a:r>
              <a:rPr lang="cs-CZ" smtClean="0">
                <a:latin typeface="Comic Sans MS" pitchFamily="66" charset="0"/>
              </a:rPr>
              <a:t>žáci správně přiřazují vyjmenovaná slova k obrázkům</a:t>
            </a:r>
          </a:p>
          <a:p>
            <a:pPr marL="0" indent="0">
              <a:lnSpc>
                <a:spcPct val="90000"/>
              </a:lnSpc>
            </a:pPr>
            <a:r>
              <a:rPr lang="cs-CZ" smtClean="0">
                <a:latin typeface="Comic Sans MS" pitchFamily="66" charset="0"/>
              </a:rPr>
              <a:t>žáci doplňují vyjmenovaná slova</a:t>
            </a:r>
          </a:p>
          <a:p>
            <a:pPr marL="0" indent="0">
              <a:lnSpc>
                <a:spcPct val="90000"/>
              </a:lnSpc>
            </a:pPr>
            <a:r>
              <a:rPr lang="cs-CZ" smtClean="0">
                <a:latin typeface="Comic Sans MS" pitchFamily="66" charset="0"/>
              </a:rPr>
              <a:t>žáci vymýšlejí slova příbuzná</a:t>
            </a:r>
          </a:p>
          <a:p>
            <a:pPr marL="0" indent="0">
              <a:lnSpc>
                <a:spcPct val="90000"/>
              </a:lnSpc>
            </a:pPr>
            <a:endParaRPr lang="cs-CZ" smtClean="0">
              <a:latin typeface="Comic Sans MS" pitchFamily="66" charset="0"/>
            </a:endParaRPr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1557338"/>
            <a:ext cx="8229600" cy="4824412"/>
          </a:xfrm>
        </p:spPr>
        <p:txBody>
          <a:bodyPr/>
          <a:lstStyle/>
          <a:p>
            <a:r>
              <a:rPr lang="cs-CZ" b="1" smtClean="0">
                <a:latin typeface="Comic Sans MS" pitchFamily="66" charset="0"/>
              </a:rPr>
              <a:t>Vyjmenovaná slova</a:t>
            </a:r>
            <a:br>
              <a:rPr lang="cs-CZ" b="1" smtClean="0">
                <a:latin typeface="Comic Sans MS" pitchFamily="66" charset="0"/>
              </a:rPr>
            </a:br>
            <a:r>
              <a:rPr lang="cs-CZ" b="1" smtClean="0">
                <a:latin typeface="Comic Sans MS" pitchFamily="66" charset="0"/>
              </a:rPr>
              <a:t>po V</a:t>
            </a:r>
            <a:br>
              <a:rPr lang="cs-CZ" b="1" smtClean="0">
                <a:latin typeface="Comic Sans MS" pitchFamily="66" charset="0"/>
              </a:rPr>
            </a:br>
            <a:r>
              <a:rPr lang="cs-CZ" b="1" smtClean="0">
                <a:latin typeface="Comic Sans MS" pitchFamily="66" charset="0"/>
              </a:rPr>
              <a:t/>
            </a:r>
            <a:br>
              <a:rPr lang="cs-CZ" b="1" smtClean="0">
                <a:latin typeface="Comic Sans MS" pitchFamily="66" charset="0"/>
              </a:rPr>
            </a:br>
            <a:endParaRPr lang="cs-CZ" smtClean="0"/>
          </a:p>
        </p:txBody>
      </p:sp>
      <p:pic>
        <p:nvPicPr>
          <p:cNvPr id="15362" name="Obrázek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79613" y="5157788"/>
            <a:ext cx="5407025" cy="104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Font typeface="Arial" charset="0"/>
              <a:buNone/>
            </a:pPr>
            <a:endParaRPr lang="cs-CZ" sz="4800" smtClean="0">
              <a:latin typeface="Comic Sans MS" pitchFamily="66" charset="0"/>
            </a:endParaRPr>
          </a:p>
          <a:p>
            <a:pPr marL="0" indent="0" algn="ctr">
              <a:buFont typeface="Arial" charset="0"/>
              <a:buNone/>
            </a:pPr>
            <a:r>
              <a:rPr lang="cs-CZ" sz="4800" smtClean="0">
                <a:latin typeface="Comic Sans MS" pitchFamily="66" charset="0"/>
              </a:rPr>
              <a:t>Vy – vysoký – výt – výskat – zvykat – žvýkat –vydra – výr - vyžle - povyk – výheň – slova s předponou vy-, vý</a:t>
            </a:r>
          </a:p>
        </p:txBody>
      </p:sp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FF0000"/>
                </a:solidFill>
                <a:latin typeface="Comic Sans MS" pitchFamily="66" charset="0"/>
              </a:rPr>
              <a:t>Vyjmenovaná slova po V</a:t>
            </a:r>
            <a:endParaRPr lang="cs-CZ" b="1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c1\AppData\Local\Microsoft\Windows\Temporary Internet Files\Content.IE5\P5K6FSBT\MC900309876[1].wmf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024188" y="2513013"/>
            <a:ext cx="914400" cy="1168400"/>
          </a:xfrm>
        </p:spPr>
      </p:pic>
      <p:cxnSp>
        <p:nvCxnSpPr>
          <p:cNvPr id="7" name="Přímá spojnice se šipkou 6"/>
          <p:cNvCxnSpPr/>
          <p:nvPr/>
        </p:nvCxnSpPr>
        <p:spPr>
          <a:xfrm flipV="1">
            <a:off x="3132138" y="2305050"/>
            <a:ext cx="0" cy="1584325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7" name="Picture 3" descr="C:\Users\pc1\AppData\Local\Microsoft\Windows\Temporary Internet Files\Content.IE5\1AR8BQOL\MP900438769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3550" y="382588"/>
            <a:ext cx="1008063" cy="944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C:\Users\pc1\AppData\Local\Microsoft\Windows\Temporary Internet Files\Content.IE5\6FA05J80\MP900439573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00050" y="4649788"/>
            <a:ext cx="979488" cy="1471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Šipka dolů 9"/>
          <p:cNvSpPr/>
          <p:nvPr/>
        </p:nvSpPr>
        <p:spPr>
          <a:xfrm flipH="1">
            <a:off x="785813" y="3924300"/>
            <a:ext cx="157162" cy="792163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029" name="Picture 5" descr="C:\Users\pc1\AppData\Local\Microsoft\Windows\Temporary Internet Files\Content.IE5\E2DC1A4M\MP900262261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787900" y="4581525"/>
            <a:ext cx="996950" cy="1501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 descr="C:\Users\pc1\AppData\Local\Microsoft\Windows\Temporary Internet Files\Content.IE5\DROCB8UI\MC900232113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301875" y="309563"/>
            <a:ext cx="1001713" cy="127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2" name="Picture 8" descr="C:\Users\pc1\AppData\Local\Microsoft\Windows\Temporary Internet Files\Content.IE5\AM1I8PN9\MC900029957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552825" y="711200"/>
            <a:ext cx="1714500" cy="61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5" name="Picture 11" descr="C:\Users\pc1\AppData\Local\Microsoft\Windows\Temporary Internet Files\Content.IE5\U3A9Y0OK\MP900438765[1]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895975" y="212725"/>
            <a:ext cx="1352550" cy="117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6" name="Picture 12" descr="C:\Users\pc1\AppData\Local\Microsoft\Windows\Temporary Internet Files\Content.IE5\0GY95757\MC900090224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130800" y="2673350"/>
            <a:ext cx="1428750" cy="1025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3" descr="C:\Users\pc1\AppData\Local\Microsoft\Windows\Temporary Internet Files\Content.IE5\DROCB8UI\MP900439297[1].jp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6227763" y="4797425"/>
            <a:ext cx="1019175" cy="1366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aoblený obdélník 3"/>
          <p:cNvSpPr/>
          <p:nvPr/>
        </p:nvSpPr>
        <p:spPr>
          <a:xfrm>
            <a:off x="7596188" y="981075"/>
            <a:ext cx="1368425" cy="419100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  <a:latin typeface="Comic Sans MS" pitchFamily="66" charset="0"/>
              </a:rPr>
              <a:t>výheň</a:t>
            </a: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7599363" y="1579563"/>
            <a:ext cx="1368425" cy="419100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  <a:latin typeface="Comic Sans MS" pitchFamily="66" charset="0"/>
              </a:rPr>
              <a:t>zvykat</a:t>
            </a: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7569200" y="2095500"/>
            <a:ext cx="1366838" cy="419100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  <a:latin typeface="Comic Sans MS" pitchFamily="66" charset="0"/>
              </a:rPr>
              <a:t>povyk</a:t>
            </a: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7554913" y="2697163"/>
            <a:ext cx="1368425" cy="419100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  <a:latin typeface="Comic Sans MS" pitchFamily="66" charset="0"/>
              </a:rPr>
              <a:t>výskat</a:t>
            </a: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7599363" y="3279775"/>
            <a:ext cx="1368425" cy="419100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  <a:latin typeface="Comic Sans MS" pitchFamily="66" charset="0"/>
              </a:rPr>
              <a:t>vy</a:t>
            </a: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7554913" y="3795713"/>
            <a:ext cx="1368425" cy="419100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  <a:latin typeface="Comic Sans MS" pitchFamily="66" charset="0"/>
              </a:rPr>
              <a:t>výr</a:t>
            </a: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7519988" y="4338638"/>
            <a:ext cx="1366837" cy="419100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  <a:latin typeface="Comic Sans MS" pitchFamily="66" charset="0"/>
              </a:rPr>
              <a:t>výt</a:t>
            </a: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7519988" y="4913313"/>
            <a:ext cx="1366837" cy="419100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  <a:latin typeface="Comic Sans MS" pitchFamily="66" charset="0"/>
              </a:rPr>
              <a:t>žvýkat</a:t>
            </a: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7499350" y="5499100"/>
            <a:ext cx="1368425" cy="419100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  <a:latin typeface="Comic Sans MS" pitchFamily="66" charset="0"/>
              </a:rPr>
              <a:t>vysoký</a:t>
            </a: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7499350" y="6164263"/>
            <a:ext cx="1368425" cy="419100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  <a:latin typeface="Comic Sans MS" pitchFamily="66" charset="0"/>
              </a:rPr>
              <a:t>vydra</a:t>
            </a: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5" name="Picture 2" descr="C:\Users\pc1\AppData\Local\Microsoft\Windows\Temporary Internet Files\Content.IE5\GDH558XN\MC900290958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2349500" y="5180013"/>
            <a:ext cx="1131888" cy="1055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" name="Zaoblený obdélník 25"/>
          <p:cNvSpPr/>
          <p:nvPr/>
        </p:nvSpPr>
        <p:spPr>
          <a:xfrm>
            <a:off x="7596188" y="382588"/>
            <a:ext cx="1368425" cy="419100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  <a:latin typeface="Comic Sans MS" pitchFamily="66" charset="0"/>
              </a:rPr>
              <a:t>vyžle</a:t>
            </a: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6" name="Picture 3" descr="C:\Users\pc1\AppData\Local\Microsoft\Windows\Temporary Internet Files\Content.IE5\ECWBXCZ7\MM900236351[1].gif"/>
          <p:cNvPicPr>
            <a:picLocks noChangeAspect="1" noChangeArrowheads="1" noCrop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325438" y="1979613"/>
            <a:ext cx="1720850" cy="763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/>
          <a:lstStyle/>
          <a:p>
            <a:r>
              <a:rPr lang="cs-CZ" sz="2400" b="1" smtClean="0">
                <a:latin typeface="Comic Sans MS" pitchFamily="66" charset="0"/>
              </a:rPr>
              <a:t>Doplň chybějící vyjmenovaná slova.</a:t>
            </a:r>
            <a:endParaRPr lang="cs-CZ" sz="2400" b="1" smtClean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1438"/>
            <a:ext cx="8229600" cy="4784725"/>
          </a:xfrm>
        </p:spPr>
        <p:txBody>
          <a:bodyPr rtlCol="0">
            <a:normAutofit fontScale="92500" lnSpcReduction="10000"/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atin typeface="Comic Sans MS" pitchFamily="66" charset="0"/>
              </a:rPr>
              <a:t>vy - ________ - výt  – výskat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atin typeface="Comic Sans MS" pitchFamily="66" charset="0"/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atin typeface="Comic Sans MS" pitchFamily="66" charset="0"/>
              </a:rPr>
              <a:t> - _________  - _________ - vydra -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atin typeface="Comic Sans MS" pitchFamily="66" charset="0"/>
              </a:rPr>
              <a:t> 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atin typeface="Comic Sans MS" pitchFamily="66" charset="0"/>
              </a:rPr>
              <a:t>__________ - ________ povyk – 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atin typeface="Comic Sans MS" pitchFamily="66" charset="0"/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atin typeface="Comic Sans MS" pitchFamily="66" charset="0"/>
              </a:rPr>
              <a:t>___________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atin typeface="Comic Sans MS" pitchFamily="66" charset="0"/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atin typeface="Comic Sans MS" pitchFamily="66" charset="0"/>
              </a:rPr>
              <a:t> -  ________________________</a:t>
            </a:r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r>
              <a:rPr lang="cs-CZ" sz="2000" b="1" smtClean="0">
                <a:latin typeface="Comic Sans MS" pitchFamily="66" charset="0"/>
              </a:rPr>
              <a:t>K vyjmenovaným slovům napiš slova příbuzná.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5329237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z="2000" smtClean="0">
              <a:latin typeface="Comic Sans MS" pitchFamily="66" charset="0"/>
            </a:endParaRPr>
          </a:p>
          <a:p>
            <a:pPr marL="0" indent="0">
              <a:buFont typeface="Arial" charset="0"/>
              <a:buNone/>
            </a:pPr>
            <a:r>
              <a:rPr lang="cs-CZ" sz="2000" smtClean="0">
                <a:latin typeface="Comic Sans MS" pitchFamily="66" charset="0"/>
              </a:rPr>
              <a:t>vy - ______________________________________________</a:t>
            </a:r>
          </a:p>
          <a:p>
            <a:pPr marL="0" indent="0">
              <a:buFont typeface="Arial" charset="0"/>
              <a:buNone/>
            </a:pPr>
            <a:r>
              <a:rPr lang="cs-CZ" sz="2000" smtClean="0">
                <a:latin typeface="Comic Sans MS" pitchFamily="66" charset="0"/>
              </a:rPr>
              <a:t>vysoký - ___________________________________________</a:t>
            </a:r>
          </a:p>
          <a:p>
            <a:pPr marL="0" indent="0">
              <a:buFont typeface="Arial" charset="0"/>
              <a:buNone/>
            </a:pPr>
            <a:r>
              <a:rPr lang="cs-CZ" sz="2000" smtClean="0">
                <a:latin typeface="Comic Sans MS" pitchFamily="66" charset="0"/>
              </a:rPr>
              <a:t>výt - _____________________________________________</a:t>
            </a:r>
          </a:p>
          <a:p>
            <a:pPr marL="0" indent="0">
              <a:buFont typeface="Arial" charset="0"/>
              <a:buNone/>
            </a:pPr>
            <a:endParaRPr lang="cs-CZ" sz="2000" smtClean="0">
              <a:latin typeface="Comic Sans MS" pitchFamily="66" charset="0"/>
            </a:endParaRPr>
          </a:p>
          <a:p>
            <a:pPr marL="0" indent="0">
              <a:buFont typeface="Arial" charset="0"/>
              <a:buNone/>
            </a:pPr>
            <a:r>
              <a:rPr lang="cs-CZ" sz="2000" smtClean="0">
                <a:latin typeface="Comic Sans MS" pitchFamily="66" charset="0"/>
              </a:rPr>
              <a:t>výskat - __________________________________________</a:t>
            </a:r>
          </a:p>
          <a:p>
            <a:pPr marL="0" indent="0">
              <a:buFont typeface="Arial" charset="0"/>
              <a:buNone/>
            </a:pPr>
            <a:r>
              <a:rPr lang="cs-CZ" sz="2000" smtClean="0">
                <a:latin typeface="Comic Sans MS" pitchFamily="66" charset="0"/>
              </a:rPr>
              <a:t>zvykat - __________________________________________</a:t>
            </a:r>
          </a:p>
          <a:p>
            <a:pPr marL="0" indent="0">
              <a:buFont typeface="Arial" charset="0"/>
              <a:buNone/>
            </a:pPr>
            <a:r>
              <a:rPr lang="cs-CZ" sz="2000" smtClean="0">
                <a:latin typeface="Comic Sans MS" pitchFamily="66" charset="0"/>
              </a:rPr>
              <a:t>žvýkat - __________________________________________</a:t>
            </a:r>
          </a:p>
          <a:p>
            <a:pPr marL="0" indent="0">
              <a:buFont typeface="Arial" charset="0"/>
              <a:buNone/>
            </a:pPr>
            <a:endParaRPr lang="cs-CZ" sz="2000" smtClean="0">
              <a:latin typeface="Comic Sans MS" pitchFamily="66" charset="0"/>
            </a:endParaRPr>
          </a:p>
          <a:p>
            <a:pPr marL="0" indent="0">
              <a:buFont typeface="Arial" charset="0"/>
              <a:buNone/>
            </a:pPr>
            <a:r>
              <a:rPr lang="cs-CZ" sz="2000" smtClean="0">
                <a:latin typeface="Comic Sans MS" pitchFamily="66" charset="0"/>
              </a:rPr>
              <a:t>vydra - ___________________________________________</a:t>
            </a:r>
          </a:p>
          <a:p>
            <a:pPr marL="0" indent="0">
              <a:buFont typeface="Arial" charset="0"/>
              <a:buNone/>
            </a:pPr>
            <a:r>
              <a:rPr lang="cs-CZ" sz="2000" smtClean="0">
                <a:latin typeface="Comic Sans MS" pitchFamily="66" charset="0"/>
              </a:rPr>
              <a:t>výr - _____________________________________________</a:t>
            </a:r>
          </a:p>
          <a:p>
            <a:pPr marL="0" indent="0">
              <a:buFont typeface="Arial" charset="0"/>
              <a:buNone/>
            </a:pPr>
            <a:r>
              <a:rPr lang="cs-CZ" sz="2000" smtClean="0">
                <a:latin typeface="Comic Sans MS" pitchFamily="66" charset="0"/>
              </a:rPr>
              <a:t>vyžle - ____________________________________________</a:t>
            </a:r>
          </a:p>
          <a:p>
            <a:pPr marL="0" indent="0">
              <a:buFont typeface="Arial" charset="0"/>
              <a:buNone/>
            </a:pPr>
            <a:r>
              <a:rPr lang="cs-CZ" sz="2000" smtClean="0">
                <a:latin typeface="Comic Sans MS" pitchFamily="66" charset="0"/>
              </a:rPr>
              <a:t>povyk - ___________________________________________</a:t>
            </a:r>
          </a:p>
          <a:p>
            <a:pPr marL="0" indent="0">
              <a:buFont typeface="Arial" charset="0"/>
              <a:buNone/>
            </a:pPr>
            <a:r>
              <a:rPr lang="cs-CZ" sz="2000" smtClean="0">
                <a:latin typeface="Comic Sans MS" pitchFamily="66" charset="0"/>
              </a:rPr>
              <a:t>výheň - ___________________________________________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idx="1"/>
          </p:nvPr>
        </p:nvSpPr>
        <p:spPr>
          <a:xfrm>
            <a:off x="457200" y="549275"/>
            <a:ext cx="8229600" cy="5576888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000" smtClean="0">
                <a:latin typeface="Comic Sans MS" pitchFamily="66" charset="0"/>
              </a:rPr>
              <a:t>Slova s předponou vy – vý :</a:t>
            </a:r>
            <a:br>
              <a:rPr lang="cs-CZ" sz="2000" smtClean="0">
                <a:latin typeface="Comic Sans MS" pitchFamily="66" charset="0"/>
              </a:rPr>
            </a:br>
            <a:endParaRPr lang="cs-CZ" sz="2000" smtClean="0">
              <a:latin typeface="Comic Sans MS" pitchFamily="66" charset="0"/>
            </a:endParaRPr>
          </a:p>
          <a:p>
            <a:pPr marL="0" indent="0">
              <a:buFont typeface="Arial" charset="0"/>
              <a:buNone/>
            </a:pPr>
            <a:r>
              <a:rPr lang="cs-CZ" sz="2000" smtClean="0">
                <a:latin typeface="Comic Sans MS" pitchFamily="66" charset="0"/>
              </a:rPr>
              <a:t>__________________________________________________</a:t>
            </a:r>
          </a:p>
          <a:p>
            <a:pPr marL="0" indent="0">
              <a:buFont typeface="Arial" charset="0"/>
              <a:buNone/>
            </a:pPr>
            <a:r>
              <a:rPr lang="cs-CZ" sz="2000" smtClean="0">
                <a:latin typeface="Comic Sans MS" pitchFamily="66" charset="0"/>
              </a:rPr>
              <a:t>__________________________________________________</a:t>
            </a:r>
          </a:p>
          <a:p>
            <a:pPr marL="0" indent="0">
              <a:buFont typeface="Arial" charset="0"/>
              <a:buNone/>
            </a:pPr>
            <a:r>
              <a:rPr lang="cs-CZ" sz="2000" smtClean="0">
                <a:latin typeface="Comic Sans MS" pitchFamily="66" charset="0"/>
              </a:rPr>
              <a:t>__________________________________________________</a:t>
            </a:r>
          </a:p>
          <a:p>
            <a:pPr marL="0" indent="0">
              <a:buFont typeface="Arial" charset="0"/>
              <a:buNone/>
            </a:pPr>
            <a:r>
              <a:rPr lang="cs-CZ" sz="2000" smtClean="0">
                <a:latin typeface="Comic Sans MS" pitchFamily="66" charset="0"/>
              </a:rPr>
              <a:t>__________________________________________________</a:t>
            </a:r>
          </a:p>
          <a:p>
            <a:pPr marL="0" indent="0">
              <a:buFont typeface="Arial" charset="0"/>
              <a:buNone/>
            </a:pPr>
            <a:r>
              <a:rPr lang="cs-CZ" sz="2000" smtClean="0">
                <a:latin typeface="Comic Sans MS" pitchFamily="66" charset="0"/>
              </a:rPr>
              <a:t>__________________________________________________</a:t>
            </a:r>
          </a:p>
          <a:p>
            <a:pPr marL="0" indent="0">
              <a:buFont typeface="Arial" charset="0"/>
              <a:buNone/>
            </a:pPr>
            <a:endParaRPr lang="cs-CZ" sz="20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r>
              <a:rPr lang="cs-CZ" sz="3200" smtClean="0">
                <a:solidFill>
                  <a:srgbClr val="FF0000"/>
                </a:solidFill>
                <a:latin typeface="Comic Sans MS" pitchFamily="66" charset="0"/>
              </a:rPr>
              <a:t>řešení</a:t>
            </a:r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5538"/>
            <a:ext cx="8229600" cy="5000625"/>
          </a:xfrm>
        </p:spPr>
        <p:txBody>
          <a:bodyPr rtlCol="0">
            <a:normAutofit lnSpcReduction="1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>
              <a:latin typeface="Comic Sans MS" pitchFamily="66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>
                <a:latin typeface="Comic Sans MS" pitchFamily="66" charset="0"/>
              </a:rPr>
              <a:t>vy – </a:t>
            </a:r>
            <a:r>
              <a:rPr lang="cs-CZ" sz="2000" dirty="0" smtClean="0">
                <a:solidFill>
                  <a:srgbClr val="FF0000"/>
                </a:solidFill>
                <a:latin typeface="Comic Sans MS" pitchFamily="66" charset="0"/>
              </a:rPr>
              <a:t>vy půjdete, vy jste přijeli………..</a:t>
            </a:r>
            <a:endParaRPr lang="cs-CZ" sz="2000" dirty="0" smtClean="0">
              <a:latin typeface="Comic Sans MS" pitchFamily="66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>
                <a:latin typeface="Comic Sans MS" pitchFamily="66" charset="0"/>
              </a:rPr>
              <a:t>vysoký – </a:t>
            </a:r>
            <a:r>
              <a:rPr lang="cs-CZ" sz="2000" dirty="0" smtClean="0">
                <a:solidFill>
                  <a:srgbClr val="FF0000"/>
                </a:solidFill>
                <a:latin typeface="Comic Sans MS" pitchFamily="66" charset="0"/>
              </a:rPr>
              <a:t>vysoko, vysočina, vyšší………..</a:t>
            </a:r>
            <a:endParaRPr lang="cs-CZ" sz="2000" dirty="0" smtClean="0">
              <a:latin typeface="Comic Sans MS" pitchFamily="66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>
                <a:latin typeface="Comic Sans MS" pitchFamily="66" charset="0"/>
              </a:rPr>
              <a:t>výt – </a:t>
            </a:r>
            <a:r>
              <a:rPr lang="cs-CZ" sz="2000" dirty="0" smtClean="0">
                <a:solidFill>
                  <a:srgbClr val="FF0000"/>
                </a:solidFill>
                <a:latin typeface="Comic Sans MS" pitchFamily="66" charset="0"/>
              </a:rPr>
              <a:t>vyje, vytí, zavyl…………</a:t>
            </a:r>
            <a:endParaRPr lang="cs-CZ" sz="2000" dirty="0" smtClean="0">
              <a:latin typeface="Comic Sans MS" pitchFamily="66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>
              <a:latin typeface="Comic Sans MS" pitchFamily="66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>
                <a:latin typeface="Comic Sans MS" pitchFamily="66" charset="0"/>
              </a:rPr>
              <a:t>výskat – </a:t>
            </a:r>
            <a:r>
              <a:rPr lang="cs-CZ" sz="2000" dirty="0" smtClean="0">
                <a:solidFill>
                  <a:srgbClr val="FF0000"/>
                </a:solidFill>
                <a:latin typeface="Comic Sans MS" pitchFamily="66" charset="0"/>
              </a:rPr>
              <a:t>výskot, výskání, zavýsknout…….</a:t>
            </a:r>
            <a:endParaRPr lang="cs-CZ" sz="2000" dirty="0" smtClean="0">
              <a:latin typeface="Comic Sans MS" pitchFamily="66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>
                <a:latin typeface="Comic Sans MS" pitchFamily="66" charset="0"/>
              </a:rPr>
              <a:t>zvykat – </a:t>
            </a:r>
            <a:r>
              <a:rPr lang="cs-CZ" sz="2000" dirty="0" smtClean="0">
                <a:solidFill>
                  <a:srgbClr val="FF0000"/>
                </a:solidFill>
                <a:latin typeface="Comic Sans MS" pitchFamily="66" charset="0"/>
              </a:rPr>
              <a:t>zvyk, zlozvyk, návyk……….</a:t>
            </a:r>
            <a:endParaRPr lang="cs-CZ" sz="2000" dirty="0" smtClean="0">
              <a:latin typeface="Comic Sans MS" pitchFamily="66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>
                <a:latin typeface="Comic Sans MS" pitchFamily="66" charset="0"/>
              </a:rPr>
              <a:t>žvýkat – </a:t>
            </a:r>
            <a:r>
              <a:rPr lang="cs-CZ" sz="2000" dirty="0" smtClean="0">
                <a:solidFill>
                  <a:srgbClr val="FF0000"/>
                </a:solidFill>
                <a:latin typeface="Comic Sans MS" pitchFamily="66" charset="0"/>
              </a:rPr>
              <a:t>žvýkačka, přežvykuje, přežvýkavec, nežvýkej……</a:t>
            </a:r>
            <a:endParaRPr lang="cs-CZ" sz="2000" dirty="0" smtClean="0">
              <a:latin typeface="Comic Sans MS" pitchFamily="66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>
              <a:latin typeface="Comic Sans MS" pitchFamily="66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>
                <a:latin typeface="Comic Sans MS" pitchFamily="66" charset="0"/>
              </a:rPr>
              <a:t>vydra – </a:t>
            </a:r>
            <a:r>
              <a:rPr lang="cs-CZ" sz="2000" dirty="0" err="1" smtClean="0">
                <a:solidFill>
                  <a:srgbClr val="FF0000"/>
                </a:solidFill>
                <a:latin typeface="Comic Sans MS" pitchFamily="66" charset="0"/>
              </a:rPr>
              <a:t>Vydrýsek</a:t>
            </a:r>
            <a:r>
              <a:rPr lang="cs-CZ" sz="2000" dirty="0" smtClean="0">
                <a:solidFill>
                  <a:srgbClr val="FF0000"/>
                </a:solidFill>
                <a:latin typeface="Comic Sans MS" pitchFamily="66" charset="0"/>
              </a:rPr>
              <a:t>, Povydří, vydří,……..</a:t>
            </a:r>
            <a:endParaRPr lang="cs-CZ" sz="2000" dirty="0" smtClean="0">
              <a:latin typeface="Comic Sans MS" pitchFamily="66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>
                <a:latin typeface="Comic Sans MS" pitchFamily="66" charset="0"/>
              </a:rPr>
              <a:t>výr – </a:t>
            </a:r>
            <a:r>
              <a:rPr lang="cs-CZ" sz="2000" dirty="0" smtClean="0">
                <a:solidFill>
                  <a:srgbClr val="FF0000"/>
                </a:solidFill>
                <a:latin typeface="Comic Sans MS" pitchFamily="66" charset="0"/>
              </a:rPr>
              <a:t>výří, výra, ……..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>
                <a:latin typeface="Comic Sans MS" pitchFamily="66" charset="0"/>
              </a:rPr>
              <a:t>v</a:t>
            </a:r>
            <a:r>
              <a:rPr lang="cs-CZ" sz="2000" dirty="0" smtClean="0">
                <a:latin typeface="Comic Sans MS" pitchFamily="66" charset="0"/>
              </a:rPr>
              <a:t>yžle – </a:t>
            </a:r>
            <a:r>
              <a:rPr lang="cs-CZ" sz="2000" dirty="0" smtClean="0">
                <a:solidFill>
                  <a:srgbClr val="FF0000"/>
                </a:solidFill>
                <a:latin typeface="Comic Sans MS" pitchFamily="66" charset="0"/>
              </a:rPr>
              <a:t>hubený jako vyžle, mládě loveckého psa …………</a:t>
            </a:r>
            <a:endParaRPr lang="cs-CZ" sz="2000" dirty="0" smtClean="0">
              <a:latin typeface="Comic Sans MS" pitchFamily="66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>
                <a:latin typeface="Comic Sans MS" pitchFamily="66" charset="0"/>
              </a:rPr>
              <a:t>povyk – </a:t>
            </a:r>
            <a:r>
              <a:rPr lang="cs-CZ" sz="2000" dirty="0" smtClean="0">
                <a:solidFill>
                  <a:srgbClr val="FF0000"/>
                </a:solidFill>
                <a:latin typeface="Comic Sans MS" pitchFamily="66" charset="0"/>
              </a:rPr>
              <a:t>povykuje, nepovykuj ……………</a:t>
            </a:r>
            <a:endParaRPr lang="cs-CZ" sz="2000" dirty="0" smtClean="0">
              <a:latin typeface="Comic Sans MS" pitchFamily="66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>
                <a:latin typeface="Comic Sans MS" pitchFamily="66" charset="0"/>
              </a:rPr>
              <a:t>výheň – </a:t>
            </a:r>
            <a:r>
              <a:rPr lang="cs-CZ" sz="2000" dirty="0" smtClean="0">
                <a:solidFill>
                  <a:srgbClr val="FF0000"/>
                </a:solidFill>
                <a:latin typeface="Comic Sans MS" pitchFamily="66" charset="0"/>
              </a:rPr>
              <a:t>u výhně………..</a:t>
            </a:r>
            <a:endParaRPr lang="cs-CZ" sz="20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r>
              <a:rPr lang="cs-CZ" sz="3600" smtClean="0">
                <a:solidFill>
                  <a:srgbClr val="FF0000"/>
                </a:solidFill>
                <a:latin typeface="Comic Sans MS" pitchFamily="66" charset="0"/>
              </a:rPr>
              <a:t>řešení</a:t>
            </a:r>
          </a:p>
        </p:txBody>
      </p:sp>
      <p:sp>
        <p:nvSpPr>
          <p:cNvPr id="22530" name="Nadpis 1"/>
          <p:cNvSpPr>
            <a:spLocks noGrp="1"/>
          </p:cNvSpPr>
          <p:nvPr>
            <p:ph idx="1"/>
          </p:nvPr>
        </p:nvSpPr>
        <p:spPr>
          <a:xfrm>
            <a:off x="457200" y="1341438"/>
            <a:ext cx="8229600" cy="4784725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000" smtClean="0">
                <a:latin typeface="Comic Sans MS" pitchFamily="66" charset="0"/>
              </a:rPr>
              <a:t>Slova s předponou vy – vý :</a:t>
            </a:r>
            <a:br>
              <a:rPr lang="cs-CZ" sz="2000" smtClean="0">
                <a:latin typeface="Comic Sans MS" pitchFamily="66" charset="0"/>
              </a:rPr>
            </a:br>
            <a:endParaRPr lang="cs-CZ" sz="2000" smtClean="0">
              <a:latin typeface="Comic Sans MS" pitchFamily="66" charset="0"/>
            </a:endParaRPr>
          </a:p>
          <a:p>
            <a:pPr marL="0" indent="0">
              <a:buFont typeface="Arial" charset="0"/>
              <a:buNone/>
            </a:pPr>
            <a:r>
              <a:rPr lang="cs-CZ" sz="2000" smtClean="0">
                <a:solidFill>
                  <a:srgbClr val="FF0000"/>
                </a:solidFill>
                <a:latin typeface="Comic Sans MS" pitchFamily="66" charset="0"/>
              </a:rPr>
              <a:t>Vý</a:t>
            </a:r>
            <a:r>
              <a:rPr lang="cs-CZ" sz="2000" smtClean="0">
                <a:latin typeface="Comic Sans MS" pitchFamily="66" charset="0"/>
              </a:rPr>
              <a:t>mysl</a:t>
            </a:r>
            <a:r>
              <a:rPr lang="cs-CZ" sz="2000" smtClean="0">
                <a:solidFill>
                  <a:srgbClr val="FF0000"/>
                </a:solidFill>
                <a:latin typeface="Comic Sans MS" pitchFamily="66" charset="0"/>
              </a:rPr>
              <a:t>, vý</a:t>
            </a:r>
            <a:r>
              <a:rPr lang="cs-CZ" sz="2000" smtClean="0">
                <a:latin typeface="Comic Sans MS" pitchFamily="66" charset="0"/>
              </a:rPr>
              <a:t>kaz</a:t>
            </a:r>
            <a:r>
              <a:rPr lang="cs-CZ" sz="2000" smtClean="0">
                <a:solidFill>
                  <a:srgbClr val="FF0000"/>
                </a:solidFill>
                <a:latin typeface="Comic Sans MS" pitchFamily="66" charset="0"/>
              </a:rPr>
              <a:t>, vý</a:t>
            </a:r>
            <a:r>
              <a:rPr lang="cs-CZ" sz="2000" smtClean="0">
                <a:latin typeface="Comic Sans MS" pitchFamily="66" charset="0"/>
              </a:rPr>
              <a:t>zkum</a:t>
            </a:r>
            <a:r>
              <a:rPr lang="cs-CZ" sz="2000" smtClean="0">
                <a:solidFill>
                  <a:srgbClr val="FF0000"/>
                </a:solidFill>
                <a:latin typeface="Comic Sans MS" pitchFamily="66" charset="0"/>
              </a:rPr>
              <a:t>, vy</a:t>
            </a:r>
            <a:r>
              <a:rPr lang="cs-CZ" sz="2000" smtClean="0">
                <a:latin typeface="Comic Sans MS" pitchFamily="66" charset="0"/>
              </a:rPr>
              <a:t>pínač</a:t>
            </a:r>
            <a:r>
              <a:rPr lang="cs-CZ" sz="2000" smtClean="0">
                <a:solidFill>
                  <a:srgbClr val="FF0000"/>
                </a:solidFill>
                <a:latin typeface="Comic Sans MS" pitchFamily="66" charset="0"/>
              </a:rPr>
              <a:t>, vy</a:t>
            </a:r>
            <a:r>
              <a:rPr lang="cs-CZ" sz="2000" smtClean="0">
                <a:latin typeface="Comic Sans MS" pitchFamily="66" charset="0"/>
              </a:rPr>
              <a:t>táhl</a:t>
            </a:r>
            <a:r>
              <a:rPr lang="cs-CZ" sz="2000" smtClean="0">
                <a:solidFill>
                  <a:srgbClr val="FF0000"/>
                </a:solidFill>
                <a:latin typeface="Comic Sans MS" pitchFamily="66" charset="0"/>
              </a:rPr>
              <a:t>, vý</a:t>
            </a:r>
            <a:r>
              <a:rPr lang="cs-CZ" sz="2000" smtClean="0">
                <a:latin typeface="Comic Sans MS" pitchFamily="66" charset="0"/>
              </a:rPr>
              <a:t>let</a:t>
            </a:r>
            <a:r>
              <a:rPr lang="cs-CZ" sz="2000" smtClean="0">
                <a:solidFill>
                  <a:srgbClr val="FF0000"/>
                </a:solidFill>
                <a:latin typeface="Comic Sans MS" pitchFamily="66" charset="0"/>
              </a:rPr>
              <a:t>, vy</a:t>
            </a:r>
            <a:r>
              <a:rPr lang="cs-CZ" sz="2000" smtClean="0">
                <a:latin typeface="Comic Sans MS" pitchFamily="66" charset="0"/>
              </a:rPr>
              <a:t>jel</a:t>
            </a:r>
            <a:r>
              <a:rPr lang="cs-CZ" sz="2000" smtClean="0">
                <a:solidFill>
                  <a:srgbClr val="FF0000"/>
                </a:solidFill>
                <a:latin typeface="Comic Sans MS" pitchFamily="66" charset="0"/>
              </a:rPr>
              <a:t>, vy</a:t>
            </a:r>
            <a:r>
              <a:rPr lang="cs-CZ" sz="2000" smtClean="0">
                <a:latin typeface="Comic Sans MS" pitchFamily="66" charset="0"/>
              </a:rPr>
              <a:t>hodil, </a:t>
            </a:r>
            <a:r>
              <a:rPr lang="cs-CZ" sz="2000" smtClean="0">
                <a:solidFill>
                  <a:srgbClr val="FF0000"/>
                </a:solidFill>
                <a:latin typeface="Comic Sans MS" pitchFamily="66" charset="0"/>
              </a:rPr>
              <a:t>vy</a:t>
            </a:r>
            <a:r>
              <a:rPr lang="cs-CZ" sz="2000" smtClean="0">
                <a:latin typeface="Comic Sans MS" pitchFamily="66" charset="0"/>
              </a:rPr>
              <a:t>tvoří, </a:t>
            </a:r>
          </a:p>
          <a:p>
            <a:pPr marL="0" indent="0">
              <a:buFont typeface="Arial" charset="0"/>
              <a:buNone/>
            </a:pPr>
            <a:r>
              <a:rPr lang="cs-CZ" sz="2000" smtClean="0">
                <a:solidFill>
                  <a:srgbClr val="FF0000"/>
                </a:solidFill>
                <a:latin typeface="Comic Sans MS" pitchFamily="66" charset="0"/>
              </a:rPr>
              <a:t>vy</a:t>
            </a:r>
            <a:r>
              <a:rPr lang="cs-CZ" sz="2000" smtClean="0">
                <a:latin typeface="Comic Sans MS" pitchFamily="66" charset="0"/>
              </a:rPr>
              <a:t>myslí……….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idx="1"/>
          </p:nvPr>
        </p:nvSpPr>
        <p:spPr>
          <a:xfrm>
            <a:off x="457200" y="908050"/>
            <a:ext cx="8229600" cy="521811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4000" smtClean="0"/>
              <a:t>Použité zdroje:</a:t>
            </a:r>
            <a:br>
              <a:rPr lang="cs-CZ" sz="4000" smtClean="0"/>
            </a:br>
            <a:r>
              <a:rPr lang="cs-CZ" sz="4000" smtClean="0"/>
              <a:t/>
            </a:r>
            <a:br>
              <a:rPr lang="cs-CZ" sz="4000" smtClean="0"/>
            </a:br>
            <a:r>
              <a:rPr lang="cs-CZ" sz="3600" smtClean="0"/>
              <a:t>Obrázky byly použity z programu Microsoft Word 2007 – </a:t>
            </a:r>
            <a:r>
              <a:rPr lang="cs-CZ" sz="3600" smtClean="0">
                <a:latin typeface="Arial" charset="0"/>
              </a:rPr>
              <a:t>www.office.microsoft.com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</TotalTime>
  <Words>198</Words>
  <Application>Microsoft Office PowerPoint</Application>
  <PresentationFormat>On-screen Show (4:3)</PresentationFormat>
  <Paragraphs>75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5" baseType="lpstr">
      <vt:lpstr>Calibri</vt:lpstr>
      <vt:lpstr>Arial</vt:lpstr>
      <vt:lpstr>Comic Sans MS</vt:lpstr>
      <vt:lpstr>Motiv systému Office</vt:lpstr>
      <vt:lpstr>Název školy:  Základní škola a Mateřská škola Bečváry, okres Kolín Autor: Mgr. Simona Zalabáková Datum tvorby: Název materiálu:   VY_32_INOVACE_16_VYJMENOVANÁ SLOVA PO V</vt:lpstr>
      <vt:lpstr>Snímek 2</vt:lpstr>
      <vt:lpstr>Vyjmenovaná slova po V  </vt:lpstr>
      <vt:lpstr>Vyjmenovaná slova po V</vt:lpstr>
      <vt:lpstr>Snímek 5</vt:lpstr>
      <vt:lpstr>Doplň chybějící vyjmenovaná slova.</vt:lpstr>
      <vt:lpstr>K vyjmenovaným slovům napiš slova příbuzná.</vt:lpstr>
      <vt:lpstr>Snímek 8</vt:lpstr>
      <vt:lpstr>řešení</vt:lpstr>
      <vt:lpstr>řešení</vt:lpstr>
      <vt:lpstr>Snímek 11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Základní škola a Mateřská škola Bečváry, okres Kolín Autor: Mgr. Simona Zalabáková  Název materiálu:  VY_32_INOVACE_09_VYJMENOVANÁ SLOVA PO V</dc:title>
  <dc:creator>pc1</dc:creator>
  <cp:lastModifiedBy>DUM</cp:lastModifiedBy>
  <cp:revision>28</cp:revision>
  <dcterms:created xsi:type="dcterms:W3CDTF">2012-04-17T18:51:11Z</dcterms:created>
  <dcterms:modified xsi:type="dcterms:W3CDTF">2013-06-05T19:32:44Z</dcterms:modified>
</cp:coreProperties>
</file>