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7" r:id="rId2"/>
    <p:sldId id="258" r:id="rId3"/>
    <p:sldId id="256" r:id="rId4"/>
    <p:sldId id="259" r:id="rId5"/>
    <p:sldId id="260" r:id="rId6"/>
    <p:sldId id="261" r:id="rId7"/>
    <p:sldId id="289" r:id="rId8"/>
    <p:sldId id="262" r:id="rId9"/>
    <p:sldId id="263" r:id="rId10"/>
    <p:sldId id="264" r:id="rId11"/>
    <p:sldId id="265" r:id="rId12"/>
    <p:sldId id="266" r:id="rId13"/>
    <p:sldId id="267" r:id="rId14"/>
    <p:sldId id="286" r:id="rId15"/>
    <p:sldId id="268" r:id="rId16"/>
    <p:sldId id="278" r:id="rId17"/>
    <p:sldId id="284" r:id="rId18"/>
    <p:sldId id="299" r:id="rId19"/>
    <p:sldId id="269" r:id="rId20"/>
    <p:sldId id="270" r:id="rId21"/>
    <p:sldId id="280" r:id="rId22"/>
    <p:sldId id="276" r:id="rId23"/>
    <p:sldId id="277" r:id="rId24"/>
    <p:sldId id="271" r:id="rId25"/>
    <p:sldId id="272" r:id="rId26"/>
    <p:sldId id="273" r:id="rId27"/>
    <p:sldId id="282" r:id="rId28"/>
    <p:sldId id="283" r:id="rId29"/>
    <p:sldId id="274" r:id="rId30"/>
    <p:sldId id="288" r:id="rId31"/>
    <p:sldId id="287" r:id="rId32"/>
    <p:sldId id="290" r:id="rId33"/>
    <p:sldId id="291" r:id="rId34"/>
    <p:sldId id="292" r:id="rId35"/>
    <p:sldId id="297" r:id="rId36"/>
    <p:sldId id="296" r:id="rId37"/>
    <p:sldId id="293" r:id="rId38"/>
    <p:sldId id="294" r:id="rId39"/>
    <p:sldId id="295" r:id="rId40"/>
    <p:sldId id="298" r:id="rId41"/>
    <p:sldId id="285" r:id="rId42"/>
  </p:sldIdLst>
  <p:sldSz cx="9144000" cy="6858000" type="screen4x3"/>
  <p:notesSz cx="6858000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6600"/>
    <a:srgbClr val="FF0066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46" autoAdjust="0"/>
  </p:normalViewPr>
  <p:slideViewPr>
    <p:cSldViewPr>
      <p:cViewPr varScale="1">
        <p:scale>
          <a:sx n="68" d="100"/>
          <a:sy n="68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7ABC1-D0AE-443C-A5E6-901C0C4D504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6202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690269"/>
            <a:ext cx="548640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3A2CD-1825-4CFD-8C5C-4531FCBA8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2337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6794FF-2F8F-4083-8416-47918006971C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68F1A7-60CF-410E-85C4-5A1953111154}" type="slidenum">
              <a:rPr lang="cs-CZ"/>
              <a:pPr/>
              <a:t>21</a:t>
            </a:fld>
            <a:endParaRPr lang="cs-CZ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542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6752C4B-BECF-4B42-AC6D-7ECC5D25F28E}" type="slidenum">
              <a:rPr lang="cs-CZ" smtClean="0"/>
              <a:pPr/>
              <a:t>22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Relationship Id="rId4" Type="http://schemas.openxmlformats.org/officeDocument/2006/relationships/slide" Target="slide4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otanika.upol.cz/atlasy/anatomie/index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88588068"/>
              </p:ext>
            </p:extLst>
          </p:nvPr>
        </p:nvGraphicFramePr>
        <p:xfrm>
          <a:off x="614363" y="2816225"/>
          <a:ext cx="8137525" cy="2692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Lenka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Hráčková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VY_32_INOVACE_01C_15_Kapraďorosty  - kapradiny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VY_32_INOVACE_01C_Biologie rostlin</a:t>
                      </a: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21. 5. 2013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5843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Žáci se seznámí s hlavními znaky kapradin, s průběhem jejich rodozměny. Porovnají s mechorosty.</a:t>
            </a:r>
          </a:p>
          <a:p>
            <a:r>
              <a:rPr lang="cs-CZ" sz="2800" dirty="0" smtClean="0"/>
              <a:t>Poznají běžné druhy našich kapradin.</a:t>
            </a:r>
          </a:p>
          <a:p>
            <a:r>
              <a:rPr lang="cs-CZ" sz="2800" dirty="0" smtClean="0"/>
              <a:t>Žáci doplňují odpovědi na kontrolní otázky na interaktivní tabuli s následnou kontrolou správných odpovědí. Otázky lze použít jako pracovní listy. </a:t>
            </a:r>
          </a:p>
          <a:p>
            <a:r>
              <a:rPr lang="cs-CZ" sz="2800" dirty="0" smtClean="0"/>
              <a:t>Pro žáky 1. ročníku G4 a 3. ročníku G6</a:t>
            </a:r>
          </a:p>
          <a:p>
            <a:r>
              <a:rPr lang="cs-CZ" sz="2800" dirty="0" smtClean="0"/>
              <a:t>Materiál je určen k interaktivní výuce</a:t>
            </a:r>
          </a:p>
        </p:txBody>
      </p:sp>
    </p:spTree>
    <p:extLst>
      <p:ext uri="{BB962C8B-B14F-4D97-AF65-F5344CB8AC3E}">
        <p14:creationId xmlns:p14="http://schemas.microsoft.com/office/powerpoint/2010/main" xmlns="" val="153739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KAPRAĎOROSTY</a:t>
            </a:r>
            <a:br>
              <a:rPr lang="cs-CZ" b="1" dirty="0" smtClean="0"/>
            </a:br>
            <a:r>
              <a:rPr lang="cs-CZ" i="1" dirty="0" smtClean="0"/>
              <a:t>(</a:t>
            </a:r>
            <a:r>
              <a:rPr lang="cs-CZ" i="1" dirty="0" err="1" smtClean="0"/>
              <a:t>Pteridophyta</a:t>
            </a:r>
            <a:r>
              <a:rPr lang="cs-CZ" i="1" dirty="0" smtClean="0"/>
              <a:t>)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Kapradiny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301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Charakteristika 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b="1" dirty="0" smtClean="0"/>
              <a:t>výtrusné cévnaté rostliny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smtClean="0"/>
              <a:t>převaha sporofytu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smtClean="0"/>
              <a:t>pravé cévní svazky (tracheidy)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adventivní kořeny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b="1" dirty="0" smtClean="0"/>
              <a:t>gametofyt samostatný, stélka</a:t>
            </a:r>
          </a:p>
          <a:p>
            <a:pPr>
              <a:buFont typeface="Wingdings" pitchFamily="2" charset="2"/>
              <a:buChar char="Ø"/>
            </a:pPr>
            <a:endParaRPr lang="cs-CZ" b="1" dirty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KARBON - stromovité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1561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Listy (</a:t>
            </a:r>
            <a:r>
              <a:rPr lang="cs-CZ" sz="3200" b="1" dirty="0" err="1" smtClean="0"/>
              <a:t>phýllon</a:t>
            </a:r>
            <a:r>
              <a:rPr lang="cs-CZ" sz="3200" b="1" dirty="0" smtClean="0"/>
              <a:t>) 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malé, celistvé, nečleněné, čárkovité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b="1" dirty="0" err="1" smtClean="0">
                <a:solidFill>
                  <a:srgbClr val="FF0000"/>
                </a:solidFill>
              </a:rPr>
              <a:t>mikrofylní</a:t>
            </a:r>
            <a:r>
              <a:rPr lang="cs-CZ" b="1" dirty="0" smtClean="0">
                <a:solidFill>
                  <a:srgbClr val="FF0000"/>
                </a:solidFill>
              </a:rPr>
              <a:t> vývojová větev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dirty="0" smtClean="0"/>
              <a:t>(přesličky, plavuně)</a:t>
            </a:r>
            <a:endParaRPr lang="cs-CZ" dirty="0"/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velké, členěné, víckrát zpeřené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b="1" dirty="0" err="1" smtClean="0">
                <a:solidFill>
                  <a:srgbClr val="FF0000"/>
                </a:solidFill>
              </a:rPr>
              <a:t>megafylní</a:t>
            </a:r>
            <a:r>
              <a:rPr lang="cs-CZ" b="1" dirty="0" smtClean="0">
                <a:solidFill>
                  <a:srgbClr val="FF0000"/>
                </a:solidFill>
              </a:rPr>
              <a:t> vývojová větev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	(kapradiny)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200" t="24148" r="61888" b="30216"/>
          <a:stretch/>
        </p:blipFill>
        <p:spPr>
          <a:xfrm>
            <a:off x="6948264" y="1945728"/>
            <a:ext cx="2160240" cy="2419376"/>
          </a:xfrm>
          <a:prstGeom prst="rect">
            <a:avLst/>
          </a:prstGeom>
        </p:spPr>
      </p:pic>
      <p:pic>
        <p:nvPicPr>
          <p:cNvPr id="5" name="Picture 2" descr="F:\P10904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37112"/>
            <a:ext cx="3168352" cy="2376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770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Listy podle funkce: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trofosporofyly</a:t>
            </a: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fotosyntéza, výtrusnice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trofofyly</a:t>
            </a:r>
            <a:r>
              <a:rPr lang="cs-CZ" b="1" dirty="0" smtClean="0">
                <a:solidFill>
                  <a:srgbClr val="FF0000"/>
                </a:solidFill>
              </a:rPr>
              <a:t> + sporofyly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asimilační	</a:t>
            </a:r>
            <a:r>
              <a:rPr lang="cs-CZ" dirty="0" err="1" smtClean="0"/>
              <a:t>výtrusnicové</a:t>
            </a:r>
            <a:endParaRPr lang="cs-CZ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977" t="16739" r="16509"/>
          <a:stretch/>
        </p:blipFill>
        <p:spPr>
          <a:xfrm>
            <a:off x="7020272" y="3356992"/>
            <a:ext cx="1054112" cy="3286551"/>
          </a:xfrm>
          <a:prstGeom prst="rect">
            <a:avLst/>
          </a:prstGeom>
        </p:spPr>
      </p:pic>
      <p:pic>
        <p:nvPicPr>
          <p:cNvPr id="5" name="Picture 2" descr="C:\Users\uživatel\Documents\flashka 8G\Vyměnitelný disk\Fotogalerie Olympus\store\20080707170017\P62900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616"/>
          <a:stretch/>
        </p:blipFill>
        <p:spPr bwMode="auto">
          <a:xfrm>
            <a:off x="251520" y="3432321"/>
            <a:ext cx="2376264" cy="3381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C:\Users\uživatel\Pictures\fotky na poznávačku\P101014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43" r="37278"/>
          <a:stretch/>
        </p:blipFill>
        <p:spPr bwMode="auto">
          <a:xfrm>
            <a:off x="5076056" y="3501008"/>
            <a:ext cx="153896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uživatel\Pictures\Jizerky 2010\P10208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22" b="9479"/>
          <a:stretch>
            <a:fillRect/>
          </a:stretch>
        </p:blipFill>
        <p:spPr bwMode="auto">
          <a:xfrm>
            <a:off x="5689593" y="476672"/>
            <a:ext cx="2410545" cy="1986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8951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E:\Pictures\112_PANA\P11209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0"/>
            <a:ext cx="3672408" cy="679709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7544" y="1988840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Pérovník pštrosí – </a:t>
            </a:r>
          </a:p>
          <a:p>
            <a:r>
              <a:rPr lang="cs-CZ" sz="2400" b="1" dirty="0" smtClean="0"/>
              <a:t>- sporofyly 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Rodozměna 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stejnovýtrusná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	</a:t>
            </a:r>
            <a:r>
              <a:rPr lang="cs-CZ" dirty="0" smtClean="0"/>
              <a:t>výtrusy nejsou rozlišeny velikostně, 	funkčně</a:t>
            </a:r>
            <a:endParaRPr lang="cs-CZ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různovýtrusná</a:t>
            </a: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r>
              <a:rPr lang="cs-CZ" b="1" i="1" dirty="0" smtClean="0"/>
              <a:t>mikrospora – </a:t>
            </a:r>
            <a:r>
              <a:rPr lang="cs-CZ" dirty="0" smtClean="0"/>
              <a:t>samčí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i="1" dirty="0" err="1" smtClean="0"/>
              <a:t>megaspora</a:t>
            </a:r>
            <a:r>
              <a:rPr lang="cs-CZ" b="1" i="1" dirty="0" smtClean="0"/>
              <a:t> </a:t>
            </a:r>
            <a:r>
              <a:rPr lang="cs-CZ" i="1" dirty="0" smtClean="0"/>
              <a:t>– </a:t>
            </a:r>
            <a:r>
              <a:rPr lang="cs-CZ" dirty="0" smtClean="0"/>
              <a:t>samičí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(vranečky)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9610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Systém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4 oddělení:</a:t>
            </a:r>
            <a:endParaRPr lang="cs-CZ" b="1" dirty="0"/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 1. odd.: Kapradiny</a:t>
            </a:r>
          </a:p>
          <a:p>
            <a:pPr>
              <a:buFont typeface="Wingdings" pitchFamily="2" charset="2"/>
              <a:buChar char="Ø"/>
            </a:pPr>
            <a:endParaRPr lang="cs-CZ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 2. odd.: Plavuně</a:t>
            </a:r>
          </a:p>
          <a:p>
            <a:pPr>
              <a:buFont typeface="Wingdings" pitchFamily="2" charset="2"/>
              <a:buChar char="Ø"/>
            </a:pPr>
            <a:endParaRPr lang="cs-CZ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 3. odd.: Přesličky</a:t>
            </a:r>
          </a:p>
          <a:p>
            <a:pPr>
              <a:buFont typeface="Wingdings" pitchFamily="2" charset="2"/>
              <a:buChar char="Ø"/>
            </a:pPr>
            <a:endParaRPr lang="cs-CZ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4. odd.: </a:t>
            </a:r>
            <a:r>
              <a:rPr lang="cs-CZ" b="1" dirty="0" err="1" smtClean="0">
                <a:solidFill>
                  <a:srgbClr val="FF0000"/>
                </a:solidFill>
              </a:rPr>
              <a:t>Prvosemenné</a:t>
            </a:r>
            <a:r>
              <a:rPr lang="cs-CZ" b="1" dirty="0" smtClean="0">
                <a:solidFill>
                  <a:srgbClr val="FF0000"/>
                </a:solidFill>
              </a:rPr>
              <a:t>  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660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1. odd.: </a:t>
            </a:r>
            <a:r>
              <a:rPr lang="cs-CZ" b="1" dirty="0" smtClean="0">
                <a:solidFill>
                  <a:srgbClr val="FF0000"/>
                </a:solidFill>
              </a:rPr>
              <a:t>Kapradiny </a:t>
            </a:r>
            <a:r>
              <a:rPr lang="cs-CZ" i="1" dirty="0" smtClean="0"/>
              <a:t>(</a:t>
            </a:r>
            <a:r>
              <a:rPr lang="cs-CZ" i="1" dirty="0" err="1" smtClean="0"/>
              <a:t>Polypodiophyta</a:t>
            </a:r>
            <a:r>
              <a:rPr lang="cs-CZ" i="1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</a:t>
            </a:r>
            <a:r>
              <a:rPr lang="cs-CZ" b="1" dirty="0"/>
              <a:t>celosvětové </a:t>
            </a:r>
            <a:r>
              <a:rPr lang="cs-CZ" b="1" dirty="0" smtClean="0"/>
              <a:t>rozšíření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</a:t>
            </a:r>
            <a:r>
              <a:rPr lang="cs-CZ" b="1" dirty="0" err="1" smtClean="0"/>
              <a:t>megafylní</a:t>
            </a:r>
            <a:r>
              <a:rPr lang="cs-CZ" b="1" dirty="0" smtClean="0"/>
              <a:t> vývojová větev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2 – 3x zpeřené listy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smtClean="0"/>
              <a:t>většinou </a:t>
            </a:r>
            <a:r>
              <a:rPr lang="cs-CZ" b="1" dirty="0" err="1" smtClean="0"/>
              <a:t>trofosporofyly</a:t>
            </a: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smtClean="0"/>
              <a:t>stonky plné, nečlánkované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smtClean="0"/>
              <a:t>oddenek s adventivními kořeny</a:t>
            </a:r>
          </a:p>
          <a:p>
            <a:pPr>
              <a:buFont typeface="Wingdings" pitchFamily="2" charset="2"/>
              <a:buChar char="Ø"/>
            </a:pPr>
            <a:r>
              <a:rPr lang="cs-CZ" b="1" dirty="0"/>
              <a:t> </a:t>
            </a:r>
            <a:r>
              <a:rPr lang="cs-CZ" b="1" dirty="0" err="1" smtClean="0"/>
              <a:t>výtrusnicové</a:t>
            </a:r>
            <a:r>
              <a:rPr lang="cs-CZ" b="1" dirty="0" smtClean="0"/>
              <a:t> kupky (ostěra)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425404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výtrusnice – řada buněk s charakteristicky ztloustlými buněčnými stěnami tvoří </a:t>
            </a:r>
            <a:r>
              <a:rPr lang="cs-CZ" b="1" dirty="0" smtClean="0"/>
              <a:t>prstenec </a:t>
            </a:r>
            <a:r>
              <a:rPr lang="cs-CZ" dirty="0" smtClean="0"/>
              <a:t>uplatňující se při otvírání výtrusnice (</a:t>
            </a:r>
            <a:r>
              <a:rPr lang="cs-CZ" dirty="0" err="1" smtClean="0"/>
              <a:t>viz.kohezní</a:t>
            </a:r>
            <a:r>
              <a:rPr lang="cs-CZ" dirty="0" smtClean="0"/>
              <a:t> pohyby)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z výtrusu vyrůstá jednodomý lupenitý </a:t>
            </a:r>
            <a:r>
              <a:rPr lang="cs-CZ" b="1" dirty="0" smtClean="0">
                <a:solidFill>
                  <a:srgbClr val="FF0000"/>
                </a:solidFill>
              </a:rPr>
              <a:t>PROKEL </a:t>
            </a:r>
            <a:r>
              <a:rPr lang="cs-CZ" i="1" dirty="0" smtClean="0"/>
              <a:t>(</a:t>
            </a:r>
            <a:r>
              <a:rPr lang="cs-CZ" i="1" dirty="0" err="1" smtClean="0"/>
              <a:t>prothalium</a:t>
            </a:r>
            <a:r>
              <a:rPr lang="cs-CZ" i="1" dirty="0" smtClean="0"/>
              <a:t>) – </a:t>
            </a:r>
            <a:r>
              <a:rPr lang="cs-CZ" b="1" i="1" dirty="0" smtClean="0"/>
              <a:t>gametofyt</a:t>
            </a:r>
          </a:p>
          <a:p>
            <a:pPr>
              <a:buNone/>
            </a:pPr>
            <a:endParaRPr lang="cs-CZ" i="1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obrvené </a:t>
            </a:r>
            <a:r>
              <a:rPr lang="cs-CZ" b="1" dirty="0" smtClean="0"/>
              <a:t>spermatozoidy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oplození </a:t>
            </a:r>
            <a:r>
              <a:rPr lang="cs-CZ" b="1" smtClean="0"/>
              <a:t>- voda</a:t>
            </a:r>
            <a:endParaRPr lang="cs-CZ" b="1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b="1" i="1" dirty="0" smtClean="0"/>
              <a:t>sporofyt</a:t>
            </a:r>
            <a:endParaRPr lang="cs-CZ" b="1" i="1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129" t="30720" r="17125" b="16081"/>
          <a:stretch/>
        </p:blipFill>
        <p:spPr>
          <a:xfrm>
            <a:off x="5652120" y="4221088"/>
            <a:ext cx="2702256" cy="2311921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 flipH="1">
            <a:off x="6948264" y="3429000"/>
            <a:ext cx="648072" cy="1008112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716016" y="5733256"/>
            <a:ext cx="1512168" cy="144016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3806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Rodozměna -  kapraď samec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1187624" y="1268760"/>
            <a:ext cx="7234347" cy="5135586"/>
            <a:chOff x="1033552" y="1264694"/>
            <a:chExt cx="7234347" cy="5135586"/>
          </a:xfrm>
        </p:grpSpPr>
        <p:sp>
          <p:nvSpPr>
            <p:cNvPr id="5" name="TextovéPole 4"/>
            <p:cNvSpPr txBox="1"/>
            <p:nvPr/>
          </p:nvSpPr>
          <p:spPr>
            <a:xfrm>
              <a:off x="3712316" y="6000170"/>
              <a:ext cx="859684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výtrus</a:t>
              </a:r>
              <a:endParaRPr lang="cs-CZ" sz="2000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3527884" y="2687802"/>
              <a:ext cx="133214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SPOROFYT</a:t>
              </a:r>
              <a:endParaRPr lang="cs-CZ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3562100" y="1823706"/>
              <a:ext cx="156396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výtrusnice</a:t>
              </a:r>
              <a:endParaRPr lang="cs-CZ" sz="2000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625840" y="1264694"/>
              <a:ext cx="100370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výtrusy</a:t>
              </a:r>
              <a:endParaRPr lang="cs-CZ" sz="2000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3290423" y="5097378"/>
              <a:ext cx="1713625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GAMETOFYT -                -  PROKEL</a:t>
              </a:r>
              <a:endParaRPr lang="cs-CZ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047289" y="4312048"/>
              <a:ext cx="1570439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/>
                <a:t>p</a:t>
              </a:r>
              <a:r>
                <a:rPr lang="cs-CZ" sz="2000" b="1" dirty="0" smtClean="0"/>
                <a:t>elatka</a:t>
              </a:r>
            </a:p>
            <a:p>
              <a:r>
                <a:rPr lang="cs-CZ" sz="2000" i="1" dirty="0" smtClean="0"/>
                <a:t>antheridium</a:t>
              </a:r>
              <a:endParaRPr lang="cs-CZ" sz="2000" i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6218128" y="4240040"/>
              <a:ext cx="1656184" cy="70788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/>
                <a:t>z</a:t>
              </a:r>
              <a:r>
                <a:rPr lang="cs-CZ" sz="2000" b="1" dirty="0" smtClean="0"/>
                <a:t>árodečník</a:t>
              </a:r>
            </a:p>
            <a:p>
              <a:r>
                <a:rPr lang="cs-CZ" sz="2000" i="1" dirty="0" smtClean="0"/>
                <a:t>archegonium</a:t>
              </a:r>
              <a:endParaRPr lang="cs-CZ" sz="2000" i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2584912" y="4367000"/>
              <a:ext cx="33359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pohlavní orgány  </a:t>
              </a:r>
              <a:r>
                <a:rPr lang="cs-CZ" sz="2000" i="1" dirty="0" smtClean="0"/>
                <a:t>gametangia</a:t>
              </a:r>
              <a:endParaRPr lang="cs-CZ" sz="2000" i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347863" y="3519960"/>
              <a:ext cx="1843167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/>
                <a:t>p</a:t>
              </a:r>
              <a:r>
                <a:rPr lang="cs-CZ" sz="2000" b="1" dirty="0" smtClean="0"/>
                <a:t>ohlavní buňky</a:t>
              </a:r>
              <a:endParaRPr lang="cs-CZ" sz="2000" b="1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033552" y="3519960"/>
              <a:ext cx="1944216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spermatozoidy</a:t>
              </a:r>
              <a:endParaRPr lang="cs-CZ" sz="2000" b="1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156176" y="3519960"/>
              <a:ext cx="1800200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vaječná buňka</a:t>
              </a:r>
              <a:endParaRPr lang="cs-CZ" sz="2000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760651" y="2943896"/>
              <a:ext cx="1475645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O!  oplození</a:t>
              </a:r>
              <a:endParaRPr lang="cs-CZ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849976" y="1480718"/>
              <a:ext cx="3417923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R! meióza (redukční dělení)</a:t>
              </a:r>
              <a:endParaRPr lang="cs-CZ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18" name="Přímá spojnice se šipkou 17"/>
            <p:cNvCxnSpPr>
              <a:stCxn id="14" idx="0"/>
            </p:cNvCxnSpPr>
            <p:nvPr/>
          </p:nvCxnSpPr>
          <p:spPr>
            <a:xfrm flipV="1">
              <a:off x="2005660" y="3087912"/>
              <a:ext cx="1461597" cy="432048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>
              <a:stCxn id="5" idx="0"/>
            </p:cNvCxnSpPr>
            <p:nvPr/>
          </p:nvCxnSpPr>
          <p:spPr>
            <a:xfrm flipH="1" flipV="1">
              <a:off x="4139952" y="5816380"/>
              <a:ext cx="2206" cy="18379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 flipH="1" flipV="1">
              <a:off x="4788024" y="3015905"/>
              <a:ext cx="1368152" cy="682174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/>
            <p:nvPr/>
          </p:nvCxnSpPr>
          <p:spPr>
            <a:xfrm flipV="1">
              <a:off x="4112585" y="3087912"/>
              <a:ext cx="17311" cy="432048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/>
            <p:nvPr/>
          </p:nvCxnSpPr>
          <p:spPr>
            <a:xfrm flipH="1" flipV="1">
              <a:off x="4129896" y="3920070"/>
              <a:ext cx="2206" cy="44693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/>
            <p:nvPr/>
          </p:nvCxnSpPr>
          <p:spPr>
            <a:xfrm flipV="1">
              <a:off x="4137746" y="4771193"/>
              <a:ext cx="0" cy="260935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5" name="Přímá spojnice se šipkou 24"/>
          <p:cNvCxnSpPr/>
          <p:nvPr/>
        </p:nvCxnSpPr>
        <p:spPr>
          <a:xfrm flipV="1">
            <a:off x="4211960" y="2263886"/>
            <a:ext cx="15481" cy="445034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4211960" y="1700808"/>
            <a:ext cx="0" cy="20764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1"/>
          <p:cNvCxnSpPr/>
          <p:nvPr/>
        </p:nvCxnSpPr>
        <p:spPr>
          <a:xfrm flipH="1" flipV="1">
            <a:off x="1689474" y="3933056"/>
            <a:ext cx="2206" cy="44693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21"/>
          <p:cNvCxnSpPr/>
          <p:nvPr/>
        </p:nvCxnSpPr>
        <p:spPr>
          <a:xfrm flipH="1" flipV="1">
            <a:off x="6946058" y="3861048"/>
            <a:ext cx="2206" cy="44693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8901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G:\CANON_SC\IMAGE\0001\SCN_016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7186" y="-25992"/>
            <a:ext cx="6048671" cy="6839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43430" y="4396462"/>
            <a:ext cx="133214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SPOROFYT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3961" y="2524834"/>
            <a:ext cx="1641617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GAMETOFYT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31562" y="-43978"/>
            <a:ext cx="115212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PROKEL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15738" y="345906"/>
            <a:ext cx="1099199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pelatka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5652120" y="5301208"/>
            <a:ext cx="2107311" cy="1440160"/>
            <a:chOff x="5652120" y="5301208"/>
            <a:chExt cx="2107311" cy="1440160"/>
          </a:xfrm>
        </p:grpSpPr>
        <p:sp>
          <p:nvSpPr>
            <p:cNvPr id="15" name="Obdélník 14"/>
            <p:cNvSpPr/>
            <p:nvPr/>
          </p:nvSpPr>
          <p:spPr>
            <a:xfrm>
              <a:off x="5652120" y="5949280"/>
              <a:ext cx="2107311" cy="7920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Obdélník 15"/>
            <p:cNvSpPr/>
            <p:nvPr/>
          </p:nvSpPr>
          <p:spPr>
            <a:xfrm>
              <a:off x="6588224" y="5301208"/>
              <a:ext cx="1171207" cy="7920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Rovnoramenný trojúhelník 16"/>
            <p:cNvSpPr/>
            <p:nvPr/>
          </p:nvSpPr>
          <p:spPr>
            <a:xfrm rot="2165017">
              <a:off x="6170238" y="5312680"/>
              <a:ext cx="813502" cy="796287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5354038" y="3708320"/>
            <a:ext cx="1376817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zárodečník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000005" y="2627620"/>
            <a:ext cx="159633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spermatozoid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51470" y="3132256"/>
            <a:ext cx="138394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výtrusnice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642023" y="-41429"/>
            <a:ext cx="8596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výtrus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952343" y="2267580"/>
            <a:ext cx="95508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rhizoidy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819194" y="5060503"/>
            <a:ext cx="85968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ostěra</a:t>
            </a:r>
            <a:endParaRPr lang="cs-CZ" sz="2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25513" y="4180438"/>
            <a:ext cx="107873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zygota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59585" y="4221088"/>
            <a:ext cx="52948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O!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585853" y="2740278"/>
            <a:ext cx="52948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R!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899592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6027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Růst listů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Iniciály na vrcholu </a:t>
            </a:r>
          </a:p>
          <a:p>
            <a:pPr marL="0" indent="0">
              <a:buNone/>
            </a:pPr>
            <a:r>
              <a:rPr lang="cs-CZ" dirty="0" smtClean="0"/>
              <a:t>(jednotlivé dělící se buňky)</a:t>
            </a:r>
          </a:p>
          <a:p>
            <a:r>
              <a:rPr lang="cs-CZ" dirty="0" smtClean="0"/>
              <a:t>Do poslední chvíle </a:t>
            </a:r>
          </a:p>
          <a:p>
            <a:pPr marL="0" indent="0">
              <a:buNone/>
            </a:pPr>
            <a:r>
              <a:rPr lang="cs-CZ" dirty="0" smtClean="0"/>
              <a:t> chráněné – stočený list</a:t>
            </a:r>
          </a:p>
          <a:p>
            <a:r>
              <a:rPr lang="cs-CZ" dirty="0" smtClean="0"/>
              <a:t>CIRCINÁTNÍ VERNACE</a:t>
            </a:r>
            <a:endParaRPr lang="cs-CZ" dirty="0"/>
          </a:p>
        </p:txBody>
      </p:sp>
      <p:pic>
        <p:nvPicPr>
          <p:cNvPr id="4" name="Picture 2" descr="C:\Users\uživatel\Pictures\fotky na poznávačku\P101025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02" r="28657"/>
          <a:stretch/>
        </p:blipFill>
        <p:spPr bwMode="auto">
          <a:xfrm>
            <a:off x="4960122" y="1268760"/>
            <a:ext cx="4183878" cy="5090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9"/>
          <p:cNvCxnSpPr/>
          <p:nvPr/>
        </p:nvCxnSpPr>
        <p:spPr>
          <a:xfrm flipV="1">
            <a:off x="4572000" y="2924944"/>
            <a:ext cx="1080120" cy="1296144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619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Zástupci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Kapraď samec </a:t>
            </a:r>
            <a:r>
              <a:rPr lang="cs-CZ" i="1" dirty="0" smtClean="0"/>
              <a:t>(</a:t>
            </a:r>
            <a:r>
              <a:rPr lang="cs-CZ" i="1" dirty="0" err="1" smtClean="0"/>
              <a:t>Dryopteris</a:t>
            </a:r>
            <a:r>
              <a:rPr lang="cs-CZ" i="1" dirty="0" smtClean="0"/>
              <a:t> </a:t>
            </a:r>
            <a:r>
              <a:rPr lang="cs-CZ" i="1" dirty="0" err="1" smtClean="0"/>
              <a:t>filix</a:t>
            </a:r>
            <a:r>
              <a:rPr lang="cs-CZ" i="1" dirty="0" smtClean="0"/>
              <a:t>-mas)</a:t>
            </a:r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Blanité ostěry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G:\113_PANA\Přípravy 1.C\dum\fotky\P11302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151"/>
          <a:stretch/>
        </p:blipFill>
        <p:spPr bwMode="auto">
          <a:xfrm>
            <a:off x="4060145" y="1772816"/>
            <a:ext cx="5037570" cy="3394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113_PANA\Přípravy 1.C\dum\fotky\P11302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784"/>
          <a:stretch/>
        </p:blipFill>
        <p:spPr bwMode="auto">
          <a:xfrm>
            <a:off x="-26509" y="2813800"/>
            <a:ext cx="4803225" cy="378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450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113_PANA\Přípravy 1.C\obrázky\od Elišky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29000"/>
            <a:ext cx="4379979" cy="328498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G:\113_PANA\Přípravy 1.C\dum\fotky\P113020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912" b="12113"/>
          <a:stretch/>
        </p:blipFill>
        <p:spPr bwMode="auto">
          <a:xfrm>
            <a:off x="179512" y="116632"/>
            <a:ext cx="6034617" cy="330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9"/>
          <p:cNvCxnSpPr/>
          <p:nvPr/>
        </p:nvCxnSpPr>
        <p:spPr>
          <a:xfrm flipH="1" flipV="1">
            <a:off x="1403648" y="2132856"/>
            <a:ext cx="360040" cy="2151856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9"/>
          <p:cNvCxnSpPr/>
          <p:nvPr/>
        </p:nvCxnSpPr>
        <p:spPr>
          <a:xfrm>
            <a:off x="2699792" y="4653136"/>
            <a:ext cx="3096344" cy="792088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403648" y="4437112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ostěra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76986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:\113_PANA\Přípravy 1.C\obrázky\Jana\IMG_33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340768"/>
            <a:ext cx="4464496" cy="5444165"/>
          </a:xfrm>
          <a:prstGeom prst="rect">
            <a:avLst/>
          </a:prstGeom>
          <a:noFill/>
        </p:spPr>
      </p:pic>
      <p:pic>
        <p:nvPicPr>
          <p:cNvPr id="4098" name="Picture 2" descr="H:\113_PANA\Přípravy 1.C\obrázky\Jana\IMG_3312.JPG"/>
          <p:cNvPicPr>
            <a:picLocks noChangeAspect="1" noChangeArrowheads="1"/>
          </p:cNvPicPr>
          <p:nvPr/>
        </p:nvPicPr>
        <p:blipFill>
          <a:blip r:embed="rId3" cstate="print"/>
          <a:srcRect l="11890" t="116" r="46388" b="48766"/>
          <a:stretch>
            <a:fillRect/>
          </a:stretch>
        </p:blipFill>
        <p:spPr bwMode="auto">
          <a:xfrm>
            <a:off x="66873" y="620688"/>
            <a:ext cx="4001071" cy="3672408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4581128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ostěra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48237" y="764704"/>
            <a:ext cx="128785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prstenec</a:t>
            </a:r>
            <a:endParaRPr lang="cs-CZ" sz="2400" b="1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3635896" y="1349877"/>
            <a:ext cx="720080" cy="1071011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436096" y="1264205"/>
            <a:ext cx="576064" cy="729189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1043608" y="1853208"/>
            <a:ext cx="0" cy="2583904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5293836" y="1349152"/>
            <a:ext cx="2230492" cy="4600128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01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65978"/>
            <a:ext cx="4896544" cy="662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164288" y="544522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113_PANA\Přípravy 1.C\dum\fotky\P11302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44824"/>
            <a:ext cx="6624736" cy="496871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Papratka samičí 	</a:t>
            </a:r>
            <a:r>
              <a:rPr lang="cs-CZ" i="1" dirty="0" smtClean="0"/>
              <a:t>(</a:t>
            </a:r>
            <a:r>
              <a:rPr lang="cs-CZ" i="1" dirty="0" err="1" smtClean="0"/>
              <a:t>Athyrium</a:t>
            </a:r>
            <a:r>
              <a:rPr lang="cs-CZ" i="1" dirty="0" smtClean="0"/>
              <a:t> </a:t>
            </a:r>
            <a:r>
              <a:rPr lang="cs-CZ" i="1" dirty="0" err="1" smtClean="0"/>
              <a:t>filix-femina</a:t>
            </a:r>
            <a:r>
              <a:rPr lang="cs-CZ" i="1" dirty="0" smtClean="0"/>
              <a:t>)</a:t>
            </a:r>
          </a:p>
          <a:p>
            <a:pPr marL="457200" lvl="1" indent="0">
              <a:buNone/>
            </a:pPr>
            <a:r>
              <a:rPr lang="cs-CZ" dirty="0"/>
              <a:t>č</a:t>
            </a:r>
            <a:r>
              <a:rPr lang="cs-CZ" dirty="0" smtClean="0"/>
              <a:t>árkovité ostěry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419872" y="1700808"/>
            <a:ext cx="1728192" cy="1152128"/>
          </a:xfrm>
          <a:prstGeom prst="straightConnector1">
            <a:avLst/>
          </a:prstGeom>
          <a:ln w="6032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899592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Osladič obecný	</a:t>
            </a:r>
            <a:r>
              <a:rPr lang="cs-CZ" i="1" dirty="0" smtClean="0"/>
              <a:t>(</a:t>
            </a:r>
            <a:r>
              <a:rPr lang="cs-CZ" i="1" dirty="0" err="1"/>
              <a:t>P</a:t>
            </a:r>
            <a:r>
              <a:rPr lang="cs-CZ" i="1" dirty="0" err="1" smtClean="0"/>
              <a:t>olypodium</a:t>
            </a:r>
            <a:r>
              <a:rPr lang="cs-CZ" i="1" dirty="0" smtClean="0"/>
              <a:t> </a:t>
            </a:r>
            <a:r>
              <a:rPr lang="cs-CZ" i="1" dirty="0" err="1" smtClean="0"/>
              <a:t>vulgare</a:t>
            </a:r>
            <a:r>
              <a:rPr lang="cs-CZ" i="1" dirty="0" smtClean="0"/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C:\Users\uživatel\Pictures\Jizerky 2010\P10208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9512" y="907022"/>
            <a:ext cx="3947443" cy="2960063"/>
          </a:xfrm>
          <a:prstGeom prst="rect">
            <a:avLst/>
          </a:prstGeom>
          <a:noFill/>
        </p:spPr>
      </p:pic>
      <p:pic>
        <p:nvPicPr>
          <p:cNvPr id="5" name="Picture 2" descr="C:\Users\uživatel\Pictures\Jizerky 2010\P1020805.JPG"/>
          <p:cNvPicPr>
            <a:picLocks noChangeAspect="1" noChangeArrowheads="1"/>
          </p:cNvPicPr>
          <p:nvPr/>
        </p:nvPicPr>
        <p:blipFill>
          <a:blip r:embed="rId3" cstate="print"/>
          <a:srcRect r="17622" b="9479"/>
          <a:stretch>
            <a:fillRect/>
          </a:stretch>
        </p:blipFill>
        <p:spPr bwMode="auto">
          <a:xfrm>
            <a:off x="3384574" y="2387054"/>
            <a:ext cx="5397402" cy="4448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2"/>
          <p:cNvSpPr txBox="1">
            <a:spLocks noChangeArrowheads="1"/>
          </p:cNvSpPr>
          <p:nvPr/>
        </p:nvSpPr>
        <p:spPr bwMode="auto">
          <a:xfrm>
            <a:off x="5004048" y="1556056"/>
            <a:ext cx="3633912" cy="83099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b="1" dirty="0" err="1"/>
              <a:t>Výtrusnicové</a:t>
            </a:r>
            <a:r>
              <a:rPr lang="cs-CZ" sz="2400" b="1" dirty="0"/>
              <a:t> </a:t>
            </a:r>
            <a:r>
              <a:rPr lang="cs-CZ" sz="2400" b="1" dirty="0" smtClean="0"/>
              <a:t>kupky bez ostěry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8" name="Picture 4" descr="P100001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24" r="17875"/>
          <a:stretch/>
        </p:blipFill>
        <p:spPr bwMode="auto">
          <a:xfrm>
            <a:off x="4997450" y="1733965"/>
            <a:ext cx="3983125" cy="490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78870" y="5733256"/>
            <a:ext cx="4609154" cy="46166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dirty="0" smtClean="0"/>
              <a:t>Osladič obecný, </a:t>
            </a:r>
            <a:r>
              <a:rPr lang="cs-CZ" sz="2400" dirty="0" err="1" smtClean="0"/>
              <a:t>výtrusnicové</a:t>
            </a:r>
            <a:r>
              <a:rPr lang="cs-CZ" sz="2400" dirty="0" smtClean="0"/>
              <a:t> kupky</a:t>
            </a:r>
            <a:endParaRPr lang="cs-CZ" sz="2400" dirty="0"/>
          </a:p>
        </p:txBody>
      </p:sp>
      <p:pic>
        <p:nvPicPr>
          <p:cNvPr id="6" name="Picture 4" descr="P100002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58" r="3386"/>
          <a:stretch/>
        </p:blipFill>
        <p:spPr bwMode="auto">
          <a:xfrm>
            <a:off x="179512" y="93488"/>
            <a:ext cx="4817938" cy="374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7148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Pérovník pštrosí   </a:t>
            </a:r>
            <a:r>
              <a:rPr lang="cs-CZ" i="1" dirty="0" smtClean="0"/>
              <a:t> (</a:t>
            </a:r>
            <a:r>
              <a:rPr lang="cs-CZ" i="1" dirty="0" err="1" smtClean="0"/>
              <a:t>Matteuccia</a:t>
            </a:r>
            <a:r>
              <a:rPr lang="cs-CZ" i="1" dirty="0" smtClean="0"/>
              <a:t> </a:t>
            </a:r>
            <a:r>
              <a:rPr lang="cs-CZ" i="1" dirty="0" err="1" smtClean="0"/>
              <a:t>struthiopteris</a:t>
            </a:r>
            <a:r>
              <a:rPr lang="cs-CZ" i="1" dirty="0" smtClean="0"/>
              <a:t>)</a:t>
            </a:r>
            <a:r>
              <a:rPr lang="cs-CZ" b="1" dirty="0" smtClean="0">
                <a:solidFill>
                  <a:srgbClr val="FF0000"/>
                </a:solidFill>
              </a:rPr>
              <a:t>	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F:\P1090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81424" y="2636912"/>
            <a:ext cx="5327624" cy="3995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F:\P10904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8225" y="1300896"/>
            <a:ext cx="339566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ál 1"/>
          <p:cNvSpPr/>
          <p:nvPr/>
        </p:nvSpPr>
        <p:spPr>
          <a:xfrm>
            <a:off x="1449188" y="2348880"/>
            <a:ext cx="962572" cy="2800934"/>
          </a:xfrm>
          <a:prstGeom prst="ellipse">
            <a:avLst/>
          </a:prstGeom>
          <a:noFill/>
          <a:ln w="793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2339752" y="1700808"/>
            <a:ext cx="2304256" cy="936104"/>
          </a:xfrm>
          <a:prstGeom prst="straightConnector1">
            <a:avLst/>
          </a:prstGeom>
          <a:ln w="603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860032" y="1412776"/>
            <a:ext cx="14852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err="1" smtClean="0"/>
              <a:t>sporofofyly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97636" y="2168860"/>
            <a:ext cx="117070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err="1" smtClean="0"/>
              <a:t>trofofyly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t="25705" r="1875"/>
          <a:stretch/>
        </p:blipFill>
        <p:spPr>
          <a:xfrm>
            <a:off x="11687" y="908720"/>
            <a:ext cx="9132313" cy="479464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Hasivka orličí		</a:t>
            </a:r>
            <a:r>
              <a:rPr lang="cs-CZ" i="1" dirty="0" smtClean="0"/>
              <a:t>(</a:t>
            </a:r>
            <a:r>
              <a:rPr lang="cs-CZ" i="1" dirty="0" err="1" smtClean="0"/>
              <a:t>Pteridium</a:t>
            </a:r>
            <a:r>
              <a:rPr lang="cs-CZ" i="1" dirty="0" smtClean="0"/>
              <a:t> </a:t>
            </a:r>
            <a:r>
              <a:rPr lang="cs-CZ" i="1" dirty="0" err="1" smtClean="0"/>
              <a:t>aquilinum</a:t>
            </a:r>
            <a:r>
              <a:rPr lang="cs-CZ" i="1" dirty="0" smtClean="0"/>
              <a:t>)</a:t>
            </a:r>
          </a:p>
          <a:p>
            <a:r>
              <a:rPr lang="cs-CZ" b="1" dirty="0"/>
              <a:t>a</a:t>
            </a:r>
            <a:r>
              <a:rPr lang="cs-CZ" b="1" dirty="0" smtClean="0"/>
              <a:t>ž 2 m</a:t>
            </a:r>
          </a:p>
          <a:p>
            <a:r>
              <a:rPr lang="cs-CZ" b="1" dirty="0" smtClean="0"/>
              <a:t>světlé borové lesy</a:t>
            </a:r>
          </a:p>
          <a:p>
            <a:r>
              <a:rPr lang="cs-CZ" b="1" dirty="0"/>
              <a:t>p</a:t>
            </a:r>
            <a:r>
              <a:rPr lang="cs-CZ" b="1" dirty="0" smtClean="0"/>
              <a:t>ísčitá půda</a:t>
            </a:r>
          </a:p>
          <a:p>
            <a:r>
              <a:rPr lang="cs-CZ" b="1" dirty="0" smtClean="0"/>
              <a:t>výtrusnice po</a:t>
            </a:r>
          </a:p>
          <a:p>
            <a:pPr marL="0" indent="0">
              <a:buNone/>
            </a:pPr>
            <a:r>
              <a:rPr lang="cs-CZ" b="1" dirty="0" smtClean="0"/>
              <a:t>    okrajích listu </a:t>
            </a:r>
            <a:endParaRPr lang="cs-CZ" b="1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39552" y="4055173"/>
            <a:ext cx="3096344" cy="2616329"/>
          </a:xfrm>
          <a:prstGeom prst="rect">
            <a:avLst/>
          </a:prstGeom>
        </p:spPr>
      </p:pic>
      <p:pic>
        <p:nvPicPr>
          <p:cNvPr id="1026" name="Picture 2" descr="H:\113_PANA\Přípravy 1.C\dum\fotky\P11302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1986" y="1100919"/>
            <a:ext cx="4194470" cy="559244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635896" y="63093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Žebrovice různolistá	</a:t>
            </a:r>
            <a:r>
              <a:rPr lang="cs-CZ" i="1" dirty="0" smtClean="0"/>
              <a:t>(</a:t>
            </a:r>
            <a:r>
              <a:rPr lang="cs-CZ" i="1" dirty="0" err="1" smtClean="0"/>
              <a:t>Blechnum</a:t>
            </a:r>
            <a:r>
              <a:rPr lang="cs-CZ" i="1" dirty="0" smtClean="0"/>
              <a:t> </a:t>
            </a:r>
            <a:r>
              <a:rPr lang="cs-CZ" i="1" dirty="0" err="1" smtClean="0"/>
              <a:t>spicant</a:t>
            </a:r>
            <a:r>
              <a:rPr lang="cs-CZ" i="1" dirty="0" smtClean="0"/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C:\Users\uživatel\Documents\flashka 8G\Vyměnitelný disk\Fotogalerie Olympus\store\20080707170017\P629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5488" y="1628800"/>
            <a:ext cx="3921900" cy="52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živatel\Pictures\Jizerky 2010\P1030138.JPG"/>
          <p:cNvPicPr>
            <a:picLocks noChangeAspect="1" noChangeArrowheads="1"/>
          </p:cNvPicPr>
          <p:nvPr/>
        </p:nvPicPr>
        <p:blipFill rotWithShape="1">
          <a:blip r:embed="rId3" cstate="print"/>
          <a:srcRect l="-435" t="88" r="19673" b="-88"/>
          <a:stretch/>
        </p:blipFill>
        <p:spPr>
          <a:xfrm>
            <a:off x="0" y="1607673"/>
            <a:ext cx="4612658" cy="4283348"/>
          </a:xfrm>
          <a:prstGeom prst="rect">
            <a:avLst/>
          </a:prstGeom>
          <a:noFill/>
        </p:spPr>
      </p:pic>
      <p:sp>
        <p:nvSpPr>
          <p:cNvPr id="6" name="Ovál 5"/>
          <p:cNvSpPr/>
          <p:nvPr/>
        </p:nvSpPr>
        <p:spPr>
          <a:xfrm>
            <a:off x="2627784" y="1814869"/>
            <a:ext cx="962572" cy="2800934"/>
          </a:xfrm>
          <a:prstGeom prst="ellipse">
            <a:avLst/>
          </a:prstGeom>
          <a:noFill/>
          <a:ln w="793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3263227" y="1238805"/>
            <a:ext cx="1368152" cy="576064"/>
          </a:xfrm>
          <a:prstGeom prst="straightConnector1">
            <a:avLst/>
          </a:prstGeom>
          <a:ln w="603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4778985" y="1038750"/>
            <a:ext cx="14852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err="1" smtClean="0"/>
              <a:t>sporofofyly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224" y="5891021"/>
            <a:ext cx="117070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err="1" smtClean="0"/>
              <a:t>trofofyly</a:t>
            </a:r>
            <a:endParaRPr lang="cs-CZ" sz="2000" b="1" dirty="0"/>
          </a:p>
        </p:txBody>
      </p:sp>
      <p:sp>
        <p:nvSpPr>
          <p:cNvPr id="11" name="Ovál 10"/>
          <p:cNvSpPr/>
          <p:nvPr/>
        </p:nvSpPr>
        <p:spPr>
          <a:xfrm>
            <a:off x="5301617" y="1814869"/>
            <a:ext cx="1142592" cy="3406953"/>
          </a:xfrm>
          <a:prstGeom prst="ellipse">
            <a:avLst/>
          </a:prstGeom>
          <a:noFill/>
          <a:ln w="793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Sleziník</a:t>
            </a: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červený	</a:t>
            </a:r>
            <a:r>
              <a:rPr lang="cs-CZ" i="1" dirty="0" smtClean="0"/>
              <a:t>(</a:t>
            </a:r>
            <a:r>
              <a:rPr lang="cs-CZ" i="1" dirty="0" err="1" smtClean="0"/>
              <a:t>Asplenium</a:t>
            </a:r>
            <a:r>
              <a:rPr lang="cs-CZ" i="1" dirty="0" smtClean="0"/>
              <a:t> </a:t>
            </a:r>
            <a:r>
              <a:rPr lang="cs-CZ" i="1" dirty="0" err="1" smtClean="0"/>
              <a:t>trichomanes</a:t>
            </a:r>
            <a:r>
              <a:rPr lang="cs-CZ" i="1" dirty="0" smtClean="0"/>
              <a:t>)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C:\Users\uživatel\Pictures\fotky z meho fotaku lumix\červen, červenec 2010\P10109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51503" y="1124744"/>
            <a:ext cx="7032865" cy="5273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Sleziník routička		</a:t>
            </a:r>
            <a:r>
              <a:rPr lang="cs-CZ" sz="3200" i="1" dirty="0"/>
              <a:t> (</a:t>
            </a:r>
            <a:r>
              <a:rPr lang="cs-CZ" sz="3200" i="1" dirty="0" err="1"/>
              <a:t>Asplenium</a:t>
            </a:r>
            <a:r>
              <a:rPr lang="cs-CZ" sz="3200" i="1" dirty="0"/>
              <a:t> </a:t>
            </a:r>
            <a:r>
              <a:rPr lang="cs-CZ" sz="3200" i="1" dirty="0" err="1" smtClean="0"/>
              <a:t>ruta-muraria</a:t>
            </a:r>
            <a:r>
              <a:rPr lang="cs-CZ" sz="3200" i="1" dirty="0" smtClean="0"/>
              <a:t>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4" descr="P100030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5184575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113_PANA\Přípravy 1.C\dum\fotky\fotky zpočítače\P70202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140968"/>
            <a:ext cx="4879975" cy="3657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3932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Sleziník severní	</a:t>
            </a:r>
            <a:r>
              <a:rPr lang="cs-CZ" sz="3200" i="1" dirty="0" smtClean="0"/>
              <a:t>(</a:t>
            </a:r>
            <a:r>
              <a:rPr lang="cs-CZ" sz="3200" i="1" dirty="0" err="1" smtClean="0"/>
              <a:t>Asplenium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septentrionale</a:t>
            </a:r>
            <a:r>
              <a:rPr lang="cs-CZ" sz="3200" i="1" dirty="0" smtClean="0"/>
              <a:t>)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4" name="Picture 4" descr="P100001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356" y="1196752"/>
            <a:ext cx="7394116" cy="492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711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433467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Jelení jazyk 	</a:t>
            </a:r>
            <a:r>
              <a:rPr lang="cs-CZ" i="1" dirty="0" smtClean="0"/>
              <a:t>(</a:t>
            </a:r>
            <a:r>
              <a:rPr lang="cs-CZ" i="1" dirty="0" err="1" smtClean="0"/>
              <a:t>Phyllitis</a:t>
            </a:r>
            <a:r>
              <a:rPr lang="cs-CZ" i="1" dirty="0" smtClean="0"/>
              <a:t> </a:t>
            </a:r>
            <a:r>
              <a:rPr lang="cs-CZ" i="1" dirty="0" err="1" smtClean="0"/>
              <a:t>scolopendrium</a:t>
            </a:r>
            <a:r>
              <a:rPr lang="cs-CZ" i="1" dirty="0" smtClean="0"/>
              <a:t>)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275856" y="1700808"/>
            <a:ext cx="5616624" cy="475563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91683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Celistvé listy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113_PANA\Přípravy 1.C\dum\fotky\fotky zpočítače\P6290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432" y="188640"/>
            <a:ext cx="5120640" cy="3463290"/>
          </a:xfrm>
          <a:prstGeom prst="rect">
            <a:avLst/>
          </a:prstGeom>
          <a:noFill/>
        </p:spPr>
      </p:pic>
      <p:pic>
        <p:nvPicPr>
          <p:cNvPr id="1027" name="Picture 3" descr="D:\113_PANA\Přípravy 1.C\dum\fotky\fotky zpočítače\P70101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866901"/>
            <a:ext cx="4761111" cy="36862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95536" y="5877272"/>
            <a:ext cx="3680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Bukovinovec</a:t>
            </a:r>
            <a:r>
              <a:rPr lang="cs-CZ" sz="2400" dirty="0" smtClean="0"/>
              <a:t>  osladičovitý</a:t>
            </a:r>
          </a:p>
          <a:p>
            <a:r>
              <a:rPr lang="cs-CZ" sz="2400" i="1" dirty="0" err="1" smtClean="0"/>
              <a:t>Phegopteris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conectilis</a:t>
            </a:r>
            <a:endParaRPr lang="cs-CZ" sz="24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2081" y="332656"/>
            <a:ext cx="3680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Doubravník sličný</a:t>
            </a:r>
          </a:p>
          <a:p>
            <a:r>
              <a:rPr lang="cs-CZ" sz="2400" dirty="0" err="1" smtClean="0"/>
              <a:t>Gymnocarpium</a:t>
            </a:r>
            <a:r>
              <a:rPr lang="cs-CZ" sz="2400" dirty="0" smtClean="0"/>
              <a:t> </a:t>
            </a:r>
            <a:r>
              <a:rPr lang="cs-CZ" sz="2400" dirty="0" err="1" smtClean="0"/>
              <a:t>dryopteris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pic>
        <p:nvPicPr>
          <p:cNvPr id="5122" name="Picture 2" descr="H:\113_PANA\Přípravy 1.C\dum\fotky\P10806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556792"/>
            <a:ext cx="3394472" cy="452596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55576" y="1772816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Vysvětlete, co je na obrázku.</a:t>
            </a:r>
            <a:endParaRPr lang="cs-CZ" sz="2800" dirty="0"/>
          </a:p>
        </p:txBody>
      </p:sp>
      <p:sp>
        <p:nvSpPr>
          <p:cNvPr id="5" name="Tlačítko akce: Dopředu nebo Další 4">
            <a:hlinkClick r:id="rId3" action="ppaction://hlinksldjump" highlightClick="1"/>
          </p:cNvPr>
          <p:cNvSpPr/>
          <p:nvPr/>
        </p:nvSpPr>
        <p:spPr>
          <a:xfrm>
            <a:off x="8100392" y="6165304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Typ listů, které jsou zelené a na spodní straně nesou kupky výtrusnic jsou …………………………..</a:t>
            </a:r>
          </a:p>
          <a:p>
            <a:r>
              <a:rPr lang="cs-CZ" sz="2800" dirty="0" smtClean="0"/>
              <a:t>Listy kapraďorostů, které nesou pouze výtrusnice jsou ……………………………..</a:t>
            </a:r>
          </a:p>
          <a:p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Prokel</a:t>
            </a:r>
            <a:r>
              <a:rPr lang="cs-CZ" sz="2800" dirty="0" smtClean="0"/>
              <a:t> je ………………………………………</a:t>
            </a:r>
          </a:p>
          <a:p>
            <a:endParaRPr lang="cs-CZ" sz="2800" dirty="0" smtClean="0"/>
          </a:p>
          <a:p>
            <a:r>
              <a:rPr lang="cs-CZ" sz="2800" dirty="0" smtClean="0"/>
              <a:t>4. Blanka,která překrývá u některých druhů kapradin kupky výtrusnic se nazývá …………………….  </a:t>
            </a:r>
            <a:endParaRPr lang="cs-CZ" sz="2800" dirty="0"/>
          </a:p>
        </p:txBody>
      </p:sp>
      <p:sp>
        <p:nvSpPr>
          <p:cNvPr id="5" name="Tlačítko akce: Dopředu nebo Další 4">
            <a:hlinkClick r:id="rId2" action="ppaction://hlinksldjump" highlightClick="1"/>
          </p:cNvPr>
          <p:cNvSpPr/>
          <p:nvPr/>
        </p:nvSpPr>
        <p:spPr>
          <a:xfrm>
            <a:off x="8028384" y="6021288"/>
            <a:ext cx="432048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5. Jaký význam  má prstenec na výtrusnici kapradin?</a:t>
            </a:r>
          </a:p>
          <a:p>
            <a:endParaRPr lang="cs-CZ" dirty="0" smtClean="0"/>
          </a:p>
          <a:p>
            <a:r>
              <a:rPr lang="cs-CZ" dirty="0" smtClean="0"/>
              <a:t>6. Vysvětlete pojmy: </a:t>
            </a:r>
          </a:p>
          <a:p>
            <a:r>
              <a:rPr lang="cs-CZ" dirty="0" smtClean="0"/>
              <a:t>antheridium </a:t>
            </a:r>
          </a:p>
          <a:p>
            <a:endParaRPr lang="cs-CZ" dirty="0" smtClean="0"/>
          </a:p>
          <a:p>
            <a:r>
              <a:rPr lang="cs-CZ" dirty="0" smtClean="0"/>
              <a:t>archegonium</a:t>
            </a:r>
            <a:endParaRPr lang="cs-CZ" dirty="0"/>
          </a:p>
        </p:txBody>
      </p:sp>
      <p:sp>
        <p:nvSpPr>
          <p:cNvPr id="4" name="Tlačítko akce: Dopředu nebo Další 3">
            <a:hlinkClick r:id="rId2" action="ppaction://hlinksldjump" highlightClick="1"/>
          </p:cNvPr>
          <p:cNvSpPr/>
          <p:nvPr/>
        </p:nvSpPr>
        <p:spPr>
          <a:xfrm>
            <a:off x="7596336" y="5949280"/>
            <a:ext cx="432048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7. Jmenujte druh kapradiny, která má dva druhy listů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8. Který orgán se u kapraďorostů nevyskytuje?</a:t>
            </a:r>
            <a:endParaRPr lang="cs-CZ" dirty="0"/>
          </a:p>
        </p:txBody>
      </p:sp>
      <p:sp>
        <p:nvSpPr>
          <p:cNvPr id="4" name="Tlačítko akce: Dopředu nebo Další 3">
            <a:hlinkClick r:id="rId2" action="ppaction://hlinksldjump" highlightClick="1"/>
          </p:cNvPr>
          <p:cNvSpPr/>
          <p:nvPr/>
        </p:nvSpPr>
        <p:spPr>
          <a:xfrm>
            <a:off x="7956376" y="5661248"/>
            <a:ext cx="576064" cy="50405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9. Určete kapradiny:</a:t>
            </a:r>
          </a:p>
          <a:p>
            <a:r>
              <a:rPr lang="cs-CZ" dirty="0" smtClean="0"/>
              <a:t>a)				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/>
          <a:lstStyle/>
          <a:p>
            <a:r>
              <a:rPr lang="cs-CZ" dirty="0" smtClean="0"/>
              <a:t>b)</a:t>
            </a:r>
            <a:endParaRPr lang="cs-CZ" dirty="0"/>
          </a:p>
        </p:txBody>
      </p:sp>
      <p:pic>
        <p:nvPicPr>
          <p:cNvPr id="6" name="Picture 2" descr="C:\Users\uživatel\Pictures\fotky z meho fotaku lumix\červen, červenec 2010\P10109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427984" y="2420888"/>
            <a:ext cx="4248068" cy="3185493"/>
          </a:xfrm>
          <a:prstGeom prst="rect">
            <a:avLst/>
          </a:prstGeom>
          <a:noFill/>
        </p:spPr>
      </p:pic>
      <p:pic>
        <p:nvPicPr>
          <p:cNvPr id="7" name="Picture 3" descr="G:\113_PANA\Přípravy 1.C\dum\fotky\P11302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784"/>
          <a:stretch/>
        </p:blipFill>
        <p:spPr bwMode="auto">
          <a:xfrm>
            <a:off x="179512" y="2780928"/>
            <a:ext cx="4094453" cy="322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lačítko akce: Dopředu nebo Další 7">
            <a:hlinkClick r:id="rId4" action="ppaction://hlinksldjump" highlightClick="1"/>
          </p:cNvPr>
          <p:cNvSpPr/>
          <p:nvPr/>
        </p:nvSpPr>
        <p:spPr>
          <a:xfrm>
            <a:off x="8100392" y="6093296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</a:t>
            </a:r>
            <a:endParaRPr lang="cs-CZ" dirty="0"/>
          </a:p>
        </p:txBody>
      </p:sp>
      <p:pic>
        <p:nvPicPr>
          <p:cNvPr id="5122" name="Picture 2" descr="H:\113_PANA\Přípravy 1.C\dum\fotky\P10806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628800"/>
            <a:ext cx="3394472" cy="4525963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55576" y="1772816"/>
            <a:ext cx="38164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Vysvětlete, co je na obrázku.</a:t>
            </a:r>
          </a:p>
          <a:p>
            <a:pPr marL="514350" indent="-514350"/>
            <a:r>
              <a:rPr lang="cs-CZ" sz="2800" dirty="0" smtClean="0">
                <a:solidFill>
                  <a:srgbClr val="0070C0"/>
                </a:solidFill>
              </a:rPr>
              <a:t>Rostoucí list kapradiny. Stočení chrání vrchol listu s dělícími se buňkami. Stočení listu – </a:t>
            </a:r>
            <a:r>
              <a:rPr lang="cs-CZ" sz="2800" dirty="0" err="1" smtClean="0">
                <a:solidFill>
                  <a:srgbClr val="0070C0"/>
                </a:solidFill>
              </a:rPr>
              <a:t>circinátní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cs-CZ" sz="2800" dirty="0" err="1" smtClean="0">
                <a:solidFill>
                  <a:srgbClr val="0070C0"/>
                </a:solidFill>
              </a:rPr>
              <a:t>vernace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" name="Tlačítko akce: Návrat 4">
            <a:hlinkClick r:id="rId3" action="ppaction://hlinksldjump" highlightClick="1"/>
          </p:cNvPr>
          <p:cNvSpPr/>
          <p:nvPr/>
        </p:nvSpPr>
        <p:spPr>
          <a:xfrm>
            <a:off x="7740352" y="6237312"/>
            <a:ext cx="432048" cy="36004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2. Typ listů, které jsou zelené a na spodní straně nesou kupky výtrusnic jsou </a:t>
            </a:r>
            <a:r>
              <a:rPr lang="cs-CZ" sz="2800" dirty="0" err="1" smtClean="0">
                <a:solidFill>
                  <a:srgbClr val="0070C0"/>
                </a:solidFill>
              </a:rPr>
              <a:t>trofosporofyly</a:t>
            </a:r>
            <a:endParaRPr lang="cs-CZ" sz="2800" dirty="0" smtClean="0">
              <a:solidFill>
                <a:srgbClr val="0070C0"/>
              </a:solidFill>
            </a:endParaRPr>
          </a:p>
          <a:p>
            <a:r>
              <a:rPr lang="cs-CZ" sz="2800" dirty="0" smtClean="0"/>
              <a:t>Listy kapraďorostů, které nesou pouze výtrusnice jsou </a:t>
            </a:r>
            <a:r>
              <a:rPr lang="cs-CZ" sz="2800" dirty="0" smtClean="0">
                <a:solidFill>
                  <a:srgbClr val="0070C0"/>
                </a:solidFill>
              </a:rPr>
              <a:t>sporofyly</a:t>
            </a:r>
          </a:p>
          <a:p>
            <a:endParaRPr lang="cs-CZ" sz="2800" dirty="0" smtClean="0"/>
          </a:p>
          <a:p>
            <a:r>
              <a:rPr lang="cs-CZ" sz="2800" dirty="0" smtClean="0"/>
              <a:t>3. </a:t>
            </a:r>
            <a:r>
              <a:rPr lang="cs-CZ" sz="2800" dirty="0" err="1" smtClean="0"/>
              <a:t>Prokel</a:t>
            </a:r>
            <a:r>
              <a:rPr lang="cs-CZ" sz="2800" dirty="0" smtClean="0"/>
              <a:t> je </a:t>
            </a:r>
            <a:r>
              <a:rPr lang="cs-CZ" sz="2800" dirty="0" smtClean="0">
                <a:solidFill>
                  <a:srgbClr val="0070C0"/>
                </a:solidFill>
              </a:rPr>
              <a:t>gametofyt kapraďorostů, lupenitý</a:t>
            </a:r>
          </a:p>
          <a:p>
            <a:endParaRPr lang="cs-CZ" sz="2800" dirty="0" smtClean="0"/>
          </a:p>
          <a:p>
            <a:r>
              <a:rPr lang="cs-CZ" sz="2800" dirty="0" smtClean="0"/>
              <a:t>4. Blanka,která překrývá u některých druhů kapradin kupky výtrusnic se nazývá </a:t>
            </a:r>
            <a:r>
              <a:rPr lang="cs-CZ" sz="2800" dirty="0" smtClean="0">
                <a:solidFill>
                  <a:srgbClr val="0070C0"/>
                </a:solidFill>
              </a:rPr>
              <a:t>ostěra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" name="Tlačítko akce: Návrat 4">
            <a:hlinkClick r:id="rId2" action="ppaction://hlinksldjump" highlightClick="1"/>
          </p:cNvPr>
          <p:cNvSpPr/>
          <p:nvPr/>
        </p:nvSpPr>
        <p:spPr>
          <a:xfrm>
            <a:off x="7308304" y="6021288"/>
            <a:ext cx="576064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5. Jaký význam  má prstenec na výtrusnici kapradin? </a:t>
            </a:r>
            <a:r>
              <a:rPr lang="cs-CZ" dirty="0" smtClean="0">
                <a:solidFill>
                  <a:srgbClr val="0070C0"/>
                </a:solidFill>
              </a:rPr>
              <a:t>Při vysychání v něm díky kohezi molekul vody roste napětí, na protilehlé straně výtrusnice praskne a vymrští výtrusy</a:t>
            </a:r>
            <a:endParaRPr lang="cs-CZ" dirty="0" smtClean="0"/>
          </a:p>
          <a:p>
            <a:r>
              <a:rPr lang="cs-CZ" dirty="0" smtClean="0"/>
              <a:t>6. Vysvětlete pojmy: </a:t>
            </a:r>
          </a:p>
          <a:p>
            <a:r>
              <a:rPr lang="cs-CZ" dirty="0" smtClean="0"/>
              <a:t>antheridium </a:t>
            </a:r>
            <a:r>
              <a:rPr lang="cs-CZ" dirty="0" smtClean="0">
                <a:solidFill>
                  <a:srgbClr val="0070C0"/>
                </a:solidFill>
              </a:rPr>
              <a:t>samčí pohlavní orgán, vznik spermatozoidů</a:t>
            </a:r>
            <a:endParaRPr lang="cs-CZ" dirty="0" smtClean="0"/>
          </a:p>
          <a:p>
            <a:r>
              <a:rPr lang="cs-CZ" dirty="0" smtClean="0"/>
              <a:t>Archegonium </a:t>
            </a:r>
            <a:r>
              <a:rPr lang="cs-CZ" dirty="0" smtClean="0">
                <a:solidFill>
                  <a:srgbClr val="0070C0"/>
                </a:solidFill>
              </a:rPr>
              <a:t>samičí pohlavní orgán, vznik </a:t>
            </a:r>
            <a:r>
              <a:rPr lang="cs-CZ" dirty="0" err="1" smtClean="0">
                <a:solidFill>
                  <a:srgbClr val="0070C0"/>
                </a:solidFill>
              </a:rPr>
              <a:t>oosféry</a:t>
            </a:r>
            <a:endParaRPr lang="cs-CZ" dirty="0"/>
          </a:p>
        </p:txBody>
      </p:sp>
      <p:sp>
        <p:nvSpPr>
          <p:cNvPr id="4" name="Tlačítko akce: Návrat 3">
            <a:hlinkClick r:id="rId2" action="ppaction://hlinksldjump" highlightClick="1"/>
          </p:cNvPr>
          <p:cNvSpPr/>
          <p:nvPr/>
        </p:nvSpPr>
        <p:spPr>
          <a:xfrm>
            <a:off x="7884368" y="5805264"/>
            <a:ext cx="504056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7. Jmenujte druh kapradiny, která má dva druhy listů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0070C0"/>
                </a:solidFill>
              </a:rPr>
              <a:t>žebrovice různolistá, pérovník pštrosí</a:t>
            </a:r>
            <a:endParaRPr lang="cs-CZ" dirty="0" smtClean="0"/>
          </a:p>
          <a:p>
            <a:r>
              <a:rPr lang="cs-CZ" dirty="0" smtClean="0"/>
              <a:t>8. Který orgán se u kapraďorostů nevyskytuje?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	 kořen (pouze adventivní kořeny rostoucí z oddenku)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" name="Tlačítko akce: Návrat 3">
            <a:hlinkClick r:id="rId2" action="ppaction://hlinksldjump" highlightClick="1"/>
          </p:cNvPr>
          <p:cNvSpPr/>
          <p:nvPr/>
        </p:nvSpPr>
        <p:spPr>
          <a:xfrm>
            <a:off x="7164288" y="5733256"/>
            <a:ext cx="504056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9. Určete kapradiny:</a:t>
            </a:r>
          </a:p>
          <a:p>
            <a:r>
              <a:rPr lang="cs-CZ" dirty="0" smtClean="0"/>
              <a:t>a)	</a:t>
            </a:r>
            <a:r>
              <a:rPr lang="cs-CZ" dirty="0" smtClean="0">
                <a:solidFill>
                  <a:srgbClr val="0070C0"/>
                </a:solidFill>
              </a:rPr>
              <a:t>kapraď samec</a:t>
            </a:r>
            <a:r>
              <a:rPr lang="cs-CZ" dirty="0" smtClean="0"/>
              <a:t>				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/>
          <a:lstStyle/>
          <a:p>
            <a:r>
              <a:rPr lang="cs-CZ" dirty="0" smtClean="0"/>
              <a:t>b)  </a:t>
            </a:r>
            <a:r>
              <a:rPr lang="cs-CZ" dirty="0" smtClean="0">
                <a:solidFill>
                  <a:srgbClr val="0070C0"/>
                </a:solidFill>
              </a:rPr>
              <a:t>sleziník červený</a:t>
            </a:r>
            <a:endParaRPr lang="cs-CZ" dirty="0"/>
          </a:p>
        </p:txBody>
      </p:sp>
      <p:pic>
        <p:nvPicPr>
          <p:cNvPr id="6" name="Picture 2" descr="C:\Users\uživatel\Pictures\fotky z meho fotaku lumix\červen, červenec 2010\P10109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427984" y="2420888"/>
            <a:ext cx="4248068" cy="3185493"/>
          </a:xfrm>
          <a:prstGeom prst="rect">
            <a:avLst/>
          </a:prstGeom>
          <a:noFill/>
        </p:spPr>
      </p:pic>
      <p:pic>
        <p:nvPicPr>
          <p:cNvPr id="7" name="Picture 3" descr="G:\113_PANA\Přípravy 1.C\dum\fotky\P11302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784"/>
          <a:stretch/>
        </p:blipFill>
        <p:spPr bwMode="auto">
          <a:xfrm>
            <a:off x="179512" y="2780928"/>
            <a:ext cx="4094453" cy="322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Obr. 1: K. Kubát a kol.: Botanika,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 Praha 1998</a:t>
            </a:r>
          </a:p>
          <a:p>
            <a:r>
              <a:rPr lang="cs-CZ" sz="2000" dirty="0" smtClean="0"/>
              <a:t>Obr. 2, 3: J. Krejča a kol.: Z </a:t>
            </a:r>
            <a:r>
              <a:rPr lang="cs-CZ" sz="2000" dirty="0" err="1" smtClean="0"/>
              <a:t>našej</a:t>
            </a:r>
            <a:r>
              <a:rPr lang="cs-CZ" sz="2000" dirty="0" smtClean="0"/>
              <a:t> </a:t>
            </a:r>
            <a:r>
              <a:rPr lang="cs-CZ" sz="2000" dirty="0" err="1" smtClean="0"/>
              <a:t>prírody</a:t>
            </a:r>
            <a:r>
              <a:rPr lang="cs-CZ" sz="2000" dirty="0" smtClean="0"/>
              <a:t>, </a:t>
            </a:r>
            <a:r>
              <a:rPr lang="cs-CZ" sz="2000" dirty="0" err="1" smtClean="0"/>
              <a:t>Príroda</a:t>
            </a:r>
            <a:r>
              <a:rPr lang="cs-CZ" sz="2000" dirty="0" smtClean="0"/>
              <a:t>, Bratislava 1984</a:t>
            </a:r>
          </a:p>
          <a:p>
            <a:r>
              <a:rPr lang="cs-CZ" sz="2000" dirty="0" smtClean="0"/>
              <a:t>Obr. 4: VINTER, Vladimír.  </a:t>
            </a:r>
            <a:r>
              <a:rPr lang="cs-CZ" sz="2000" i="1" dirty="0" smtClean="0"/>
              <a:t>http://www.botanika.</a:t>
            </a:r>
            <a:r>
              <a:rPr lang="cs-CZ" sz="2000" i="1" dirty="0" err="1" smtClean="0"/>
              <a:t>upol.cz</a:t>
            </a:r>
            <a:r>
              <a:rPr lang="cs-CZ" sz="2000" i="1" dirty="0" smtClean="0"/>
              <a:t>/atlasy/anatomie/index.</a:t>
            </a:r>
            <a:r>
              <a:rPr lang="cs-CZ" sz="2000" i="1" dirty="0" err="1" smtClean="0"/>
              <a:t>html</a:t>
            </a:r>
            <a:r>
              <a:rPr lang="cs-CZ" sz="2000" dirty="0" smtClean="0"/>
              <a:t> [online]. [cit. 17.2.2013]. Dostupný na WWW: </a:t>
            </a:r>
            <a:r>
              <a:rPr lang="cs-CZ" sz="2000" dirty="0" smtClean="0">
                <a:hlinkClick r:id="rId2"/>
              </a:rPr>
              <a:t>http://www.botanika.</a:t>
            </a:r>
            <a:r>
              <a:rPr lang="cs-CZ" sz="2000" dirty="0" err="1" smtClean="0">
                <a:hlinkClick r:id="rId2"/>
              </a:rPr>
              <a:t>upol.cz</a:t>
            </a:r>
            <a:r>
              <a:rPr lang="cs-CZ" sz="2000" dirty="0" smtClean="0">
                <a:hlinkClick r:id="rId2"/>
              </a:rPr>
              <a:t>/atlasy/anatomie/index.</a:t>
            </a:r>
            <a:r>
              <a:rPr lang="cs-CZ" sz="2000" dirty="0" err="1" smtClean="0">
                <a:hlinkClick r:id="rId2"/>
              </a:rPr>
              <a:t>html</a:t>
            </a:r>
            <a:endParaRPr lang="cs-CZ" sz="2000" dirty="0" smtClean="0"/>
          </a:p>
          <a:p>
            <a:r>
              <a:rPr lang="cs-CZ" sz="2000" dirty="0" smtClean="0"/>
              <a:t>Všechny ostatní obrázky: archiv autorky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13032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1486</TotalTime>
  <Words>735</Words>
  <Application>Microsoft Office PowerPoint</Application>
  <PresentationFormat>Předvádění na obrazovce (4:3)</PresentationFormat>
  <Paragraphs>197</Paragraphs>
  <Slides>41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2" baseType="lpstr">
      <vt:lpstr>Motiv sady Office</vt:lpstr>
      <vt:lpstr>Snímek 1</vt:lpstr>
      <vt:lpstr>Anotace </vt:lpstr>
      <vt:lpstr>KAPRAĎOROSTY (Pteridophyta)</vt:lpstr>
      <vt:lpstr>Charakteristika </vt:lpstr>
      <vt:lpstr>Listy (phýllon) </vt:lpstr>
      <vt:lpstr>Snímek 6</vt:lpstr>
      <vt:lpstr>Snímek 7</vt:lpstr>
      <vt:lpstr>Rodozměna </vt:lpstr>
      <vt:lpstr>Systém </vt:lpstr>
      <vt:lpstr>1. odd.: Kapradiny (Polypodiophyta)</vt:lpstr>
      <vt:lpstr>Snímek 11</vt:lpstr>
      <vt:lpstr>Rodozměna -  kapraď samec </vt:lpstr>
      <vt:lpstr>Snímek 13</vt:lpstr>
      <vt:lpstr>Růst listů</vt:lpstr>
      <vt:lpstr>Zástupci 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Sleziník routička   (Asplenium ruta-muraria)</vt:lpstr>
      <vt:lpstr>Sleziník severní (Asplenium septentrionale)</vt:lpstr>
      <vt:lpstr>Snímek 29</vt:lpstr>
      <vt:lpstr>Snímek 30</vt:lpstr>
      <vt:lpstr>Kontrolní otázky</vt:lpstr>
      <vt:lpstr>Snímek 32</vt:lpstr>
      <vt:lpstr>Snímek 33</vt:lpstr>
      <vt:lpstr>Snímek 34</vt:lpstr>
      <vt:lpstr>Snímek 35</vt:lpstr>
      <vt:lpstr>Řešení </vt:lpstr>
      <vt:lpstr>Snímek 37</vt:lpstr>
      <vt:lpstr>Snímek 38</vt:lpstr>
      <vt:lpstr>Snímek 39</vt:lpstr>
      <vt:lpstr>Snímek 40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uživatel</cp:lastModifiedBy>
  <cp:revision>114</cp:revision>
  <dcterms:modified xsi:type="dcterms:W3CDTF">2013-06-04T21:11:53Z</dcterms:modified>
</cp:coreProperties>
</file>